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3" r:id="rId2"/>
    <p:sldId id="257" r:id="rId3"/>
    <p:sldId id="259" r:id="rId4"/>
    <p:sldId id="258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67" r:id="rId16"/>
    <p:sldId id="272" r:id="rId17"/>
    <p:sldId id="274" r:id="rId18"/>
  </p:sldIdLst>
  <p:sldSz cx="9144000" cy="6858000" type="screen4x3"/>
  <p:notesSz cx="6858000" cy="9144000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2" autoAdjust="0"/>
    <p:restoredTop sz="94613" autoAdjust="0"/>
  </p:normalViewPr>
  <p:slideViewPr>
    <p:cSldViewPr>
      <p:cViewPr varScale="1">
        <p:scale>
          <a:sx n="78" d="100"/>
          <a:sy n="78" d="100"/>
        </p:scale>
        <p:origin x="-8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l-PL" altLang="pl-P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 altLang="pl-PL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l-PL" altLang="pl-PL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B1431E-E45F-4E32-A6EC-8D062512258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438262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l-PL" altLang="pl-P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 altLang="pl-P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l-PL" altLang="pl-P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44A010-5B17-4AEA-AAB6-B39C2973030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651422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Symbol zastępczy notatek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pl-PL" altLang="pl-PL" smtClean="0"/>
          </a:p>
        </p:txBody>
      </p:sp>
      <p:sp>
        <p:nvSpPr>
          <p:cNvPr id="5124" name="Symbol zastępczy numeru slajdu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A484B1F-5B10-415D-9AE2-151A57405392}" type="slidenum">
              <a:rPr lang="pl-PL" altLang="pl-PL" sz="1200">
                <a:latin typeface="Times New Roman" pitchFamily="18" charset="0"/>
              </a:rPr>
              <a:pPr algn="r"/>
              <a:t>1</a:t>
            </a:fld>
            <a:endParaRPr lang="pl-PL" altLang="pl-PL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3B07C-2243-41E5-9701-1736BDA25592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72B2F-3EBA-48C6-90CE-7995E289EA26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C667E-7C2A-47C0-BC1A-A48FFF775B92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EF2D0-7C27-41B7-88D4-C789ECBB78B5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3D911-D055-4FAA-AD82-0FA8C19376FB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85CEB-7BD3-411A-A6F6-226D7519AD11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4DA5D-75C0-4394-B803-A7CFB776C29B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4DA5D-75C0-4394-B803-A7CFB776C29B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A92EB-93FA-4E7E-88D9-40435885D499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DF31E-A553-40D6-B8BF-64D5BFB18A6B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7AE8D-57B2-418B-9843-4FEF898752CD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436D80-9CB5-46CA-9E86-56A700B13753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81020-9E7C-4EC7-8DB1-FB2D4F9787A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968F4-BBF7-41A4-A1E3-8D3D7F3791A3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0B331-5901-497A-846F-B82A19B87FE2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1210E-E2D2-418F-9FED-A43DC08F920A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2FD9F-D319-4386-BBCD-71B64BD6986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9963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2FBFE-ABB1-474D-9258-CBA2A468531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9844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66D94-B078-4B6A-891D-534C1A6C6A3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53152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3C3EB-519A-412B-AECC-910491C11F5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238714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79CDE-29A8-4DE4-A727-EC5EBCB2EFC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06298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B48A4-D5C0-4B50-AB39-324E5461478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22900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BA6B9-224D-4CAC-8B8E-964A9D1FF93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24933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2F6B5-6836-4AAB-A2E6-E4F374D20F0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3812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8BDF8-AB6D-4EF3-AF76-1342619329F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68155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DC261-E10E-4F2E-8104-13CDC6BF8A0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11712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400F2-323B-4613-827B-08C9A3EE727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343353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3DE1DC-CF9D-4895-8D57-A94E1598859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09575" y="2204864"/>
            <a:ext cx="8280400" cy="2376264"/>
          </a:xfrm>
        </p:spPr>
        <p:txBody>
          <a:bodyPr anchor="b">
            <a:normAutofit fontScale="90000"/>
          </a:bodyPr>
          <a:lstStyle/>
          <a:p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> </a:t>
            </a:r>
            <a:br>
              <a:rPr lang="pl-PL" sz="4800" dirty="0" smtClean="0"/>
            </a:br>
            <a:r>
              <a:rPr lang="pl-PL" sz="4800" dirty="0" smtClean="0"/>
              <a:t>Podstawowe pojęcia. Cele, zadania i formy pracy opiekuńczo-wychowawczej</a:t>
            </a:r>
            <a:endParaRPr lang="pl-PL" altLang="pl-PL" sz="4800" dirty="0" smtClean="0">
              <a:solidFill>
                <a:schemeClr val="tx1"/>
              </a:solidFill>
            </a:endParaRPr>
          </a:p>
        </p:txBody>
      </p:sp>
      <p:pic>
        <p:nvPicPr>
          <p:cNvPr id="4099" name="Obraz 5" descr="logo_KJ.jpg"/>
          <p:cNvPicPr>
            <a:picLocks noChangeAspect="1"/>
          </p:cNvPicPr>
          <p:nvPr/>
        </p:nvPicPr>
        <p:blipFill>
          <a:blip r:embed="rId3" cstate="print"/>
          <a:srcRect t="17155" b="23135"/>
          <a:stretch>
            <a:fillRect/>
          </a:stretch>
        </p:blipFill>
        <p:spPr bwMode="auto">
          <a:xfrm>
            <a:off x="0" y="-26988"/>
            <a:ext cx="91440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l-PL" altLang="pl-PL" sz="4000" b="1"/>
              <a:t>Ze względu na cel opieki można wyróżnić: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b="1"/>
              <a:t>opiekę profilaktyczną</a:t>
            </a:r>
            <a:r>
              <a:rPr lang="pl-PL" altLang="pl-PL"/>
              <a:t>: ukierunkowaną na zapobieganie sytuacjom zagrożenia, aby nie dopuścić do ich zdziałania</a:t>
            </a:r>
          </a:p>
          <a:p>
            <a:pPr>
              <a:lnSpc>
                <a:spcPct val="90000"/>
              </a:lnSpc>
            </a:pPr>
            <a:r>
              <a:rPr lang="pl-PL" altLang="pl-PL" b="1"/>
              <a:t>opiekę interwencyjną</a:t>
            </a:r>
            <a:r>
              <a:rPr lang="pl-PL" altLang="pl-PL"/>
              <a:t>: ukierunkowaną na usunięcie np. dziecka spod wpływu już działających na niego czynników zagrożenia</a:t>
            </a:r>
          </a:p>
          <a:p>
            <a:pPr>
              <a:lnSpc>
                <a:spcPct val="90000"/>
              </a:lnSpc>
            </a:pPr>
            <a:r>
              <a:rPr lang="pl-PL" altLang="pl-PL" b="1"/>
              <a:t>opiekę kompensacyjną</a:t>
            </a:r>
            <a:r>
              <a:rPr lang="pl-PL" altLang="pl-PL"/>
              <a:t>: ukierunkowaną na usuwanie, bądź neutralizowanie następstw zagrożenia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 b="1"/>
              <a:t>Zadania pracy opiekuńczo – wychowawczej: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800"/>
              <a:t>poznawanie uwarunkowań społeczno -wychowawczych osobowości wychowanków pod kątem ich możliwości psychofizycznych, kontaktów ze środowiskiem rodzinnym, pobudzenia aktywności w przygotowaniu do samodzielnego życia, aby odpowiednio prowadzić indywidualny plan rozwoju wychowanka;</a:t>
            </a:r>
            <a:br>
              <a:rPr lang="pl-PL" altLang="pl-PL" sz="2800"/>
            </a:br>
            <a:endParaRPr lang="pl-PL" altLang="pl-PL" sz="2800"/>
          </a:p>
          <a:p>
            <a:pPr>
              <a:lnSpc>
                <a:spcPct val="80000"/>
              </a:lnSpc>
            </a:pPr>
            <a:r>
              <a:rPr lang="pl-PL" altLang="pl-PL" sz="2800"/>
              <a:t>wskazywanie zasad, form, metod i technik wychowania opiekuńczego, aby w przebiegu procesu opiekuńczo wychowawczego uzyskać jak najlepsze efekty pracy wychowawczej;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800"/>
              <a:t>modernizowanie działalności opiekuńczo-wychowawczej na podstawie najbardziej nowoczesnych, sprawdzonych wzorów z uwzględnieniem specyfikacji zadań konkretnej formy opieki;</a:t>
            </a:r>
          </a:p>
          <a:p>
            <a:pPr>
              <a:lnSpc>
                <a:spcPct val="80000"/>
              </a:lnSpc>
            </a:pPr>
            <a:endParaRPr lang="pl-PL" altLang="pl-PL" sz="2800"/>
          </a:p>
          <a:p>
            <a:pPr>
              <a:lnSpc>
                <a:spcPct val="80000"/>
              </a:lnSpc>
            </a:pPr>
            <a:r>
              <a:rPr lang="pl-PL" altLang="pl-PL" sz="2800"/>
              <a:t>akcentowanie konieczności kształcenia i dokształcania nauczycieli, wychowawców szczególnie w zakresie ich specjalistycznej edukacji zawodowej;</a:t>
            </a:r>
          </a:p>
          <a:p>
            <a:pPr>
              <a:lnSpc>
                <a:spcPct val="80000"/>
              </a:lnSpc>
            </a:pPr>
            <a:endParaRPr lang="pl-PL" altLang="pl-PL" sz="2800"/>
          </a:p>
          <a:p>
            <a:pPr>
              <a:lnSpc>
                <a:spcPct val="80000"/>
              </a:lnSpc>
            </a:pPr>
            <a:r>
              <a:rPr lang="pl-PL" altLang="pl-PL" sz="2800"/>
              <a:t>akcentowanie zasadności opisywania doświadczeń i osiągnięć konkretnych placówek w pracy opiekuńczo-wychowawczej, w celu wzbogacenia poziomu metodycznej działalności praktycznej.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 b="1"/>
              <a:t>Formy opieki w pracy opiekuńczo- wychowawczej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altLang="pl-PL"/>
              <a:t>Przyjmując klasyfikację za H. Muszyńskim wyróżniamy:</a:t>
            </a:r>
          </a:p>
          <a:p>
            <a:pPr algn="ctr">
              <a:buFontTx/>
              <a:buNone/>
            </a:pPr>
            <a:endParaRPr lang="pl-PL" altLang="pl-PL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692275" y="2492375"/>
            <a:ext cx="647700" cy="1512888"/>
          </a:xfrm>
          <a:prstGeom prst="curvedRightArrow">
            <a:avLst>
              <a:gd name="adj1" fmla="val 46716"/>
              <a:gd name="adj2" fmla="val 93431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79388" y="4149725"/>
            <a:ext cx="431958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200" b="1"/>
              <a:t>FORMY PRZEDMIOTOWE</a:t>
            </a:r>
            <a:br>
              <a:rPr lang="pl-PL" altLang="pl-PL" sz="3200" b="1"/>
            </a:br>
            <a:r>
              <a:rPr lang="pl-PL" altLang="pl-PL" sz="3200"/>
              <a:t>(co jednostka robi)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6516688" y="2420938"/>
            <a:ext cx="647700" cy="1512887"/>
          </a:xfrm>
          <a:prstGeom prst="curvedLeftArrow">
            <a:avLst>
              <a:gd name="adj1" fmla="val 46716"/>
              <a:gd name="adj2" fmla="val 93431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643438" y="4149725"/>
            <a:ext cx="396081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3200" b="1"/>
              <a:t>FORMY ORGANIZACYJNE</a:t>
            </a:r>
            <a:r>
              <a:rPr lang="pl-PL" altLang="pl-PL"/>
              <a:t/>
            </a:r>
            <a:br>
              <a:rPr lang="pl-PL" altLang="pl-PL"/>
            </a:br>
            <a:r>
              <a:rPr lang="pl-PL" altLang="pl-PL"/>
              <a:t>(w jakie relacje wchodzi z innymi przez swoje działanie)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Document"/>
          <p:cNvSpPr>
            <a:spLocks noEditPoints="1" noChangeArrowheads="1"/>
          </p:cNvSpPr>
          <p:nvPr/>
        </p:nvSpPr>
        <p:spPr bwMode="auto">
          <a:xfrm>
            <a:off x="179388" y="333375"/>
            <a:ext cx="4679950" cy="61928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pl-PL" altLang="pl-PL" sz="2000" b="1"/>
              <a:t>Wśród form przedmiotowych wyróżniamy:</a:t>
            </a:r>
          </a:p>
          <a:p>
            <a:endParaRPr lang="pl-PL" altLang="pl-PL" sz="2000" b="1"/>
          </a:p>
          <a:p>
            <a:pPr>
              <a:buFontTx/>
              <a:buChar char="-"/>
            </a:pPr>
            <a:r>
              <a:rPr lang="pl-PL" altLang="pl-PL" sz="2000"/>
              <a:t> działalność poznawczą,</a:t>
            </a:r>
          </a:p>
          <a:p>
            <a:pPr>
              <a:buFontTx/>
              <a:buChar char="-"/>
            </a:pPr>
            <a:r>
              <a:rPr lang="pl-PL" altLang="pl-PL" sz="2000"/>
              <a:t> działalność wytwórczą (produkcyjną),</a:t>
            </a:r>
          </a:p>
          <a:p>
            <a:pPr>
              <a:buFontTx/>
              <a:buChar char="-"/>
            </a:pPr>
            <a:r>
              <a:rPr lang="pl-PL" altLang="pl-PL" sz="2000"/>
              <a:t> działalność gospodarczą,</a:t>
            </a:r>
          </a:p>
          <a:p>
            <a:pPr>
              <a:buFontTx/>
              <a:buChar char="-"/>
            </a:pPr>
            <a:r>
              <a:rPr lang="pl-PL" altLang="pl-PL" sz="2000"/>
              <a:t> działalność twórczą,</a:t>
            </a:r>
          </a:p>
          <a:p>
            <a:pPr>
              <a:buFontTx/>
              <a:buChar char="-"/>
            </a:pPr>
            <a:r>
              <a:rPr lang="pl-PL" altLang="pl-PL" sz="2000"/>
              <a:t> działalność recepcyjną,</a:t>
            </a:r>
          </a:p>
          <a:p>
            <a:pPr>
              <a:buFontTx/>
              <a:buChar char="-"/>
            </a:pPr>
            <a:r>
              <a:rPr lang="pl-PL" altLang="pl-PL" sz="2000"/>
              <a:t> działalność usługowo-opiekuńczą, </a:t>
            </a:r>
          </a:p>
          <a:p>
            <a:pPr>
              <a:buFontTx/>
              <a:buChar char="-"/>
            </a:pPr>
            <a:r>
              <a:rPr lang="pl-PL" altLang="pl-PL" sz="2000"/>
              <a:t> działalność zabawowo- rozrywkową,</a:t>
            </a:r>
          </a:p>
          <a:p>
            <a:pPr>
              <a:buFontTx/>
              <a:buChar char="-"/>
            </a:pPr>
            <a:r>
              <a:rPr lang="pl-PL" altLang="pl-PL" sz="2000"/>
              <a:t> działalność sportowo-turystyczną,</a:t>
            </a:r>
          </a:p>
          <a:p>
            <a:pPr>
              <a:buFontTx/>
              <a:buChar char="-"/>
            </a:pPr>
            <a:r>
              <a:rPr lang="pl-PL" altLang="pl-PL" sz="2000"/>
              <a:t> działalność techniczną,</a:t>
            </a:r>
          </a:p>
          <a:p>
            <a:pPr>
              <a:buFontTx/>
              <a:buChar char="-"/>
            </a:pPr>
            <a:r>
              <a:rPr lang="pl-PL" altLang="pl-PL" sz="2000"/>
              <a:t> działalność konsumpcyjną.</a:t>
            </a:r>
          </a:p>
          <a:p>
            <a:pPr>
              <a:buFontTx/>
              <a:buChar char="-"/>
            </a:pPr>
            <a:endParaRPr lang="pl-PL" altLang="pl-PL" sz="2000"/>
          </a:p>
        </p:txBody>
      </p:sp>
      <p:sp>
        <p:nvSpPr>
          <p:cNvPr id="21511" name="Document"/>
          <p:cNvSpPr>
            <a:spLocks noEditPoints="1" noChangeArrowheads="1"/>
          </p:cNvSpPr>
          <p:nvPr/>
        </p:nvSpPr>
        <p:spPr bwMode="auto">
          <a:xfrm>
            <a:off x="5076825" y="333375"/>
            <a:ext cx="3594100" cy="619283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pl-PL" altLang="pl-PL" sz="2000" b="1"/>
              <a:t>Natomiast wśród form organizacyjnych:</a:t>
            </a:r>
          </a:p>
          <a:p>
            <a:endParaRPr lang="pl-PL" altLang="pl-PL" sz="2000" b="1"/>
          </a:p>
          <a:p>
            <a:pPr>
              <a:buFontTx/>
              <a:buChar char="-"/>
            </a:pPr>
            <a:r>
              <a:rPr lang="pl-PL" altLang="pl-PL" sz="2000"/>
              <a:t> </a:t>
            </a:r>
            <a:r>
              <a:rPr lang="pl-PL" altLang="pl-PL" sz="2400"/>
              <a:t>działalność indywidualną,</a:t>
            </a:r>
          </a:p>
          <a:p>
            <a:r>
              <a:rPr lang="pl-PL" altLang="pl-PL" sz="2400"/>
              <a:t>zespołową i zbiorową, a w niej:</a:t>
            </a:r>
          </a:p>
          <a:p>
            <a:r>
              <a:rPr lang="pl-PL" altLang="pl-PL" sz="2400"/>
              <a:t>współzawodnictwo i współrealizację zadania.</a:t>
            </a:r>
          </a:p>
          <a:p>
            <a:endParaRPr lang="pl-PL" altLang="pl-PL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pl-PL" altLang="pl-PL" sz="3200" b="1"/>
              <a:t>Formy opieki w pracy opiekuńczo- wychowawczej: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r>
              <a:rPr lang="pl-PL" altLang="pl-PL" sz="2200"/>
              <a:t>Nad małym dzieckiem (żłobek, przedszkole)</a:t>
            </a:r>
          </a:p>
          <a:p>
            <a:r>
              <a:rPr lang="pl-PL" altLang="pl-PL" sz="2200"/>
              <a:t>Szkolna i środowiskowa (świetlica, internat)</a:t>
            </a:r>
          </a:p>
          <a:p>
            <a:r>
              <a:rPr lang="pl-PL" altLang="pl-PL" sz="2200"/>
              <a:t>Zastępcze formy opieki rodzinnej (rodziny adopcyjne, zastępcze, rodzinne domy dziecka, wioski dziecięce)</a:t>
            </a:r>
          </a:p>
          <a:p>
            <a:r>
              <a:rPr lang="pl-PL" altLang="pl-PL" sz="2200"/>
              <a:t>Zakładowe formy opieki zastępczej (domy dziecka)</a:t>
            </a:r>
          </a:p>
          <a:p>
            <a:r>
              <a:rPr lang="pl-PL" altLang="pl-PL" sz="2200"/>
              <a:t>Formy opieki rewalidacyjnej (specjalny ośrodek szkolno-wychowawczy dla dzieci upośledzonych umysłowo, szkoła życia dla głęboko upośledzonych)</a:t>
            </a:r>
          </a:p>
          <a:p>
            <a:r>
              <a:rPr lang="pl-PL" altLang="pl-PL" sz="2200"/>
              <a:t>Formy opieki resocjalizacyjnej( policyjna izba dziecka, młodzieżowy ośrodek wychowawczy, zakład poprawczy)</a:t>
            </a:r>
          </a:p>
          <a:p>
            <a:r>
              <a:rPr lang="pl-PL" altLang="pl-PL" sz="2200"/>
              <a:t>Formy opieki leczniczej i rehabilitacyjnej( zakłady lecznicze, szkoły przyszpitalne)</a:t>
            </a:r>
          </a:p>
          <a:p>
            <a:r>
              <a:rPr lang="pl-PL" altLang="pl-PL" sz="2200"/>
              <a:t>Poradnictwo opiekuńczo wychowawcze( poradnie rodzinne)</a:t>
            </a:r>
          </a:p>
          <a:p>
            <a:r>
              <a:rPr lang="pl-PL" altLang="pl-PL" sz="2200"/>
              <a:t>Nad człowiekiem starszym (mops, klub seniora, dzienny dom pomocy, dom pomocy społecznej).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Bibliografia: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/>
              <a:t>H. Muszyński: </a:t>
            </a:r>
            <a:r>
              <a:rPr lang="pl-PL" altLang="pl-PL" sz="2400" i="1"/>
              <a:t>Podstawy wychowania społeczno-moralnego</a:t>
            </a:r>
            <a:r>
              <a:rPr lang="pl-PL" altLang="pl-PL" sz="2400"/>
              <a:t>, Warszawa 1967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Z. Dąbrowski, F. Kulpiński, </a:t>
            </a:r>
            <a:r>
              <a:rPr lang="pl-PL" altLang="pl-PL" sz="2400" i="1"/>
              <a:t>Pedagogika opiekuńcza historia teoria terminologia</a:t>
            </a:r>
            <a:r>
              <a:rPr lang="pl-PL" altLang="pl-PL" sz="2400"/>
              <a:t>, Wydawnictwo UWM, Olsztyn 2000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Z. Dąbrowski, </a:t>
            </a:r>
            <a:r>
              <a:rPr lang="pl-PL" altLang="pl-PL" sz="2400" i="1"/>
              <a:t>Pedagogika opiekuńcza w zarysie</a:t>
            </a:r>
            <a:r>
              <a:rPr lang="pl-PL" altLang="pl-PL" sz="2400"/>
              <a:t>, Wydawnictwo UWM, Olsztyn 2006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Red. Z. Dąbrowski, </a:t>
            </a:r>
            <a:r>
              <a:rPr lang="pl-PL" altLang="pl-PL" sz="2400" i="1"/>
              <a:t>Wprowadzenie do metodyki opieki i wychowania w domu dziecka</a:t>
            </a:r>
            <a:r>
              <a:rPr lang="pl-PL" altLang="pl-PL" sz="2400"/>
              <a:t>, Warszawa 1985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T. Kotarbiński, </a:t>
            </a:r>
            <a:r>
              <a:rPr lang="pl-PL" altLang="pl-PL" sz="2400" i="1"/>
              <a:t>Sprawność i błąd</a:t>
            </a:r>
            <a:r>
              <a:rPr lang="pl-PL" altLang="pl-PL" sz="2400"/>
              <a:t>, Warszawa 1970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L. Ploch, </a:t>
            </a:r>
            <a:r>
              <a:rPr lang="pl-PL" altLang="pl-PL" sz="2400" i="1"/>
              <a:t>Praca wychowawcza z dziećmi upośledzonymi umysłowo w internacie</a:t>
            </a:r>
            <a:r>
              <a:rPr lang="pl-PL" altLang="pl-PL" sz="2400"/>
              <a:t>, WSiP, Warszawa 1997</a:t>
            </a:r>
          </a:p>
          <a:p>
            <a:pPr>
              <a:lnSpc>
                <a:spcPct val="80000"/>
              </a:lnSpc>
            </a:pPr>
            <a:r>
              <a:rPr lang="pl-PL" altLang="pl-PL" sz="2400"/>
              <a:t>T. Plich, </a:t>
            </a:r>
            <a:r>
              <a:rPr lang="pl-PL" altLang="pl-PL" sz="2400" i="1"/>
              <a:t>Jak organizować czas wolny dzieci i młodzieży upośledzonej umysłowo w internacie</a:t>
            </a:r>
            <a:r>
              <a:rPr lang="pl-PL" altLang="pl-PL" sz="2400"/>
              <a:t>, WSiP, Warszawa 1994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endParaRPr lang="pl-PL" altLang="pl-PL" sz="4400" dirty="0" smtClean="0"/>
          </a:p>
          <a:p>
            <a:pPr algn="ctr">
              <a:lnSpc>
                <a:spcPct val="80000"/>
              </a:lnSpc>
              <a:buNone/>
            </a:pPr>
            <a:endParaRPr lang="pl-PL" altLang="pl-PL" sz="4400" smtClean="0"/>
          </a:p>
          <a:p>
            <a:pPr algn="ctr">
              <a:lnSpc>
                <a:spcPct val="80000"/>
              </a:lnSpc>
              <a:buNone/>
            </a:pPr>
            <a:r>
              <a:rPr lang="pl-PL" altLang="pl-PL" sz="4400" smtClean="0"/>
              <a:t>Dziękuję </a:t>
            </a:r>
            <a:r>
              <a:rPr lang="pl-PL" altLang="pl-PL" sz="4400" dirty="0" smtClean="0"/>
              <a:t>za uwagę</a:t>
            </a:r>
            <a:endParaRPr lang="pl-PL" altLang="pl-PL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Co to jest planowanie?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pl-PL" altLang="pl-PL"/>
              <a:t>   </a:t>
            </a:r>
            <a:r>
              <a:rPr lang="pl-PL" altLang="pl-PL" b="1"/>
              <a:t>PLANOWANIE</a:t>
            </a:r>
            <a:r>
              <a:rPr lang="pl-PL" altLang="pl-PL"/>
              <a:t> polega na obmyślaniu doboru i kolejności przewidywanych działań z jednoczesnym postanowieniem podjęcia działań właśnie według obmyślonego toku.</a:t>
            </a:r>
          </a:p>
          <a:p>
            <a:pPr algn="ctr">
              <a:buFontTx/>
              <a:buNone/>
            </a:pPr>
            <a:r>
              <a:rPr lang="pl-PL" altLang="pl-PL"/>
              <a:t>PLANOWAĆ  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3563938" y="4724400"/>
            <a:ext cx="5048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5292725" y="4724400"/>
            <a:ext cx="4318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755650" y="5734050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/>
              <a:t>stawiać sobie cel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5148263" y="5734050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 altLang="pl-PL"/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427538" y="573405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/>
              <a:t>obmyślać środki tego celu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 b="1"/>
              <a:t>Zgodnie z tym planowanie obejmuje: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755650" y="1989138"/>
            <a:ext cx="720725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63713" y="1700213"/>
            <a:ext cx="4968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800"/>
              <a:t>Dobór właściwych celów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755650" y="2852738"/>
            <a:ext cx="720725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692275" y="2492375"/>
            <a:ext cx="360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800"/>
              <a:t>Przewidywanie 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55650" y="3573463"/>
            <a:ext cx="720725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547813" y="3284538"/>
            <a:ext cx="3960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800"/>
              <a:t>Diagnozowanie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55650" y="4292600"/>
            <a:ext cx="720725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051050" y="4076700"/>
            <a:ext cx="6626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800"/>
              <a:t>Wprowadzanie wniosków do działania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755650" y="5084763"/>
            <a:ext cx="720725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763713" y="4868863"/>
            <a:ext cx="70564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800"/>
              <a:t>Ukształtowanie skończonego projektu planu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755650" y="6092825"/>
            <a:ext cx="720725" cy="0"/>
          </a:xfrm>
          <a:prstGeom prst="line">
            <a:avLst/>
          </a:prstGeom>
          <a:noFill/>
          <a:ln w="666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979613" y="5876925"/>
            <a:ext cx="4895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altLang="pl-PL" sz="2800"/>
              <a:t>Postanowienia realizacyjne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Co to jest plan?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pl-PL" sz="4000"/>
              <a:t>  </a:t>
            </a:r>
            <a:r>
              <a:rPr lang="pl-PL" altLang="pl-PL" sz="4000" b="1"/>
              <a:t>PLAN</a:t>
            </a:r>
            <a:r>
              <a:rPr lang="pl-PL" altLang="pl-PL" sz="4000"/>
              <a:t> to funkcja szeroko pojętego procesu planistycznego lub procesu wąsko rozumianego, prowadzącego do wytwarzania projektu planu i postanowienia o przyjęciu go do realizacji.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 b="1"/>
              <a:t>Do warunków dobrego planowania należą: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/>
              <a:t>znajomość podstaw planowania, czyli: statutu szkoły, regulaminu, kodeksu ucznia</a:t>
            </a:r>
          </a:p>
          <a:p>
            <a:pPr>
              <a:lnSpc>
                <a:spcPct val="90000"/>
              </a:lnSpc>
            </a:pPr>
            <a:r>
              <a:rPr lang="pl-PL" altLang="pl-PL"/>
              <a:t>posiadanie źródeł rozwiązania</a:t>
            </a:r>
          </a:p>
          <a:p>
            <a:pPr>
              <a:lnSpc>
                <a:spcPct val="90000"/>
              </a:lnSpc>
            </a:pPr>
            <a:r>
              <a:rPr lang="pl-PL" altLang="pl-PL"/>
              <a:t>posiadanie informacji dotyczących charakteru oraz perspektywy rozwojowej placówki, a więc jej tradycji, doświadczeń</a:t>
            </a:r>
          </a:p>
          <a:p>
            <a:pPr>
              <a:lnSpc>
                <a:spcPct val="90000"/>
              </a:lnSpc>
            </a:pPr>
            <a:r>
              <a:rPr lang="pl-PL" altLang="pl-PL"/>
              <a:t>znajomość środowiska wychowawczego placówki, czyli nauczycieli, dzieci, rodziców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 b="1"/>
              <a:t>Podstawowe kategorie treściowe planu: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4000"/>
              <a:t>Cele </a:t>
            </a:r>
          </a:p>
          <a:p>
            <a:r>
              <a:rPr lang="pl-PL" altLang="pl-PL" sz="4000"/>
              <a:t>Założenia</a:t>
            </a:r>
          </a:p>
          <a:p>
            <a:r>
              <a:rPr lang="pl-PL" altLang="pl-PL" sz="4000"/>
              <a:t>Zadania</a:t>
            </a:r>
          </a:p>
          <a:p>
            <a:r>
              <a:rPr lang="pl-PL" altLang="pl-PL" sz="4000"/>
              <a:t>Środki realizacji</a:t>
            </a:r>
          </a:p>
          <a:p>
            <a:r>
              <a:rPr lang="pl-PL" altLang="pl-PL" sz="4000"/>
              <a:t>Podmiot realizacji</a:t>
            </a:r>
          </a:p>
          <a:p>
            <a:r>
              <a:rPr lang="pl-PL" altLang="pl-PL" sz="4000"/>
              <a:t>Czas realizacji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Co to jest programowanie?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sz="2800" b="1"/>
              <a:t>   Programowaniem </a:t>
            </a:r>
            <a:r>
              <a:rPr lang="pl-PL" altLang="pl-PL" sz="2800"/>
              <a:t>w odróżnieniu od planu, nazywamy  obmyślanie doboru i kolejności przewidywanych działań, z którym nie jest związane postanowienie wykonania tychże.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280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800"/>
              <a:t>    Programujący ustala więc odpowiednie działania oraz ich tok, a planujący podejmuje decyzje o realizacji działań przewidzianych programem z punktu widzenia realizacji założonego celu.</a:t>
            </a:r>
            <a:endParaRPr lang="pl-PL" altLang="pl-PL" sz="28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/>
              <a:t>Plan, a program: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pl-PL"/>
              <a:t>   </a:t>
            </a:r>
            <a:r>
              <a:rPr lang="pl-PL" altLang="pl-PL" b="1"/>
              <a:t>PROGRAM</a:t>
            </a:r>
            <a:r>
              <a:rPr lang="pl-PL" altLang="pl-PL"/>
              <a:t> zgodnie z przyjętą definicją planu i planowania to rozwinięty, ściśle uporządkowany, zoptymalizowany tok konkretnych czynności, zapewniających zrealizowanie poszczególnych celów i zadań planu, z których wynika i jest im podporządkowany. </a:t>
            </a:r>
          </a:p>
          <a:p>
            <a:pPr>
              <a:buFontTx/>
              <a:buNone/>
            </a:pPr>
            <a:endParaRPr lang="pl-PL" alt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93175" cy="1143000"/>
          </a:xfrm>
        </p:spPr>
        <p:txBody>
          <a:bodyPr/>
          <a:lstStyle/>
          <a:p>
            <a:r>
              <a:rPr lang="pl-PL" altLang="pl-PL" sz="3800" b="1"/>
              <a:t>Cel pracy opiekuńczo- wychowawczej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07413" cy="4857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sz="2800" u="sng"/>
              <a:t>Celem pracy opiekuńczo-wychowawczej jest:</a:t>
            </a:r>
            <a:r>
              <a:rPr lang="pl-PL" altLang="pl-PL" sz="2800" b="1"/>
              <a:t/>
            </a:r>
            <a:br>
              <a:rPr lang="pl-PL" altLang="pl-PL" sz="2800" b="1"/>
            </a:br>
            <a:r>
              <a:rPr lang="pl-PL" altLang="pl-PL" sz="2800"/>
              <a:t/>
            </a:r>
            <a:br>
              <a:rPr lang="pl-PL" altLang="pl-PL" sz="2800"/>
            </a:br>
            <a:r>
              <a:rPr lang="pl-PL" altLang="pl-PL" sz="2800"/>
              <a:t>przygotowanie wychowanka aby mógł samodzielnie żyć, </a:t>
            </a:r>
            <a:br>
              <a:rPr lang="pl-PL" altLang="pl-PL" sz="2800"/>
            </a:br>
            <a:r>
              <a:rPr lang="pl-PL" altLang="pl-PL" sz="2800"/>
              <a:t/>
            </a:r>
            <a:br>
              <a:rPr lang="pl-PL" altLang="pl-PL" sz="2800"/>
            </a:br>
            <a:r>
              <a:rPr lang="pl-PL" altLang="pl-PL" sz="2800"/>
              <a:t>osiągnięcie przez wychowanka możliwości i umiejętności kierowania własnym rozwojem,</a:t>
            </a:r>
            <a:br>
              <a:rPr lang="pl-PL" altLang="pl-PL" sz="2800"/>
            </a:br>
            <a:r>
              <a:rPr lang="pl-PL" altLang="pl-PL" sz="2800"/>
              <a:t> </a:t>
            </a:r>
            <a:br>
              <a:rPr lang="pl-PL" altLang="pl-PL" sz="2800"/>
            </a:br>
            <a:r>
              <a:rPr lang="pl-PL" altLang="pl-PL" sz="2800"/>
              <a:t>samodoskonalenie i samoakceptacja,</a:t>
            </a:r>
            <a:br>
              <a:rPr lang="pl-PL" altLang="pl-PL" sz="2800"/>
            </a:br>
            <a:endParaRPr lang="pl-PL" altLang="pl-PL" sz="280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800"/>
              <a:t>   przygotowanie wychowanka do umiejętności podejmowania własnych wyborów i decyzji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2800"/>
          </a:p>
          <a:p>
            <a:pPr>
              <a:lnSpc>
                <a:spcPct val="90000"/>
              </a:lnSpc>
              <a:buFontTx/>
              <a:buNone/>
            </a:pPr>
            <a:endParaRPr lang="pl-PL" altLang="pl-PL" sz="280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179388" y="2276475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179388" y="342900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179388" y="450850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179388" y="537368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732</Words>
  <Application>Microsoft Office PowerPoint</Application>
  <PresentationFormat>Pokaz na ekranie (4:3)</PresentationFormat>
  <Paragraphs>107</Paragraphs>
  <Slides>17</Slides>
  <Notes>17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Projekt domyślny</vt:lpstr>
      <vt:lpstr>                            Podstawowe pojęcia. Cele, zadania i formy pracy opiekuńczo-wychowawczej</vt:lpstr>
      <vt:lpstr>Co to jest planowanie?</vt:lpstr>
      <vt:lpstr>Zgodnie z tym planowanie obejmuje:</vt:lpstr>
      <vt:lpstr>Co to jest plan?</vt:lpstr>
      <vt:lpstr>Do warunków dobrego planowania należą:</vt:lpstr>
      <vt:lpstr>Podstawowe kategorie treściowe planu:</vt:lpstr>
      <vt:lpstr>Co to jest programowanie?</vt:lpstr>
      <vt:lpstr>Plan, a program:</vt:lpstr>
      <vt:lpstr>Cel pracy opiekuńczo- wychowawczej</vt:lpstr>
      <vt:lpstr>Ze względu na cel opieki można wyróżnić:</vt:lpstr>
      <vt:lpstr>Zadania pracy opiekuńczo – wychowawczej:</vt:lpstr>
      <vt:lpstr>Slajd 12</vt:lpstr>
      <vt:lpstr>Formy opieki w pracy opiekuńczo- wychowawczej</vt:lpstr>
      <vt:lpstr>Slajd 14</vt:lpstr>
      <vt:lpstr>Formy opieki w pracy opiekuńczo- wychowawczej:</vt:lpstr>
      <vt:lpstr>Bibliografia: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Pawełek</dc:creator>
  <cp:lastModifiedBy>Anna Więcławska</cp:lastModifiedBy>
  <cp:revision>12</cp:revision>
  <dcterms:created xsi:type="dcterms:W3CDTF">2016-02-26T08:30:01Z</dcterms:created>
  <dcterms:modified xsi:type="dcterms:W3CDTF">2020-03-12T09:31:15Z</dcterms:modified>
</cp:coreProperties>
</file>