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42"/>
  </p:notesMasterIdLst>
  <p:sldIdLst>
    <p:sldId id="256" r:id="rId2"/>
    <p:sldId id="257" r:id="rId3"/>
    <p:sldId id="258" r:id="rId4"/>
    <p:sldId id="278" r:id="rId5"/>
    <p:sldId id="260" r:id="rId6"/>
    <p:sldId id="280" r:id="rId7"/>
    <p:sldId id="289" r:id="rId8"/>
    <p:sldId id="283" r:id="rId9"/>
    <p:sldId id="269" r:id="rId10"/>
    <p:sldId id="261" r:id="rId11"/>
    <p:sldId id="290" r:id="rId12"/>
    <p:sldId id="262" r:id="rId13"/>
    <p:sldId id="284" r:id="rId14"/>
    <p:sldId id="263" r:id="rId15"/>
    <p:sldId id="291" r:id="rId16"/>
    <p:sldId id="264" r:id="rId17"/>
    <p:sldId id="285" r:id="rId18"/>
    <p:sldId id="292" r:id="rId19"/>
    <p:sldId id="265" r:id="rId20"/>
    <p:sldId id="293" r:id="rId21"/>
    <p:sldId id="266" r:id="rId22"/>
    <p:sldId id="294" r:id="rId23"/>
    <p:sldId id="286" r:id="rId24"/>
    <p:sldId id="295" r:id="rId25"/>
    <p:sldId id="271" r:id="rId26"/>
    <p:sldId id="296" r:id="rId27"/>
    <p:sldId id="272" r:id="rId28"/>
    <p:sldId id="279" r:id="rId29"/>
    <p:sldId id="273" r:id="rId30"/>
    <p:sldId id="274" r:id="rId31"/>
    <p:sldId id="275" r:id="rId32"/>
    <p:sldId id="281" r:id="rId33"/>
    <p:sldId id="268" r:id="rId34"/>
    <p:sldId id="297" r:id="rId35"/>
    <p:sldId id="282" r:id="rId36"/>
    <p:sldId id="298" r:id="rId37"/>
    <p:sldId id="287" r:id="rId38"/>
    <p:sldId id="288" r:id="rId39"/>
    <p:sldId id="270" r:id="rId40"/>
    <p:sldId id="276" r:id="rId41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12" autoAdjust="0"/>
    <p:restoredTop sz="94660"/>
  </p:normalViewPr>
  <p:slideViewPr>
    <p:cSldViewPr>
      <p:cViewPr varScale="1">
        <p:scale>
          <a:sx n="81" d="100"/>
          <a:sy n="81" d="100"/>
        </p:scale>
        <p:origin x="124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F053B-D7A9-4504-83DA-4B8357683CE7}" type="datetimeFigureOut">
              <a:rPr lang="pl-PL" smtClean="0"/>
              <a:t>28.03.2020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9AFC4-AED5-4D1E-B395-1A28EA2BCFA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8595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9AFC4-AED5-4D1E-B395-1A28EA2BCFA9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1462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EC6C4-27BB-4159-B2E2-66F54EB4C4D8}" type="datetimeFigureOut">
              <a:rPr lang="pl-PL"/>
              <a:pPr>
                <a:defRPr/>
              </a:pPr>
              <a:t>28.03.2020</a:t>
            </a:fld>
            <a:endParaRPr lang="pl-PL" dirty="0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D5DE4-F708-4FA9-A814-3B9810B8DA63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3CED1-170D-4651-969E-8BDECA390912}" type="datetimeFigureOut">
              <a:rPr lang="pl-PL"/>
              <a:pPr>
                <a:defRPr/>
              </a:pPr>
              <a:t>28.03.2020</a:t>
            </a:fld>
            <a:endParaRPr lang="pl-PL" dirty="0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9B29D-F374-4313-8AFD-CA3A8B0C12C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4432F-3A20-401A-9F6C-AD70FBFE0DBD}" type="datetimeFigureOut">
              <a:rPr lang="pl-PL"/>
              <a:pPr>
                <a:defRPr/>
              </a:pPr>
              <a:t>28.03.2020</a:t>
            </a:fld>
            <a:endParaRPr lang="pl-PL" dirty="0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51611-CA39-43C3-A0FC-DBE773C9562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1AD8E-E396-4D95-99EC-47B3BDB9C6E4}" type="datetimeFigureOut">
              <a:rPr lang="pl-PL"/>
              <a:pPr>
                <a:defRPr/>
              </a:pPr>
              <a:t>28.03.2020</a:t>
            </a:fld>
            <a:endParaRPr lang="pl-PL" dirty="0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38DCE-BCDC-4180-81AF-C207311238D0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0B2D1-975C-4D35-B038-7FA63DAF3973}" type="datetimeFigureOut">
              <a:rPr lang="pl-PL"/>
              <a:pPr>
                <a:defRPr/>
              </a:pPr>
              <a:t>28.03.2020</a:t>
            </a:fld>
            <a:endParaRPr lang="pl-PL" dirty="0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54343-E50C-4128-AC18-7A2346F490B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773E5-5C90-4579-B07B-201F02D605C8}" type="datetimeFigureOut">
              <a:rPr lang="pl-PL"/>
              <a:pPr>
                <a:defRPr/>
              </a:pPr>
              <a:t>28.03.2020</a:t>
            </a:fld>
            <a:endParaRPr lang="pl-PL" dirty="0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39EA0-F59A-4BDC-B802-BBCC0FC45F16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089B6-CC15-45B5-AAC0-11870C80C741}" type="datetimeFigureOut">
              <a:rPr lang="pl-PL"/>
              <a:pPr>
                <a:defRPr/>
              </a:pPr>
              <a:t>28.03.2020</a:t>
            </a:fld>
            <a:endParaRPr lang="pl-PL" dirty="0"/>
          </a:p>
        </p:txBody>
      </p:sp>
      <p:sp>
        <p:nvSpPr>
          <p:cNvPr id="8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2C38F-6CDE-44F1-B950-6F5D5C8BD95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A767E-09F0-4805-8443-179B5ABE56C2}" type="datetimeFigureOut">
              <a:rPr lang="pl-PL"/>
              <a:pPr>
                <a:defRPr/>
              </a:pPr>
              <a:t>28.03.2020</a:t>
            </a:fld>
            <a:endParaRPr lang="pl-PL" dirty="0"/>
          </a:p>
        </p:txBody>
      </p:sp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125F4-A92E-4655-AF96-5AF18D5B35C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E51B3-22F8-4799-B9D6-EAF9498B9861}" type="datetimeFigureOut">
              <a:rPr lang="pl-PL"/>
              <a:pPr>
                <a:defRPr/>
              </a:pPr>
              <a:t>28.03.2020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337B1-134D-45E3-BE0C-F9428AA8E4C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4A8DC-F470-4D3C-BE89-86DD7CBB7827}" type="datetimeFigureOut">
              <a:rPr lang="pl-PL"/>
              <a:pPr>
                <a:defRPr/>
              </a:pPr>
              <a:t>28.03.2020</a:t>
            </a:fld>
            <a:endParaRPr lang="pl-PL" dirty="0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9CAD1-DD29-4E48-9E66-45EF9ECB019E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45E7A-8020-4822-A655-B5C31A68F5A3}" type="datetimeFigureOut">
              <a:rPr lang="pl-PL"/>
              <a:pPr>
                <a:defRPr/>
              </a:pPr>
              <a:t>28.03.2020</a:t>
            </a:fld>
            <a:endParaRPr lang="pl-PL" dirty="0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79CC7-D15E-41F3-BDE3-6B00B5799829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27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687DC9B-3783-484D-832C-03459373117C}" type="datetimeFigureOut">
              <a:rPr lang="pl-PL"/>
              <a:pPr>
                <a:defRPr/>
              </a:pPr>
              <a:t>28.03.2020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D823223-EC8B-41B4-80E9-16EE7E44D003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ransition spd="med">
    <p:pull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400" dirty="0">
                <a:solidFill>
                  <a:schemeClr val="tx2">
                    <a:satMod val="200000"/>
                  </a:schemeClr>
                </a:solidFill>
              </a:rPr>
              <a:t>Konferencja prasowa</a:t>
            </a:r>
          </a:p>
        </p:txBody>
      </p:sp>
      <p:pic>
        <p:nvPicPr>
          <p:cNvPr id="30722" name="Picture 2" descr="http://www.grass-roots.pl/galeria/Konferencja-prasowa-Waw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00240"/>
            <a:ext cx="5238750" cy="34956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2">
                    <a:satMod val="200000"/>
                  </a:schemeClr>
                </a:solidFill>
              </a:rPr>
              <a:t>3) Określenie budżetu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None/>
              <a:defRPr/>
            </a:pPr>
            <a:r>
              <a:rPr lang="pl-PL" dirty="0"/>
              <a:t>Na wielkość budżetu wpływa:</a:t>
            </a:r>
          </a:p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Char char=""/>
              <a:defRPr/>
            </a:pPr>
            <a:r>
              <a:rPr lang="pl-PL" dirty="0"/>
              <a:t> ceny wynajmu: lokalu, urządzeń wystroju sali, obsługi</a:t>
            </a:r>
          </a:p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pl-PL" dirty="0"/>
              <a:t>	 liczba uczestników</a:t>
            </a:r>
          </a:p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Char char=""/>
              <a:defRPr/>
            </a:pPr>
            <a:r>
              <a:rPr lang="pl-PL" dirty="0"/>
              <a:t>rodzaj ewentualnej imprezy towarzyszącej konferencji</a:t>
            </a:r>
          </a:p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Char char=""/>
              <a:defRPr/>
            </a:pPr>
            <a:r>
              <a:rPr lang="pl-PL" dirty="0"/>
              <a:t>rodzaj podawanego posiłku</a:t>
            </a:r>
          </a:p>
        </p:txBody>
      </p:sp>
      <p:pic>
        <p:nvPicPr>
          <p:cNvPr id="10244" name="Picture 8" descr="C:\Users\tomas\AppData\Local\Microsoft\Windows\Temporary Internet Files\Content.IE5\K4UV47NY\MCBD07252_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192622">
            <a:off x="6901656" y="235744"/>
            <a:ext cx="1571625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1480" lvl="0" indent="-411480" eaLnBrk="1" fontAlgn="auto" hangingPunct="1">
              <a:spcAft>
                <a:spcPts val="0"/>
              </a:spcAft>
              <a:buClr>
                <a:prstClr val="black">
                  <a:shade val="95000"/>
                </a:prstClr>
              </a:buClr>
              <a:buFont typeface="Wingdings"/>
              <a:buChar char=""/>
              <a:defRPr/>
            </a:pPr>
            <a:r>
              <a:rPr lang="pl-PL" dirty="0">
                <a:solidFill>
                  <a:prstClr val="black"/>
                </a:solidFill>
              </a:rPr>
              <a:t>rozmiary i forma materiałów pisemnych (ewentualne tłumaczenie) </a:t>
            </a:r>
          </a:p>
          <a:p>
            <a:pPr marL="411480" lvl="0" indent="-411480" eaLnBrk="1" fontAlgn="auto" hangingPunct="1">
              <a:spcAft>
                <a:spcPts val="0"/>
              </a:spcAft>
              <a:buClr>
                <a:prstClr val="black">
                  <a:shade val="95000"/>
                </a:prstClr>
              </a:buClr>
              <a:buFont typeface="Wingdings"/>
              <a:buChar char=""/>
              <a:defRPr/>
            </a:pPr>
            <a:r>
              <a:rPr lang="pl-PL" dirty="0">
                <a:solidFill>
                  <a:prstClr val="black"/>
                </a:solidFill>
              </a:rPr>
              <a:t>ewentualne wykorzystanie obcych organizatorów    spotkania lub zlecenie zorganizowania</a:t>
            </a:r>
          </a:p>
          <a:p>
            <a:pPr marL="411480" lvl="0" indent="-411480" eaLnBrk="1" fontAlgn="auto" hangingPunct="1">
              <a:spcAft>
                <a:spcPts val="0"/>
              </a:spcAft>
              <a:buClr>
                <a:prstClr val="black">
                  <a:shade val="95000"/>
                </a:prstClr>
              </a:buClr>
              <a:buFont typeface="Wingdings"/>
              <a:buChar char=""/>
              <a:defRPr/>
            </a:pPr>
            <a:r>
              <a:rPr lang="pl-PL" dirty="0">
                <a:solidFill>
                  <a:prstClr val="black"/>
                </a:solidFill>
              </a:rPr>
              <a:t>ewentualne upominki i dowóz zaproszonych uczestników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73176372"/>
      </p:ext>
    </p:extLst>
  </p:cSld>
  <p:clrMapOvr>
    <a:masterClrMapping/>
  </p:clrMapOvr>
  <p:transition spd="med"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2">
                    <a:satMod val="200000"/>
                  </a:schemeClr>
                </a:solidFill>
              </a:rPr>
              <a:t>4) Lista uczestników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313" y="1857375"/>
            <a:ext cx="8715375" cy="4114800"/>
          </a:xfrm>
        </p:spPr>
        <p:txBody>
          <a:bodyPr>
            <a:normAutofit fontScale="92500"/>
          </a:bodyPr>
          <a:lstStyle/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pl-PL" sz="2600" dirty="0"/>
              <a:t>Podczas planowania liczby gości, trzeba uważać, aby nikogo nie pominąć. </a:t>
            </a:r>
            <a:br>
              <a:rPr lang="pl-PL" sz="2600" dirty="0"/>
            </a:br>
            <a:endParaRPr lang="pl-PL" sz="2600" dirty="0"/>
          </a:p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pl-PL" sz="2600" dirty="0"/>
              <a:t>Faworyzowanie niektórych mediów (zwłaszcza w obszarze mediów konkurujących ze sobą) może zaważyć na przyszłych kontaktach z ich przedstawicielami. </a:t>
            </a:r>
            <a:br>
              <a:rPr lang="pl-PL" sz="2600" dirty="0"/>
            </a:br>
            <a:endParaRPr lang="pl-PL" sz="2600" dirty="0"/>
          </a:p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pl-PL" sz="2600" dirty="0"/>
              <a:t>Lista uczestników powinna być dostosowana do tematu konferencji. </a:t>
            </a:r>
            <a:br>
              <a:rPr lang="pl-PL" sz="2600" dirty="0"/>
            </a:br>
            <a:endParaRPr lang="pl-PL" sz="2600" dirty="0"/>
          </a:p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Char char=""/>
              <a:defRPr/>
            </a:pPr>
            <a:endParaRPr lang="pl-PL" dirty="0"/>
          </a:p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§"/>
              <a:defRPr/>
            </a:pPr>
            <a:endParaRPr lang="pl-PL" dirty="0"/>
          </a:p>
        </p:txBody>
      </p:sp>
      <p:pic>
        <p:nvPicPr>
          <p:cNvPr id="11268" name="Picture 2" descr="C:\Users\tomas\AppData\Local\Microsoft\Windows\Temporary Internet Files\Content.IE5\195HFRTN\MMj02347000000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688" y="357188"/>
            <a:ext cx="123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pl-PL" dirty="0">
                <a:solidFill>
                  <a:schemeClr val="tx2">
                    <a:satMod val="200000"/>
                  </a:schemeClr>
                </a:solidFill>
              </a:rPr>
              <a:t>Lista uczestników</a:t>
            </a:r>
            <a:endParaRPr lang="pl-PL" dirty="0"/>
          </a:p>
        </p:txBody>
      </p:sp>
      <p:sp>
        <p:nvSpPr>
          <p:cNvPr id="12291" name="Symbol zastępczy zawartości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3757613"/>
          </a:xfrm>
        </p:spPr>
        <p:txBody>
          <a:bodyPr/>
          <a:lstStyle/>
          <a:p>
            <a:pPr eaLnBrk="1" hangingPunct="1"/>
            <a:r>
              <a:rPr lang="pl-PL" sz="2600"/>
              <a:t>Należy zaprosić wyłącznie gości potencjalnie zainteresowanych tematem. </a:t>
            </a:r>
            <a:br>
              <a:rPr lang="pl-PL" sz="2600"/>
            </a:br>
            <a:endParaRPr lang="pl-PL" sz="2600"/>
          </a:p>
          <a:p>
            <a:pPr eaLnBrk="1" hangingPunct="1"/>
            <a:r>
              <a:rPr lang="pl-PL" sz="2600"/>
              <a:t>Przy przygotowywaniu listy uczestników należy raczej zapraszać po jednym reprezentancie danej redakcji. </a:t>
            </a:r>
            <a:br>
              <a:rPr lang="pl-PL" sz="2600"/>
            </a:br>
            <a:endParaRPr lang="pl-PL" sz="2600"/>
          </a:p>
          <a:p>
            <a:pPr eaLnBrk="1" hangingPunct="1"/>
            <a:r>
              <a:rPr lang="pl-PL" sz="2600"/>
              <a:t>W zależności od tematyki spotkania, gośćmi mogą być eksperci w danej kwestii, przedstawiciele władz lub ważne osobistości z życia społecznego.</a:t>
            </a:r>
          </a:p>
        </p:txBody>
      </p:sp>
    </p:spTree>
  </p:cSld>
  <p:clrMapOvr>
    <a:masterClrMapping/>
  </p:clrMapOvr>
  <p:transition spd="med">
    <p:pull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2">
                    <a:satMod val="200000"/>
                  </a:schemeClr>
                </a:solidFill>
              </a:rPr>
              <a:t>5) Termin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2204864"/>
            <a:ext cx="8229600" cy="4708525"/>
          </a:xfrm>
        </p:spPr>
        <p:txBody>
          <a:bodyPr>
            <a:normAutofit/>
          </a:bodyPr>
          <a:lstStyle/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None/>
              <a:defRPr/>
            </a:pPr>
            <a:r>
              <a:rPr lang="pl-PL" dirty="0"/>
              <a:t>Należy wziąć pod uwagę czy w danym dniu nie będą miały miejsca inne konkurencyjne  spotkania , wydarzenia społeczne, polityczne itp.</a:t>
            </a:r>
          </a:p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None/>
              <a:defRPr/>
            </a:pPr>
            <a:endParaRPr lang="pl-PL" dirty="0"/>
          </a:p>
        </p:txBody>
      </p:sp>
      <p:pic>
        <p:nvPicPr>
          <p:cNvPr id="13316" name="Picture 2" descr="C:\Users\tomas\AppData\Local\Microsoft\Windows\Temporary Internet Files\Content.IE5\EZJ16BQ6\MCj0432664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9952" y="3933056"/>
            <a:ext cx="2664296" cy="234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08525"/>
          </a:xfrm>
        </p:spPr>
        <p:txBody>
          <a:bodyPr/>
          <a:lstStyle/>
          <a:p>
            <a:pPr marL="411480" lvl="0" indent="-411480" eaLnBrk="1" fontAlgn="auto" hangingPunct="1">
              <a:spcAft>
                <a:spcPts val="0"/>
              </a:spcAft>
              <a:buClr>
                <a:prstClr val="black">
                  <a:shade val="95000"/>
                </a:prstClr>
              </a:buClr>
              <a:buNone/>
              <a:defRPr/>
            </a:pPr>
            <a:r>
              <a:rPr lang="pl-PL" dirty="0">
                <a:solidFill>
                  <a:prstClr val="black"/>
                </a:solidFill>
              </a:rPr>
              <a:t>Konferencje zwołuje się: </a:t>
            </a:r>
            <a:br>
              <a:rPr lang="pl-PL" dirty="0">
                <a:solidFill>
                  <a:prstClr val="black"/>
                </a:solidFill>
              </a:rPr>
            </a:br>
            <a:r>
              <a:rPr lang="pl-PL" dirty="0">
                <a:solidFill>
                  <a:prstClr val="black"/>
                </a:solidFill>
              </a:rPr>
              <a:t>- cotygodniowe - na początku tygodnia                                                                                 - comiesięczne - w pierwszym tygodniu miesiąca</a:t>
            </a:r>
          </a:p>
          <a:p>
            <a:pPr marL="411480" lvl="0" indent="-411480" eaLnBrk="1" fontAlgn="auto" hangingPunct="1">
              <a:spcAft>
                <a:spcPts val="0"/>
              </a:spcAft>
              <a:buClr>
                <a:prstClr val="black">
                  <a:shade val="95000"/>
                </a:prstClr>
              </a:buClr>
              <a:buNone/>
              <a:defRPr/>
            </a:pPr>
            <a:r>
              <a:rPr lang="pl-PL" dirty="0">
                <a:solidFill>
                  <a:prstClr val="black"/>
                </a:solidFill>
              </a:rPr>
              <a:t>     - dla dziennikarzy z dzienników - na początku dnia</a:t>
            </a:r>
          </a:p>
          <a:p>
            <a:pPr marL="411480" lvl="0" indent="-411480" eaLnBrk="1" fontAlgn="auto" hangingPunct="1">
              <a:spcAft>
                <a:spcPts val="0"/>
              </a:spcAft>
              <a:buClr>
                <a:prstClr val="black">
                  <a:shade val="95000"/>
                </a:prstClr>
              </a:buClr>
              <a:buNone/>
              <a:defRPr/>
            </a:pPr>
            <a:r>
              <a:rPr lang="pl-PL" dirty="0">
                <a:solidFill>
                  <a:prstClr val="black"/>
                </a:solidFill>
              </a:rPr>
              <a:t>     - dla dziennikarzy z tygodników - na początku tygodnia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9673619"/>
      </p:ext>
    </p:extLst>
  </p:cSld>
  <p:clrMapOvr>
    <a:masterClrMapping/>
  </p:clrMapOvr>
  <p:transition spd="med"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2">
                    <a:satMod val="200000"/>
                  </a:schemeClr>
                </a:solidFill>
              </a:rPr>
              <a:t>6) Czas trwania</a:t>
            </a:r>
          </a:p>
        </p:txBody>
      </p:sp>
      <p:sp>
        <p:nvSpPr>
          <p:cNvPr id="1433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l-PL"/>
              <a:t>Szanuj czas dziennikarzy!</a:t>
            </a:r>
          </a:p>
          <a:p>
            <a:pPr eaLnBrk="1" hangingPunct="1">
              <a:buFont typeface="Wingdings" pitchFamily="2" charset="2"/>
              <a:buNone/>
            </a:pPr>
            <a:endParaRPr lang="pl-PL"/>
          </a:p>
          <a:p>
            <a:pPr eaLnBrk="1" hangingPunct="1">
              <a:buFont typeface="Wingdings" pitchFamily="2" charset="2"/>
              <a:buNone/>
            </a:pPr>
            <a:r>
              <a:rPr lang="pl-PL"/>
              <a:t>Konferencja powinna trwać nie dłużej niż 2 godziny. </a:t>
            </a:r>
          </a:p>
          <a:p>
            <a:pPr eaLnBrk="1" hangingPunct="1">
              <a:buFont typeface="Wingdings" pitchFamily="2" charset="2"/>
              <a:buNone/>
            </a:pPr>
            <a:endParaRPr lang="pl-PL"/>
          </a:p>
          <a:p>
            <a:pPr eaLnBrk="1" hangingPunct="1">
              <a:buFont typeface="Wingdings" pitchFamily="2" charset="2"/>
              <a:buNone/>
            </a:pPr>
            <a:r>
              <a:rPr lang="pl-PL"/>
              <a:t>Każdego z uczestników należy powiadomić o szacowanej długości spotkania</a:t>
            </a:r>
          </a:p>
          <a:p>
            <a:pPr eaLnBrk="1" hangingPunct="1">
              <a:buFont typeface="Wingdings" pitchFamily="2" charset="2"/>
              <a:buNone/>
            </a:pPr>
            <a:endParaRPr lang="pl-PL"/>
          </a:p>
        </p:txBody>
      </p:sp>
      <p:pic>
        <p:nvPicPr>
          <p:cNvPr id="14340" name="Picture 2" descr="C:\Users\tomas\AppData\Local\Microsoft\Windows\Temporary Internet Files\Content.IE5\K4UV47NY\MCj0433921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714375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pl-PL" dirty="0">
                <a:solidFill>
                  <a:schemeClr val="tx2">
                    <a:satMod val="200000"/>
                  </a:schemeClr>
                </a:solidFill>
              </a:rPr>
              <a:t>7) Miejsce</a:t>
            </a:r>
            <a:endParaRPr lang="pl-PL" dirty="0"/>
          </a:p>
        </p:txBody>
      </p:sp>
      <p:sp>
        <p:nvSpPr>
          <p:cNvPr id="1536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28988"/>
          </a:xfrm>
        </p:spPr>
        <p:txBody>
          <a:bodyPr/>
          <a:lstStyle/>
          <a:p>
            <a:pPr algn="just" eaLnBrk="1" hangingPunct="1"/>
            <a:r>
              <a:rPr lang="pl-PL" dirty="0"/>
              <a:t>Konferencję można zorganizować w siedzibie firmy. Wówczas trzeba liczyć się z tym, że zaproszeni goście będą zwracać uwagę na szereg czynników mających związek z firmą (wygląd budynków i pomieszczeń, otoczenie firmy, pracowników pracujących w firmie itp.) </a:t>
            </a:r>
          </a:p>
        </p:txBody>
      </p:sp>
    </p:spTree>
  </p:cSld>
  <p:clrMapOvr>
    <a:masterClrMapping/>
  </p:clrMapOvr>
  <p:transition spd="med">
    <p:pull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>
                <a:solidFill>
                  <a:schemeClr val="tx2">
                    <a:satMod val="200000"/>
                  </a:schemeClr>
                </a:solidFill>
              </a:rPr>
              <a:t>Miejsce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/>
            <a:r>
              <a:rPr lang="pl-PL" dirty="0">
                <a:solidFill>
                  <a:prstClr val="black"/>
                </a:solidFill>
              </a:rPr>
              <a:t>Konferencję można też zorganizować w hotelu lub niezależnym ośrodku konferencyjnym. </a:t>
            </a:r>
          </a:p>
          <a:p>
            <a:pPr lvl="0" eaLnBrk="1" hangingPunct="1">
              <a:buNone/>
            </a:pPr>
            <a:r>
              <a:rPr lang="pl-PL" dirty="0">
                <a:solidFill>
                  <a:prstClr val="black"/>
                </a:solidFill>
              </a:rPr>
              <a:t>	</a:t>
            </a:r>
          </a:p>
          <a:p>
            <a:pPr lvl="0" eaLnBrk="1" hangingPunct="1">
              <a:buNone/>
            </a:pPr>
            <a:r>
              <a:rPr lang="pl-PL" dirty="0">
                <a:solidFill>
                  <a:prstClr val="black"/>
                </a:solidFill>
              </a:rPr>
              <a:t>Należy jednak pamiętać, że miejsce spotkania nie może być zbyt odległe, dojazd musi być dogodny dla dziennikarzy.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056055"/>
      </p:ext>
    </p:extLst>
  </p:cSld>
  <p:clrMapOvr>
    <a:masterClrMapping/>
  </p:clrMapOvr>
  <p:transition spd="med">
    <p:pull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2">
                    <a:satMod val="200000"/>
                  </a:schemeClr>
                </a:solidFill>
              </a:rPr>
              <a:t>Miejsce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313" y="1428750"/>
            <a:ext cx="9072562" cy="5072063"/>
          </a:xfrm>
        </p:spPr>
        <p:txBody>
          <a:bodyPr>
            <a:normAutofit/>
          </a:bodyPr>
          <a:lstStyle/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pl-PL" dirty="0"/>
              <a:t>Przy wyborze miejsca konferencji powinniśmy uwzględnić następujące czynniki:</a:t>
            </a:r>
          </a:p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Char char=""/>
              <a:defRPr/>
            </a:pPr>
            <a:r>
              <a:rPr lang="pl-PL" dirty="0"/>
              <a:t>łatwy dostęp dla gości</a:t>
            </a:r>
          </a:p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Char char=""/>
              <a:defRPr/>
            </a:pPr>
            <a:r>
              <a:rPr lang="pl-PL" dirty="0"/>
              <a:t>dostęp do komputerów, telefonów, faksów</a:t>
            </a:r>
          </a:p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Char char=""/>
              <a:defRPr/>
            </a:pPr>
            <a:r>
              <a:rPr lang="pl-PL" dirty="0"/>
              <a:t>dobra akustyka sali, dobre oświetlenie, nagłośnienie</a:t>
            </a:r>
          </a:p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Char char=""/>
              <a:defRPr/>
            </a:pPr>
            <a:endParaRPr lang="pl-PL" dirty="0"/>
          </a:p>
        </p:txBody>
      </p:sp>
      <p:pic>
        <p:nvPicPr>
          <p:cNvPr id="16388" name="Picture 3" descr="C:\Users\tomas\AppData\Local\Microsoft\Windows\Temporary Internet Files\Content.IE5\K4UV47NY\MCj020256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50" y="357188"/>
            <a:ext cx="205581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2">
                    <a:satMod val="200000"/>
                  </a:schemeClr>
                </a:solidFill>
              </a:rPr>
              <a:t>Co to jest konferencja prasowa?</a:t>
            </a:r>
            <a:br>
              <a:rPr lang="pl-PL" dirty="0">
                <a:solidFill>
                  <a:schemeClr val="tx2">
                    <a:satMod val="200000"/>
                  </a:schemeClr>
                </a:solidFill>
              </a:rPr>
            </a:br>
            <a:endParaRPr lang="pl-PL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>
          <a:xfrm>
            <a:off x="857250" y="1785938"/>
            <a:ext cx="7772400" cy="1143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l-PL" b="1"/>
              <a:t>Konferencja prasowa </a:t>
            </a:r>
            <a:r>
              <a:rPr lang="pl-PL"/>
              <a:t>to bezpośrednia forma nawiązywania kontaktu z mediami.</a:t>
            </a:r>
          </a:p>
          <a:p>
            <a:pPr eaLnBrk="1" hangingPunct="1">
              <a:buFont typeface="Wingdings" pitchFamily="2" charset="2"/>
              <a:buNone/>
            </a:pPr>
            <a:endParaRPr lang="pl-PL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928688" y="3429000"/>
            <a:ext cx="7772400" cy="9144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pl-PL" sz="4000" spc="-100" dirty="0">
              <a:solidFill>
                <a:schemeClr val="tx2">
                  <a:satMod val="20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7" name="Symbol zastępczy zawartości 2"/>
          <p:cNvSpPr txBox="1">
            <a:spLocks/>
          </p:cNvSpPr>
          <p:nvPr/>
        </p:nvSpPr>
        <p:spPr bwMode="auto">
          <a:xfrm>
            <a:off x="928688" y="4857750"/>
            <a:ext cx="77724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endParaRPr lang="pl-PL" sz="3000">
              <a:latin typeface="Corbel" pitchFamily="34" charset="0"/>
            </a:endParaRPr>
          </a:p>
        </p:txBody>
      </p:sp>
      <p:pic>
        <p:nvPicPr>
          <p:cNvPr id="3078" name="Picture 3" descr="C:\Users\tomas\Desktop\ko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3571875"/>
            <a:ext cx="357187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1480" lvl="0" indent="-411480" eaLnBrk="1" fontAlgn="auto" hangingPunct="1">
              <a:spcAft>
                <a:spcPts val="0"/>
              </a:spcAft>
              <a:buClr>
                <a:prstClr val="black">
                  <a:shade val="95000"/>
                </a:prstClr>
              </a:buClr>
              <a:buFont typeface="Wingdings"/>
              <a:buChar char=""/>
              <a:defRPr/>
            </a:pPr>
            <a:r>
              <a:rPr lang="pl-PL" dirty="0">
                <a:solidFill>
                  <a:prstClr val="black"/>
                </a:solidFill>
              </a:rPr>
              <a:t>zapewnienie miejsc siedzących podczas konferencji</a:t>
            </a:r>
          </a:p>
          <a:p>
            <a:pPr marL="411480" lvl="0" indent="-411480" eaLnBrk="1" fontAlgn="auto" hangingPunct="1">
              <a:spcAft>
                <a:spcPts val="0"/>
              </a:spcAft>
              <a:buClr>
                <a:prstClr val="black">
                  <a:shade val="95000"/>
                </a:prstClr>
              </a:buClr>
              <a:buFont typeface="Wingdings"/>
              <a:buChar char=""/>
              <a:defRPr/>
            </a:pPr>
            <a:r>
              <a:rPr lang="pl-PL" dirty="0">
                <a:solidFill>
                  <a:prstClr val="black"/>
                </a:solidFill>
              </a:rPr>
              <a:t>parking w razie potrzeby</a:t>
            </a:r>
          </a:p>
          <a:p>
            <a:pPr marL="411480" lvl="0" indent="-411480" eaLnBrk="1" fontAlgn="auto" hangingPunct="1">
              <a:spcAft>
                <a:spcPts val="0"/>
              </a:spcAft>
              <a:buClr>
                <a:prstClr val="black">
                  <a:shade val="95000"/>
                </a:prstClr>
              </a:buClr>
              <a:buFont typeface="Wingdings"/>
              <a:buChar char=""/>
              <a:defRPr/>
            </a:pPr>
            <a:r>
              <a:rPr lang="pl-PL" dirty="0">
                <a:solidFill>
                  <a:prstClr val="black"/>
                </a:solidFill>
              </a:rPr>
              <a:t>miejsce konferencji powinno być atrakcyjne, czyste</a:t>
            </a:r>
          </a:p>
          <a:p>
            <a:pPr marL="411480" lvl="0" indent="-411480" eaLnBrk="1" fontAlgn="auto" hangingPunct="1">
              <a:spcAft>
                <a:spcPts val="0"/>
              </a:spcAft>
              <a:buClr>
                <a:prstClr val="black">
                  <a:shade val="95000"/>
                </a:prstClr>
              </a:buClr>
              <a:buFont typeface="Wingdings"/>
              <a:buChar char=""/>
              <a:defRPr/>
            </a:pPr>
            <a:r>
              <a:rPr lang="pl-PL" dirty="0">
                <a:solidFill>
                  <a:prstClr val="black"/>
                </a:solidFill>
              </a:rPr>
              <a:t>Należy zapewnić lokal, jeśli przewidujemy poczęstunek.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39000836"/>
      </p:ext>
    </p:extLst>
  </p:cSld>
  <p:clrMapOvr>
    <a:masterClrMapping/>
  </p:clrMapOvr>
  <p:transition spd="med">
    <p:pull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2">
                    <a:satMod val="200000"/>
                  </a:schemeClr>
                </a:solidFill>
              </a:rPr>
              <a:t>8) Zaproszenia</a:t>
            </a:r>
          </a:p>
        </p:txBody>
      </p:sp>
      <p:sp>
        <p:nvSpPr>
          <p:cNvPr id="1741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1163" eaLnBrk="1" hangingPunct="1">
              <a:buFont typeface="Wingdings 2" pitchFamily="18" charset="2"/>
              <a:buNone/>
            </a:pPr>
            <a:r>
              <a:rPr lang="pl-PL" dirty="0"/>
              <a:t>Na zaproszeniach należy umieścić:</a:t>
            </a:r>
          </a:p>
          <a:p>
            <a:pPr marL="411163" eaLnBrk="1" hangingPunct="1">
              <a:buFont typeface="Wingdings" pitchFamily="2" charset="2"/>
              <a:buChar char=""/>
            </a:pPr>
            <a:r>
              <a:rPr lang="pl-PL" dirty="0"/>
              <a:t>imię, nazwisko, tytuł osoby zapraszanej</a:t>
            </a:r>
          </a:p>
          <a:p>
            <a:pPr marL="411163" eaLnBrk="1" hangingPunct="1">
              <a:buFont typeface="Wingdings" pitchFamily="2" charset="2"/>
              <a:buChar char=""/>
            </a:pPr>
            <a:r>
              <a:rPr lang="pl-PL" dirty="0"/>
              <a:t>nazwa firmy organizatora</a:t>
            </a:r>
          </a:p>
          <a:p>
            <a:pPr marL="411163" eaLnBrk="1" hangingPunct="1">
              <a:buFont typeface="Wingdings" pitchFamily="2" charset="2"/>
              <a:buChar char=""/>
            </a:pPr>
            <a:r>
              <a:rPr lang="pl-PL" dirty="0"/>
              <a:t>dokładny termin, godzina rozpoczęcia oraz miejsce spotkania</a:t>
            </a:r>
          </a:p>
        </p:txBody>
      </p:sp>
      <p:pic>
        <p:nvPicPr>
          <p:cNvPr id="17412" name="Picture 3" descr="C:\Users\tomas\AppData\Local\Microsoft\Windows\Temporary Internet Files\Content.IE5\7X4ZEVIW\MCj0431536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214313"/>
            <a:ext cx="11430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Zaproszenia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1163" lvl="0" eaLnBrk="1" hangingPunct="1">
              <a:buFont typeface="Wingdings" pitchFamily="2" charset="2"/>
              <a:buChar char=""/>
            </a:pPr>
            <a:r>
              <a:rPr lang="pl-PL" dirty="0">
                <a:solidFill>
                  <a:prstClr val="black"/>
                </a:solidFill>
              </a:rPr>
              <a:t>temat i powód zwołania konferencji</a:t>
            </a:r>
          </a:p>
          <a:p>
            <a:pPr marL="411163" lvl="0" eaLnBrk="1" hangingPunct="1">
              <a:buFont typeface="Wingdings" pitchFamily="2" charset="2"/>
              <a:buChar char=""/>
            </a:pPr>
            <a:r>
              <a:rPr lang="pl-PL" dirty="0">
                <a:solidFill>
                  <a:prstClr val="black"/>
                </a:solidFill>
              </a:rPr>
              <a:t>plan konferencji</a:t>
            </a:r>
          </a:p>
          <a:p>
            <a:pPr marL="411163" lvl="0" eaLnBrk="1" hangingPunct="1">
              <a:buFont typeface="Wingdings" pitchFamily="2" charset="2"/>
              <a:buChar char=""/>
            </a:pPr>
            <a:r>
              <a:rPr lang="pl-PL" dirty="0">
                <a:solidFill>
                  <a:prstClr val="black"/>
                </a:solidFill>
              </a:rPr>
              <a:t>dane osoby odpowiedzialnej za kontakt                          z uczestnikami konferencji (tel. kontaktowy)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5675862"/>
      </p:ext>
    </p:extLst>
  </p:cSld>
  <p:clrMapOvr>
    <a:masterClrMapping/>
  </p:clrMapOvr>
  <p:transition spd="med">
    <p:pull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pl-PL" dirty="0">
                <a:solidFill>
                  <a:schemeClr val="tx2">
                    <a:satMod val="200000"/>
                  </a:schemeClr>
                </a:solidFill>
              </a:rPr>
              <a:t>Zaproszenia</a:t>
            </a:r>
            <a:endParaRPr lang="pl-PL" dirty="0"/>
          </a:p>
        </p:txBody>
      </p:sp>
      <p:sp>
        <p:nvSpPr>
          <p:cNvPr id="1843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sz="2400" dirty="0"/>
              <a:t>Do zaproszenia można dołączyć plan/mapkę dojazdu, a także informacje dotyczące przebiegu konferencji. </a:t>
            </a:r>
          </a:p>
          <a:p>
            <a:pPr eaLnBrk="1" hangingPunct="1"/>
            <a:r>
              <a:rPr lang="pl-PL" sz="2400" dirty="0"/>
              <a:t>Należy pamiętać również o umieszczeniu komunikatu R.S.V.P., czyli prośby o potwierdzenie uczestnictwa. </a:t>
            </a:r>
          </a:p>
          <a:p>
            <a:pPr eaLnBrk="1" hangingPunct="1"/>
            <a:r>
              <a:rPr lang="pl-PL" sz="2400" dirty="0"/>
              <a:t>przed konferencją), jeśli sami nie zrobili tego wcześniej.</a:t>
            </a:r>
          </a:p>
        </p:txBody>
      </p:sp>
    </p:spTree>
  </p:cSld>
  <p:clrMapOvr>
    <a:masterClrMapping/>
  </p:clrMapOvr>
  <p:transition spd="med">
    <p:pull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/>
              <a:t>Zaproszenia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/>
            <a:r>
              <a:rPr lang="pl-PL" sz="2400" dirty="0">
                <a:solidFill>
                  <a:prstClr val="black"/>
                </a:solidFill>
              </a:rPr>
              <a:t>Zaproszenia powinny dotrzeć do dziennikarzy odpowiednio wcześniej (14-10 dni przed konferencją). Ważne osobistości powinny zostać powiadomione o konferencji z większym wyprzedzeniem. </a:t>
            </a:r>
          </a:p>
          <a:p>
            <a:pPr lvl="0" eaLnBrk="1" hangingPunct="1"/>
            <a:endParaRPr lang="pl-PL" sz="2400" dirty="0">
              <a:solidFill>
                <a:prstClr val="black"/>
              </a:solidFill>
            </a:endParaRPr>
          </a:p>
          <a:p>
            <a:pPr marL="136525" lvl="0" indent="0" eaLnBrk="1" hangingPunct="1">
              <a:buNone/>
            </a:pPr>
            <a:endParaRPr lang="pl-PL" sz="2400" dirty="0">
              <a:solidFill>
                <a:prstClr val="black"/>
              </a:solidFill>
            </a:endParaRPr>
          </a:p>
          <a:p>
            <a:pPr lvl="0" eaLnBrk="1" hangingPunct="1"/>
            <a:r>
              <a:rPr lang="pl-PL" sz="2400" dirty="0">
                <a:solidFill>
                  <a:prstClr val="black"/>
                </a:solidFill>
              </a:rPr>
              <a:t>Po rozesłaniu zaproszeń warto zadzwonić do dziennikarzy i potwierdzić ich przybycie (1-2 dni)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5314384"/>
      </p:ext>
    </p:extLst>
  </p:cSld>
  <p:clrMapOvr>
    <a:masterClrMapping/>
  </p:clrMapOvr>
  <p:transition spd="med">
    <p:pull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757" y="116632"/>
            <a:ext cx="8229600" cy="11430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2">
                    <a:satMod val="200000"/>
                  </a:schemeClr>
                </a:solidFill>
              </a:rPr>
              <a:t>Część merytoryczna</a:t>
            </a:r>
          </a:p>
        </p:txBody>
      </p:sp>
      <p:sp>
        <p:nvSpPr>
          <p:cNvPr id="19459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600200"/>
            <a:ext cx="8543925" cy="47085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pl-PL" dirty="0"/>
          </a:p>
          <a:p>
            <a:pPr eaLnBrk="1" hangingPunct="1">
              <a:buFont typeface="Wingdings 2" pitchFamily="18" charset="2"/>
              <a:buNone/>
            </a:pPr>
            <a:endParaRPr lang="pl-PL" sz="3200" dirty="0"/>
          </a:p>
          <a:p>
            <a:pPr eaLnBrk="1" hangingPunct="1">
              <a:buFont typeface="Wingdings 2" pitchFamily="18" charset="2"/>
              <a:buNone/>
            </a:pPr>
            <a:endParaRPr lang="pl-PL" sz="3200" dirty="0"/>
          </a:p>
          <a:p>
            <a:pPr eaLnBrk="1" hangingPunct="1">
              <a:buFont typeface="Wingdings 2" pitchFamily="18" charset="2"/>
              <a:buNone/>
            </a:pPr>
            <a:r>
              <a:rPr lang="pl-PL" sz="3200" dirty="0"/>
              <a:t>Za organizację konferencji odpowiadają wyznaczone do tego osoby.</a:t>
            </a:r>
          </a:p>
          <a:p>
            <a:pPr eaLnBrk="1" hangingPunct="1">
              <a:buFont typeface="Wingdings" pitchFamily="2" charset="2"/>
              <a:buNone/>
            </a:pPr>
            <a:endParaRPr lang="pl-PL" dirty="0"/>
          </a:p>
          <a:p>
            <a:pPr eaLnBrk="1" hangingPunct="1">
              <a:buFont typeface="Wingdings" pitchFamily="2" charset="2"/>
              <a:buNone/>
            </a:pPr>
            <a:endParaRPr lang="pl-PL" dirty="0"/>
          </a:p>
        </p:txBody>
      </p:sp>
      <p:pic>
        <p:nvPicPr>
          <p:cNvPr id="19460" name="Picture 4" descr="C:\Users\tomas\AppData\Local\Microsoft\Windows\Temporary Internet Files\Content.IE5\195HFRTN\MCj029572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128" y="1340768"/>
            <a:ext cx="2910012" cy="17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464653">
                    <a:satMod val="200000"/>
                  </a:srgbClr>
                </a:solidFill>
              </a:rPr>
              <a:t>Część merytoryczna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buNone/>
            </a:pPr>
            <a:r>
              <a:rPr lang="pl-PL" dirty="0">
                <a:solidFill>
                  <a:prstClr val="black"/>
                </a:solidFill>
              </a:rPr>
              <a:t>W konferencji biorą udział:</a:t>
            </a:r>
          </a:p>
          <a:p>
            <a:pPr lvl="0" eaLnBrk="1" hangingPunct="1"/>
            <a:r>
              <a:rPr lang="pl-PL" dirty="0">
                <a:solidFill>
                  <a:prstClr val="black"/>
                </a:solidFill>
              </a:rPr>
              <a:t>Referenci główni – osoby cenione, kompetentne</a:t>
            </a:r>
          </a:p>
          <a:p>
            <a:pPr lvl="0" eaLnBrk="1" hangingPunct="1">
              <a:buFont typeface="Arial" charset="0"/>
              <a:buChar char="•"/>
            </a:pPr>
            <a:r>
              <a:rPr lang="pl-PL" sz="2000" dirty="0">
                <a:solidFill>
                  <a:prstClr val="black"/>
                </a:solidFill>
              </a:rPr>
              <a:t>Znajomość głównych tematów</a:t>
            </a:r>
          </a:p>
          <a:p>
            <a:pPr lvl="0" eaLnBrk="1" hangingPunct="1">
              <a:buFont typeface="Arial" charset="0"/>
              <a:buChar char="•"/>
            </a:pPr>
            <a:r>
              <a:rPr lang="pl-PL" sz="2000" dirty="0">
                <a:solidFill>
                  <a:prstClr val="black"/>
                </a:solidFill>
              </a:rPr>
              <a:t>Sprawne posługiwanie się językiem</a:t>
            </a:r>
          </a:p>
          <a:p>
            <a:pPr lvl="0" eaLnBrk="1" hangingPunct="1">
              <a:buFont typeface="Arial" charset="0"/>
              <a:buChar char="•"/>
            </a:pPr>
            <a:r>
              <a:rPr lang="pl-PL" sz="2000" dirty="0">
                <a:solidFill>
                  <a:prstClr val="black"/>
                </a:solidFill>
              </a:rPr>
              <a:t>Wzbudzający zaufanie</a:t>
            </a:r>
          </a:p>
          <a:p>
            <a:pPr lvl="0" eaLnBrk="1" hangingPunct="1">
              <a:buFont typeface="Arial" charset="0"/>
              <a:buChar char="•"/>
            </a:pPr>
            <a:r>
              <a:rPr lang="pl-PL" sz="2000" dirty="0">
                <a:solidFill>
                  <a:prstClr val="black"/>
                </a:solidFill>
              </a:rPr>
              <a:t>Naturalni, sympatyczni, z poczuciem humoru</a:t>
            </a:r>
          </a:p>
          <a:p>
            <a:pPr lvl="0" eaLnBrk="1" hangingPunct="1">
              <a:buNone/>
            </a:pPr>
            <a:endParaRPr lang="pl-PL" sz="2000" dirty="0">
              <a:solidFill>
                <a:prstClr val="black"/>
              </a:solidFill>
            </a:endParaRPr>
          </a:p>
          <a:p>
            <a:pPr lvl="0" eaLnBrk="1" hangingPunct="1"/>
            <a:r>
              <a:rPr lang="pl-PL" dirty="0">
                <a:solidFill>
                  <a:prstClr val="black"/>
                </a:solidFill>
              </a:rPr>
              <a:t>Referenci pomocniczy – fachowcy i specjaliści                         w danej branży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6830092"/>
      </p:ext>
    </p:extLst>
  </p:cSld>
  <p:clrMapOvr>
    <a:masterClrMapping/>
  </p:clrMapOvr>
  <p:transition spd="med">
    <p:pull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2">
                    <a:satMod val="200000"/>
                  </a:schemeClr>
                </a:solidFill>
              </a:rPr>
              <a:t>Część merytoryczna</a:t>
            </a:r>
          </a:p>
        </p:txBody>
      </p:sp>
      <p:sp>
        <p:nvSpPr>
          <p:cNvPr id="2048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/>
              <a:t>Styl wypowiedzi NIE może być:</a:t>
            </a:r>
          </a:p>
          <a:p>
            <a:pPr eaLnBrk="1" hangingPunct="1">
              <a:buFont typeface="Arial" charset="0"/>
              <a:buChar char="•"/>
            </a:pPr>
            <a:r>
              <a:rPr lang="pl-PL" sz="2400"/>
              <a:t>Napuszony</a:t>
            </a:r>
          </a:p>
          <a:p>
            <a:pPr eaLnBrk="1" hangingPunct="1">
              <a:buFont typeface="Arial" charset="0"/>
              <a:buChar char="•"/>
            </a:pPr>
            <a:r>
              <a:rPr lang="pl-PL" sz="2400"/>
              <a:t>Żargonem zawodowym</a:t>
            </a:r>
          </a:p>
          <a:p>
            <a:pPr eaLnBrk="1" hangingPunct="1">
              <a:buFont typeface="Wingdings" pitchFamily="2" charset="2"/>
              <a:buNone/>
            </a:pPr>
            <a:endParaRPr lang="pl-PL" sz="2000"/>
          </a:p>
          <a:p>
            <a:pPr eaLnBrk="1" hangingPunct="1">
              <a:buFont typeface="Wingdings" pitchFamily="2" charset="2"/>
              <a:buNone/>
            </a:pPr>
            <a:r>
              <a:rPr lang="pl-PL"/>
              <a:t>     Nie może zawierać zwrotów:</a:t>
            </a:r>
          </a:p>
          <a:p>
            <a:pPr eaLnBrk="1" hangingPunct="1">
              <a:buFont typeface="Arial" charset="0"/>
              <a:buChar char="•"/>
            </a:pPr>
            <a:r>
              <a:rPr lang="pl-PL" sz="2400"/>
              <a:t>Typu „najlepszy”, „idealny”, itp.</a:t>
            </a:r>
          </a:p>
          <a:p>
            <a:pPr eaLnBrk="1" hangingPunct="1">
              <a:buFont typeface="Arial" charset="0"/>
              <a:buChar char="•"/>
            </a:pPr>
            <a:r>
              <a:rPr lang="pl-PL" sz="2400"/>
              <a:t>Obcojęzycznych </a:t>
            </a:r>
          </a:p>
          <a:p>
            <a:pPr eaLnBrk="1" hangingPunct="1">
              <a:buFont typeface="Wingdings" pitchFamily="2" charset="2"/>
              <a:buNone/>
            </a:pPr>
            <a:endParaRPr lang="pl-PL"/>
          </a:p>
          <a:p>
            <a:pPr eaLnBrk="1" hangingPunct="1">
              <a:buFont typeface="Wingdings" pitchFamily="2" charset="2"/>
              <a:buNone/>
            </a:pPr>
            <a:endParaRPr lang="pl-PL"/>
          </a:p>
        </p:txBody>
      </p:sp>
    </p:spTree>
  </p:cSld>
  <p:clrMapOvr>
    <a:masterClrMapping/>
  </p:clrMapOvr>
  <p:transition spd="med">
    <p:pull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2">
                    <a:satMod val="200000"/>
                  </a:schemeClr>
                </a:solidFill>
              </a:rPr>
              <a:t>Część merytoryczna</a:t>
            </a:r>
          </a:p>
        </p:txBody>
      </p:sp>
      <p:sp>
        <p:nvSpPr>
          <p:cNvPr id="2150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/>
              <a:t>3 podstawowe zasady kontaktów z dziennikarzami:</a:t>
            </a:r>
          </a:p>
          <a:p>
            <a:pPr eaLnBrk="1" hangingPunct="1">
              <a:buFont typeface="Wingdings" pitchFamily="2" charset="2"/>
              <a:buNone/>
            </a:pPr>
            <a:endParaRPr lang="pl-PL"/>
          </a:p>
          <a:p>
            <a:pPr eaLnBrk="1" hangingPunct="1">
              <a:buFont typeface="Arial" charset="0"/>
              <a:buChar char="•"/>
            </a:pPr>
            <a:r>
              <a:rPr lang="pl-PL" sz="2600"/>
              <a:t>Wiarygodność</a:t>
            </a:r>
          </a:p>
          <a:p>
            <a:pPr eaLnBrk="1" hangingPunct="1">
              <a:buFont typeface="Arial" charset="0"/>
              <a:buChar char="•"/>
            </a:pPr>
            <a:r>
              <a:rPr lang="pl-PL" sz="2600"/>
              <a:t>Otwartość</a:t>
            </a:r>
          </a:p>
          <a:p>
            <a:pPr eaLnBrk="1" hangingPunct="1">
              <a:buFont typeface="Arial" charset="0"/>
              <a:buChar char="•"/>
            </a:pPr>
            <a:r>
              <a:rPr lang="pl-PL" sz="2600"/>
              <a:t>Kompletność informacji</a:t>
            </a:r>
          </a:p>
          <a:p>
            <a:pPr eaLnBrk="1" hangingPunct="1">
              <a:buFont typeface="Wingdings" pitchFamily="2" charset="2"/>
              <a:buNone/>
            </a:pPr>
            <a:endParaRPr lang="pl-PL"/>
          </a:p>
          <a:p>
            <a:pPr eaLnBrk="1" hangingPunct="1">
              <a:buFont typeface="Wingdings" pitchFamily="2" charset="2"/>
              <a:buNone/>
            </a:pPr>
            <a:r>
              <a:rPr lang="pl-PL"/>
              <a:t>Niewskazana jest  zbytnia tajemniczość. </a:t>
            </a:r>
          </a:p>
        </p:txBody>
      </p:sp>
      <p:pic>
        <p:nvPicPr>
          <p:cNvPr id="21508" name="Picture 2" descr="C:\Users\tomas\AppData\Local\Microsoft\Windows\Temporary Internet Files\Content.IE5\K4UV47NY\MCj0432526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428625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2">
                    <a:satMod val="200000"/>
                  </a:schemeClr>
                </a:solidFill>
              </a:rPr>
              <a:t> Część merytoryczna</a:t>
            </a:r>
          </a:p>
        </p:txBody>
      </p:sp>
      <p:sp>
        <p:nvSpPr>
          <p:cNvPr id="2253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/>
              <a:t>Części konferencji:</a:t>
            </a:r>
          </a:p>
          <a:p>
            <a:pPr eaLnBrk="1" hangingPunct="1">
              <a:buFont typeface="Wingdings" pitchFamily="2" charset="2"/>
              <a:buNone/>
            </a:pPr>
            <a:endParaRPr lang="pl-PL"/>
          </a:p>
          <a:p>
            <a:pPr eaLnBrk="1" hangingPunct="1">
              <a:buFont typeface="Arial" charset="0"/>
              <a:buChar char="•"/>
            </a:pPr>
            <a:r>
              <a:rPr lang="pl-PL" sz="2600"/>
              <a:t>Wstęp – 5 min.</a:t>
            </a:r>
          </a:p>
          <a:p>
            <a:pPr eaLnBrk="1" hangingPunct="1">
              <a:buFont typeface="Arial" charset="0"/>
              <a:buChar char="•"/>
            </a:pPr>
            <a:r>
              <a:rPr lang="pl-PL" sz="2600"/>
              <a:t>Informacje o głównym temacie – max 10 min.</a:t>
            </a:r>
          </a:p>
          <a:p>
            <a:pPr eaLnBrk="1" hangingPunct="1">
              <a:buFont typeface="Arial" charset="0"/>
              <a:buChar char="•"/>
            </a:pPr>
            <a:r>
              <a:rPr lang="pl-PL" sz="2600"/>
              <a:t>Najwięcej czasu na pytania</a:t>
            </a:r>
          </a:p>
          <a:p>
            <a:pPr eaLnBrk="1" hangingPunct="1">
              <a:buFont typeface="Arial" charset="0"/>
              <a:buChar char="•"/>
            </a:pPr>
            <a:r>
              <a:rPr lang="pl-PL" sz="2600"/>
              <a:t>Należy przewidzieć czas dla fotoreporterów</a:t>
            </a:r>
          </a:p>
          <a:p>
            <a:pPr eaLnBrk="1" hangingPunct="1">
              <a:buFont typeface="Arial" charset="0"/>
              <a:buChar char="•"/>
            </a:pPr>
            <a:r>
              <a:rPr lang="pl-PL" sz="2600"/>
              <a:t>Wystąpienia łącznie nie powinny przekroczyć 30 minut</a:t>
            </a:r>
          </a:p>
        </p:txBody>
      </p:sp>
      <p:pic>
        <p:nvPicPr>
          <p:cNvPr id="22532" name="Picture 2" descr="C:\Users\tomas\AppData\Local\Microsoft\Windows\Temporary Internet Files\Content.IE5\EZJ16BQ6\MCj0298123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571500"/>
            <a:ext cx="11430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2">
                    <a:satMod val="200000"/>
                  </a:schemeClr>
                </a:solidFill>
              </a:rPr>
              <a:t>Rodzaje konferencji prasowych:</a:t>
            </a:r>
          </a:p>
        </p:txBody>
      </p:sp>
      <p:sp>
        <p:nvSpPr>
          <p:cNvPr id="4099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543550" cy="2114550"/>
          </a:xfrm>
        </p:spPr>
        <p:txBody>
          <a:bodyPr/>
          <a:lstStyle/>
          <a:p>
            <a:pPr eaLnBrk="1" hangingPunct="1"/>
            <a:r>
              <a:rPr lang="pl-PL"/>
              <a:t>Klasyczna konferencja prasowa</a:t>
            </a:r>
          </a:p>
          <a:p>
            <a:pPr eaLnBrk="1" hangingPunct="1">
              <a:buFont typeface="Wingdings" pitchFamily="2" charset="2"/>
              <a:buNone/>
            </a:pPr>
            <a:endParaRPr lang="pl-PL"/>
          </a:p>
          <a:p>
            <a:pPr eaLnBrk="1" hangingPunct="1"/>
            <a:r>
              <a:rPr lang="pl-PL"/>
              <a:t>Spotkanie prasowe</a:t>
            </a:r>
          </a:p>
        </p:txBody>
      </p:sp>
      <p:sp>
        <p:nvSpPr>
          <p:cNvPr id="4100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0063" y="3714750"/>
            <a:ext cx="4038600" cy="2471738"/>
          </a:xfrm>
        </p:spPr>
        <p:txBody>
          <a:bodyPr/>
          <a:lstStyle/>
          <a:p>
            <a:pPr eaLnBrk="1" hangingPunct="1"/>
            <a:r>
              <a:rPr lang="pl-PL"/>
              <a:t>Briefing</a:t>
            </a:r>
          </a:p>
          <a:p>
            <a:pPr eaLnBrk="1" hangingPunct="1">
              <a:buFont typeface="Wingdings" pitchFamily="2" charset="2"/>
              <a:buNone/>
            </a:pPr>
            <a:endParaRPr lang="pl-PL"/>
          </a:p>
          <a:p>
            <a:pPr eaLnBrk="1" hangingPunct="1"/>
            <a:r>
              <a:rPr lang="pl-PL"/>
              <a:t>Przyjęcie prasowe</a:t>
            </a:r>
          </a:p>
        </p:txBody>
      </p:sp>
      <p:pic>
        <p:nvPicPr>
          <p:cNvPr id="5" name="Picture 4" descr="C:\Users\tomas\Desktop\ko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286256"/>
            <a:ext cx="3036894" cy="202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2">
                    <a:satMod val="200000"/>
                  </a:schemeClr>
                </a:solidFill>
              </a:rPr>
              <a:t>Część merytoryczna</a:t>
            </a:r>
          </a:p>
        </p:txBody>
      </p:sp>
      <p:sp>
        <p:nvSpPr>
          <p:cNvPr id="2355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dirty="0"/>
              <a:t>Techniki audiowizualne</a:t>
            </a:r>
          </a:p>
          <a:p>
            <a:pPr eaLnBrk="1" hangingPunct="1">
              <a:buFont typeface="Wingdings" pitchFamily="2" charset="2"/>
              <a:buNone/>
            </a:pPr>
            <a:endParaRPr lang="pl-PL" dirty="0"/>
          </a:p>
          <a:p>
            <a:pPr eaLnBrk="1" hangingPunct="1">
              <a:buFont typeface="Arial" charset="0"/>
              <a:buChar char="•"/>
            </a:pPr>
            <a:r>
              <a:rPr lang="pl-PL" sz="2600" dirty="0"/>
              <a:t>Pomagają przemawiającemu</a:t>
            </a:r>
          </a:p>
          <a:p>
            <a:pPr eaLnBrk="1" hangingPunct="1">
              <a:buFont typeface="Arial" charset="0"/>
              <a:buChar char="•"/>
            </a:pPr>
            <a:r>
              <a:rPr lang="pl-PL" sz="2600" dirty="0"/>
              <a:t>Uławiają odbiorcom  zrozumienie</a:t>
            </a:r>
          </a:p>
          <a:p>
            <a:pPr eaLnBrk="1" hangingPunct="1">
              <a:buFont typeface="Arial" charset="0"/>
              <a:buChar char="•"/>
            </a:pPr>
            <a:r>
              <a:rPr lang="pl-PL" sz="2600" dirty="0"/>
              <a:t>Uatrakcyjniają przekaz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5869" y="1417639"/>
            <a:ext cx="2255194" cy="208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3989388"/>
            <a:ext cx="2500313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2">
                    <a:satMod val="200000"/>
                  </a:schemeClr>
                </a:solidFill>
              </a:rPr>
              <a:t>Część merytoryczna</a:t>
            </a:r>
          </a:p>
        </p:txBody>
      </p:sp>
      <p:sp>
        <p:nvSpPr>
          <p:cNvPr id="2457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/>
              <a:t>Materiały powinny być:</a:t>
            </a:r>
          </a:p>
          <a:p>
            <a:pPr eaLnBrk="1" hangingPunct="1">
              <a:buFont typeface="Arial" charset="0"/>
              <a:buChar char="•"/>
            </a:pPr>
            <a:r>
              <a:rPr lang="pl-PL" sz="2600"/>
              <a:t>Jasne</a:t>
            </a:r>
          </a:p>
          <a:p>
            <a:pPr eaLnBrk="1" hangingPunct="1">
              <a:buFont typeface="Arial" charset="0"/>
              <a:buChar char="•"/>
            </a:pPr>
            <a:r>
              <a:rPr lang="pl-PL" sz="2600"/>
              <a:t>Zrozumiałe</a:t>
            </a:r>
          </a:p>
          <a:p>
            <a:pPr eaLnBrk="1" hangingPunct="1">
              <a:buFont typeface="Arial" charset="0"/>
              <a:buChar char="•"/>
            </a:pPr>
            <a:r>
              <a:rPr lang="pl-PL" sz="2600"/>
              <a:t>Jednoznaczne</a:t>
            </a:r>
          </a:p>
          <a:p>
            <a:pPr eaLnBrk="1" hangingPunct="1">
              <a:buFont typeface="Arial" charset="0"/>
              <a:buChar char="•"/>
            </a:pPr>
            <a:r>
              <a:rPr lang="pl-PL" sz="2600"/>
              <a:t>Niezbyt obszerne</a:t>
            </a:r>
          </a:p>
          <a:p>
            <a:pPr eaLnBrk="1" hangingPunct="1">
              <a:buFont typeface="Arial" charset="0"/>
              <a:buChar char="•"/>
            </a:pPr>
            <a:r>
              <a:rPr lang="pl-PL" sz="2600"/>
              <a:t>Rzetelnie i starannie przygotowane</a:t>
            </a:r>
          </a:p>
        </p:txBody>
      </p:sp>
      <p:pic>
        <p:nvPicPr>
          <p:cNvPr id="24580" name="Picture 3" descr="C:\Users\tomas\AppData\Local\Microsoft\Windows\Temporary Internet Files\Content.IE5\EZJ16BQ6\MCBS00272_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38" y="571500"/>
            <a:ext cx="142875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pl-PL" dirty="0">
                <a:solidFill>
                  <a:schemeClr val="tx2">
                    <a:satMod val="200000"/>
                  </a:schemeClr>
                </a:solidFill>
              </a:rPr>
              <a:t>Część merytoryczna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88" y="2071688"/>
            <a:ext cx="8229600" cy="3257550"/>
          </a:xfrm>
        </p:spPr>
        <p:txBody>
          <a:bodyPr/>
          <a:lstStyle/>
          <a:p>
            <a:pPr marL="58293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pl-PL" dirty="0"/>
              <a:t>Kiedy wręczać materiały?</a:t>
            </a:r>
          </a:p>
          <a:p>
            <a:pPr marL="58293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pl-PL" dirty="0"/>
              <a:t>Razem z zaproszeniami</a:t>
            </a:r>
          </a:p>
          <a:p>
            <a:pPr marL="58293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pl-PL" dirty="0"/>
              <a:t>Przy wejściu na konferencję</a:t>
            </a:r>
          </a:p>
          <a:p>
            <a:pPr marL="582930" indent="-51435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r>
              <a:rPr lang="pl-PL" dirty="0"/>
              <a:t>Po konferencji</a:t>
            </a:r>
          </a:p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None/>
              <a:defRPr/>
            </a:pPr>
            <a:endParaRPr lang="pl-PL" dirty="0"/>
          </a:p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Char char="•"/>
              <a:defRPr/>
            </a:pPr>
            <a:endParaRPr lang="pl-PL" dirty="0"/>
          </a:p>
          <a:p>
            <a:pPr eaLnBrk="1" hangingPunct="1">
              <a:defRPr/>
            </a:pPr>
            <a:endParaRPr lang="pl-PL" dirty="0"/>
          </a:p>
        </p:txBody>
      </p:sp>
      <p:pic>
        <p:nvPicPr>
          <p:cNvPr id="25604" name="Picture 3" descr="C:\Users\tomas\AppData\Local\Microsoft\Windows\Temporary Internet Files\Content.IE5\EZJ16BQ6\MCBS00272_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0" y="428625"/>
            <a:ext cx="1428750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68412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700" dirty="0">
                <a:solidFill>
                  <a:schemeClr val="tx2">
                    <a:satMod val="200000"/>
                  </a:schemeClr>
                </a:solidFill>
              </a:rPr>
              <a:t>Zadania techniczno – organizacyjne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714500"/>
            <a:ext cx="8686800" cy="42148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pl-PL" dirty="0"/>
              <a:t>zapakowanie materiałów konferencyjnych – teczki konferencyjne, informacja prasowa, przygotowanie tabliczek z imieniem i nazwiskiem osób zasiadających przy stole prezydialnym (tzw. koziołki), </a:t>
            </a:r>
          </a:p>
          <a:p>
            <a:pPr eaLnBrk="1" hangingPunct="1">
              <a:defRPr/>
            </a:pPr>
            <a:r>
              <a:rPr lang="pl-PL" dirty="0"/>
              <a:t>zadbanie o ewentualny transport uczestników, </a:t>
            </a:r>
          </a:p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Char char=""/>
              <a:defRPr/>
            </a:pPr>
            <a:endParaRPr lang="pl-PL" sz="2400" dirty="0"/>
          </a:p>
        </p:txBody>
      </p:sp>
      <p:pic>
        <p:nvPicPr>
          <p:cNvPr id="26628" name="Picture 2" descr="C:\Users\tomas\AppData\Local\Microsoft\Windows\Temporary Internet Files\Content.IE5\195HFRTN\MCj0432640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63" y="5946775"/>
            <a:ext cx="1643062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chemeClr val="tx2">
                    <a:satMod val="200000"/>
                  </a:schemeClr>
                </a:solidFill>
              </a:rPr>
              <a:t>Zadania </a:t>
            </a:r>
            <a:r>
              <a:rPr lang="pl-PL" sz="3200" dirty="0" err="1">
                <a:solidFill>
                  <a:schemeClr val="tx2">
                    <a:satMod val="200000"/>
                  </a:schemeClr>
                </a:solidFill>
              </a:rPr>
              <a:t>techniczno</a:t>
            </a:r>
            <a:r>
              <a:rPr lang="pl-PL" sz="3200" dirty="0">
                <a:solidFill>
                  <a:schemeClr val="tx2">
                    <a:satMod val="200000"/>
                  </a:schemeClr>
                </a:solidFill>
              </a:rPr>
              <a:t> – organizacyjne 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pl-PL" dirty="0">
                <a:solidFill>
                  <a:prstClr val="black"/>
                </a:solidFill>
              </a:rPr>
              <a:t>ustalenie, kto wita i przyjmuje uczestników (recepcja, dystrybucja materiałów), </a:t>
            </a:r>
          </a:p>
          <a:p>
            <a:pPr lvl="0" eaLnBrk="1" hangingPunct="1">
              <a:defRPr/>
            </a:pPr>
            <a:r>
              <a:rPr lang="pl-PL" dirty="0">
                <a:solidFill>
                  <a:prstClr val="black"/>
                </a:solidFill>
              </a:rPr>
              <a:t>zapewnienie dostępu do telefonów, faksu, Internetu, kserokopiarek etc., </a:t>
            </a:r>
          </a:p>
          <a:p>
            <a:pPr lvl="0" eaLnBrk="1" hangingPunct="1">
              <a:defRPr/>
            </a:pPr>
            <a:r>
              <a:rPr lang="pl-PL" dirty="0">
                <a:solidFill>
                  <a:prstClr val="black"/>
                </a:solidFill>
              </a:rPr>
              <a:t>sprawdzenie nagłośnienia pomieszczeń, sprawności mikrofonów,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3645500"/>
      </p:ext>
    </p:extLst>
  </p:cSld>
  <p:clrMapOvr>
    <a:masterClrMapping/>
  </p:clrMapOvr>
  <p:transition spd="med">
    <p:pull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43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pl-PL" dirty="0">
                <a:solidFill>
                  <a:schemeClr val="tx2">
                    <a:satMod val="200000"/>
                  </a:schemeClr>
                </a:solidFill>
              </a:rPr>
              <a:t>Zadania techniczno – organizacyjne</a:t>
            </a:r>
            <a:endParaRPr lang="pl-PL" dirty="0"/>
          </a:p>
        </p:txBody>
      </p:sp>
      <p:sp>
        <p:nvSpPr>
          <p:cNvPr id="27651" name="Symbol zastępczy zawartości 2"/>
          <p:cNvSpPr>
            <a:spLocks noGrp="1"/>
          </p:cNvSpPr>
          <p:nvPr>
            <p:ph idx="1"/>
          </p:nvPr>
        </p:nvSpPr>
        <p:spPr>
          <a:xfrm>
            <a:off x="0" y="1600200"/>
            <a:ext cx="8929688" cy="4708525"/>
          </a:xfrm>
        </p:spPr>
        <p:txBody>
          <a:bodyPr/>
          <a:lstStyle/>
          <a:p>
            <a:pPr eaLnBrk="1" hangingPunct="1"/>
            <a:r>
              <a:rPr lang="pl-PL" dirty="0"/>
              <a:t>ewentualne zatrudnienie hostess do obsługi konferencji, </a:t>
            </a:r>
          </a:p>
          <a:p>
            <a:pPr eaLnBrk="1" hangingPunct="1"/>
            <a:r>
              <a:rPr lang="pl-PL" dirty="0"/>
              <a:t>poczęstunek (jeśli zapewniamy) musi być dostosowany do pory dnia,</a:t>
            </a:r>
          </a:p>
          <a:p>
            <a:pPr eaLnBrk="1" hangingPunct="1"/>
            <a:r>
              <a:rPr lang="pl-PL" dirty="0"/>
              <a:t>odpowiednie oznaczenie w hotelu (rozmieszczenie w widocznych miejscach strzałek, napisów informacyjnych), </a:t>
            </a:r>
          </a:p>
        </p:txBody>
      </p:sp>
    </p:spTree>
  </p:cSld>
  <p:clrMapOvr>
    <a:masterClrMapping/>
  </p:clrMapOvr>
  <p:transition spd="med">
    <p:pull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700" dirty="0">
                <a:solidFill>
                  <a:srgbClr val="464653">
                    <a:satMod val="200000"/>
                  </a:srgbClr>
                </a:solidFill>
              </a:rPr>
              <a:t>Zadania </a:t>
            </a:r>
            <a:r>
              <a:rPr lang="pl-PL" sz="3700" dirty="0" err="1">
                <a:solidFill>
                  <a:srgbClr val="464653">
                    <a:satMod val="200000"/>
                  </a:srgbClr>
                </a:solidFill>
              </a:rPr>
              <a:t>techniczno</a:t>
            </a:r>
            <a:r>
              <a:rPr lang="pl-PL" sz="3700" dirty="0">
                <a:solidFill>
                  <a:srgbClr val="464653">
                    <a:satMod val="200000"/>
                  </a:srgbClr>
                </a:solidFill>
              </a:rPr>
              <a:t> – organizacyjne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/>
            <a:r>
              <a:rPr lang="pl-PL" dirty="0">
                <a:solidFill>
                  <a:prstClr val="black"/>
                </a:solidFill>
              </a:rPr>
              <a:t>sprawdzenie sali: oświetlenia, aranżacji, ustawienia sprzętu audio i wideo, sprawdzenie czy doprowadzone jest zasilanie, </a:t>
            </a:r>
          </a:p>
          <a:p>
            <a:pPr lvl="0" eaLnBrk="1" hangingPunct="1"/>
            <a:r>
              <a:rPr lang="pl-PL" dirty="0">
                <a:solidFill>
                  <a:prstClr val="black"/>
                </a:solidFill>
              </a:rPr>
              <a:t>zadbanie o odpowiedni wystrój sali (dobrana kolorystyka, umieszczenie logo firmy w widocznym miejscu)</a:t>
            </a:r>
          </a:p>
          <a:p>
            <a:pPr lvl="0" eaLnBrk="1" hangingPunct="1"/>
            <a:endParaRPr lang="pl-PL" sz="1200" dirty="0">
              <a:solidFill>
                <a:prstClr val="black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2435523"/>
      </p:ext>
    </p:extLst>
  </p:cSld>
  <p:clrMapOvr>
    <a:masterClrMapping/>
  </p:clrMapOvr>
  <p:transition spd="med">
    <p:pull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pl-PL" dirty="0">
                <a:solidFill>
                  <a:schemeClr val="tx2">
                    <a:satMod val="200000"/>
                  </a:schemeClr>
                </a:solidFill>
              </a:rPr>
              <a:t>Przebieg konferencji</a:t>
            </a:r>
            <a:endParaRPr lang="pl-PL" dirty="0"/>
          </a:p>
        </p:txBody>
      </p:sp>
      <p:sp>
        <p:nvSpPr>
          <p:cNvPr id="28675" name="Symbol zastępczy zawartości 3"/>
          <p:cNvSpPr>
            <a:spLocks noGrp="1"/>
          </p:cNvSpPr>
          <p:nvPr>
            <p:ph idx="1"/>
          </p:nvPr>
        </p:nvSpPr>
        <p:spPr>
          <a:xfrm>
            <a:off x="428625" y="2071688"/>
            <a:ext cx="8229600" cy="3686175"/>
          </a:xfrm>
        </p:spPr>
        <p:txBody>
          <a:bodyPr/>
          <a:lstStyle/>
          <a:p>
            <a:pPr eaLnBrk="1" hangingPunct="1"/>
            <a:r>
              <a:rPr lang="pl-PL" sz="2600"/>
              <a:t>przywitanie gości, </a:t>
            </a:r>
          </a:p>
          <a:p>
            <a:pPr eaLnBrk="1" hangingPunct="1"/>
            <a:r>
              <a:rPr lang="pl-PL" sz="2600"/>
              <a:t>przedstawienie uczestników (niezależnie od listy zawartej w zestawach prasowych) oraz porządku   konferencji, </a:t>
            </a:r>
          </a:p>
          <a:p>
            <a:pPr eaLnBrk="1" hangingPunct="1"/>
            <a:r>
              <a:rPr lang="pl-PL" sz="2600"/>
              <a:t>staranne przestrzeganie porządku konferencji (ścisła kontrola czasu), </a:t>
            </a:r>
          </a:p>
          <a:p>
            <a:pPr eaLnBrk="1" hangingPunct="1"/>
            <a:r>
              <a:rPr lang="pl-PL" sz="2600"/>
              <a:t>zaproszenie dziennikarzy do zadawania pytań, </a:t>
            </a:r>
          </a:p>
        </p:txBody>
      </p:sp>
    </p:spTree>
  </p:cSld>
  <p:clrMapOvr>
    <a:masterClrMapping/>
  </p:clrMapOvr>
  <p:transition spd="med">
    <p:pull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pl-PL" dirty="0">
                <a:solidFill>
                  <a:schemeClr val="tx2">
                    <a:satMod val="200000"/>
                  </a:schemeClr>
                </a:solidFill>
              </a:rPr>
              <a:t>Przebieg konferencji</a:t>
            </a:r>
            <a:endParaRPr lang="pl-PL" dirty="0"/>
          </a:p>
        </p:txBody>
      </p:sp>
      <p:sp>
        <p:nvSpPr>
          <p:cNvPr id="29699" name="Symbol zastępczy zawartości 2"/>
          <p:cNvSpPr>
            <a:spLocks noGrp="1"/>
          </p:cNvSpPr>
          <p:nvPr>
            <p:ph idx="1"/>
          </p:nvPr>
        </p:nvSpPr>
        <p:spPr>
          <a:xfrm>
            <a:off x="214313" y="1600200"/>
            <a:ext cx="8715375" cy="4708525"/>
          </a:xfrm>
        </p:spPr>
        <p:txBody>
          <a:bodyPr/>
          <a:lstStyle/>
          <a:p>
            <a:pPr eaLnBrk="1" hangingPunct="1"/>
            <a:r>
              <a:rPr lang="pl-PL" sz="2600" dirty="0"/>
              <a:t>dystrybucja zestawów prasowych, materiałów. Można to zrobić na dwa sposoby: </a:t>
            </a:r>
          </a:p>
          <a:p>
            <a:pPr eaLnBrk="1" hangingPunct="1">
              <a:buFont typeface="Wingdings 2" pitchFamily="18" charset="2"/>
              <a:buNone/>
            </a:pPr>
            <a:r>
              <a:rPr lang="pl-PL" sz="2600" dirty="0"/>
              <a:t> 	 • przed konferencją, aby dziennikarz mógł zorientować się w temacie </a:t>
            </a:r>
          </a:p>
          <a:p>
            <a:pPr eaLnBrk="1" hangingPunct="1">
              <a:buFont typeface="Wingdings 2" pitchFamily="18" charset="2"/>
              <a:buNone/>
            </a:pPr>
            <a:r>
              <a:rPr lang="pl-PL" sz="2600" dirty="0"/>
              <a:t>	• po konferencji, przy wyjściu, aby uniknąć rozproszenia uwagi dziennikarzy, </a:t>
            </a:r>
          </a:p>
          <a:p>
            <a:pPr eaLnBrk="1" hangingPunct="1">
              <a:buFont typeface="Wingdings 2" pitchFamily="18" charset="2"/>
              <a:buNone/>
            </a:pPr>
            <a:endParaRPr lang="pl-PL" sz="2600" dirty="0"/>
          </a:p>
          <a:p>
            <a:pPr eaLnBrk="1" hangingPunct="1"/>
            <a:r>
              <a:rPr lang="pl-PL" sz="2600" dirty="0"/>
              <a:t>podziękowanie za uwagę, </a:t>
            </a:r>
          </a:p>
          <a:p>
            <a:pPr eaLnBrk="1" hangingPunct="1"/>
            <a:r>
              <a:rPr lang="pl-PL" sz="2600" dirty="0"/>
              <a:t>zaproszenie na poczęstunek (jeśli jest przewidziany).</a:t>
            </a:r>
          </a:p>
          <a:p>
            <a:pPr eaLnBrk="1" hangingPunct="1"/>
            <a:endParaRPr lang="pl-PL" sz="2600" dirty="0"/>
          </a:p>
        </p:txBody>
      </p:sp>
    </p:spTree>
  </p:cSld>
  <p:clrMapOvr>
    <a:masterClrMapping/>
  </p:clrMapOvr>
  <p:transition spd="med">
    <p:pull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2">
                    <a:satMod val="200000"/>
                  </a:schemeClr>
                </a:solidFill>
              </a:rPr>
              <a:t>Zadania do wykonania po konferencji prasowej</a:t>
            </a:r>
          </a:p>
        </p:txBody>
      </p:sp>
      <p:sp>
        <p:nvSpPr>
          <p:cNvPr id="30723" name="Symbol zastępczy zawartości 2"/>
          <p:cNvSpPr>
            <a:spLocks noGrp="1"/>
          </p:cNvSpPr>
          <p:nvPr>
            <p:ph idx="1"/>
          </p:nvPr>
        </p:nvSpPr>
        <p:spPr>
          <a:xfrm>
            <a:off x="914400" y="2143125"/>
            <a:ext cx="7772400" cy="4213225"/>
          </a:xfrm>
        </p:spPr>
        <p:txBody>
          <a:bodyPr/>
          <a:lstStyle/>
          <a:p>
            <a:pPr eaLnBrk="1" hangingPunct="1"/>
            <a:r>
              <a:rPr lang="pl-PL"/>
              <a:t>Wysłanie materiałów</a:t>
            </a:r>
          </a:p>
          <a:p>
            <a:pPr eaLnBrk="1" hangingPunct="1"/>
            <a:r>
              <a:rPr lang="pl-PL"/>
              <a:t>Wypełnienie obietnic</a:t>
            </a:r>
          </a:p>
          <a:p>
            <a:pPr eaLnBrk="1" hangingPunct="1"/>
            <a:r>
              <a:rPr lang="pl-PL"/>
              <a:t>Ocena spotkania</a:t>
            </a:r>
          </a:p>
          <a:p>
            <a:pPr eaLnBrk="1" hangingPunct="1"/>
            <a:r>
              <a:rPr lang="pl-PL"/>
              <a:t>Sprawozdanie</a:t>
            </a:r>
          </a:p>
          <a:p>
            <a:pPr eaLnBrk="1" hangingPunct="1"/>
            <a:r>
              <a:rPr lang="pl-PL"/>
              <a:t>Podziękowania</a:t>
            </a:r>
          </a:p>
          <a:p>
            <a:pPr eaLnBrk="1" hangingPunct="1"/>
            <a:r>
              <a:rPr lang="pl-PL"/>
              <a:t>Zwrot urządzeń, opłaty</a:t>
            </a:r>
          </a:p>
        </p:txBody>
      </p:sp>
      <p:pic>
        <p:nvPicPr>
          <p:cNvPr id="30724" name="Picture 2" descr="C:\Users\tomas\AppData\Local\Microsoft\Windows\Temporary Internet Files\Content.IE5\EZJ16BQ6\MCj0432663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928688"/>
            <a:ext cx="1500187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-142908" y="1214422"/>
            <a:ext cx="9001156" cy="128588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2">
                    <a:satMod val="200000"/>
                  </a:schemeClr>
                </a:solidFill>
                <a:latin typeface="+mn-lt"/>
              </a:rPr>
              <a:t>Podstawy organizacyjne konferencji</a:t>
            </a:r>
          </a:p>
        </p:txBody>
      </p:sp>
      <p:sp>
        <p:nvSpPr>
          <p:cNvPr id="5123" name="Podtytuł 3"/>
          <p:cNvSpPr>
            <a:spLocks noGrp="1"/>
          </p:cNvSpPr>
          <p:nvPr>
            <p:ph type="body" idx="1"/>
          </p:nvPr>
        </p:nvSpPr>
        <p:spPr>
          <a:xfrm>
            <a:off x="428596" y="3214686"/>
            <a:ext cx="8358187" cy="977900"/>
          </a:xfrm>
        </p:spPr>
        <p:txBody>
          <a:bodyPr/>
          <a:lstStyle/>
          <a:p>
            <a:pPr marL="73025" algn="ctr" eaLnBrk="1" hangingPunct="1">
              <a:buFont typeface="Wingdings" pitchFamily="2" charset="2"/>
              <a:buNone/>
            </a:pPr>
            <a:r>
              <a:rPr lang="pl-PL" sz="3600" dirty="0"/>
              <a:t>Czyli jak zorganizować konferencję prasową, aby odniosła pożądany skutek?</a:t>
            </a:r>
          </a:p>
          <a:p>
            <a:pPr marL="73025" eaLnBrk="1" hangingPunct="1">
              <a:buFont typeface="Wingdings" pitchFamily="2" charset="2"/>
              <a:buNone/>
            </a:pPr>
            <a:endParaRPr lang="pl-PL" b="1" dirty="0"/>
          </a:p>
        </p:txBody>
      </p:sp>
    </p:spTree>
  </p:cSld>
  <p:clrMapOvr>
    <a:masterClrMapping/>
  </p:clrMapOvr>
  <p:transition spd="med">
    <p:pull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2143116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sz="4400">
                <a:solidFill>
                  <a:schemeClr val="tx2">
                    <a:satMod val="200000"/>
                  </a:schemeClr>
                </a:solidFill>
                <a:latin typeface="+mn-lt"/>
              </a:rPr>
              <a:t>Dziękuję </a:t>
            </a:r>
            <a:r>
              <a:rPr lang="pl-PL" sz="4400" dirty="0">
                <a:solidFill>
                  <a:schemeClr val="tx2">
                    <a:satMod val="200000"/>
                  </a:schemeClr>
                </a:solidFill>
                <a:latin typeface="+mn-lt"/>
              </a:rPr>
              <a:t>za uwagę</a:t>
            </a:r>
          </a:p>
        </p:txBody>
      </p:sp>
    </p:spTree>
  </p:cSld>
  <p:clrMapOvr>
    <a:masterClrMapping/>
  </p:clrMapOvr>
  <p:transition spd="med"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2">
                    <a:satMod val="200000"/>
                  </a:schemeClr>
                </a:solidFill>
              </a:rPr>
              <a:t>1) Wyznaczenie powodów 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None/>
              <a:defRPr/>
            </a:pPr>
            <a:r>
              <a:rPr lang="pl-PL" b="1" dirty="0"/>
              <a:t>Zewnętrzne:</a:t>
            </a:r>
          </a:p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Char char=""/>
              <a:defRPr/>
            </a:pPr>
            <a:r>
              <a:rPr lang="pl-PL" dirty="0"/>
              <a:t>Publiczna krytyka</a:t>
            </a:r>
          </a:p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Char char=""/>
              <a:defRPr/>
            </a:pPr>
            <a:r>
              <a:rPr lang="pl-PL" dirty="0"/>
              <a:t>Zainteresowanie mediów</a:t>
            </a:r>
          </a:p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Char char=""/>
              <a:defRPr/>
            </a:pPr>
            <a:r>
              <a:rPr lang="pl-PL" dirty="0"/>
              <a:t>Programy rządowe</a:t>
            </a:r>
          </a:p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Char char=""/>
              <a:defRPr/>
            </a:pPr>
            <a:r>
              <a:rPr lang="pl-PL" dirty="0"/>
              <a:t>Publiczna dyskusja na tematy dotyczące działalności podobnych firm</a:t>
            </a:r>
          </a:p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None/>
              <a:defRPr/>
            </a:pPr>
            <a:endParaRPr lang="pl-PL" dirty="0"/>
          </a:p>
        </p:txBody>
      </p:sp>
    </p:spTree>
  </p:cSld>
  <p:clrMapOvr>
    <a:masterClrMapping/>
  </p:clrMapOvr>
  <p:transition spd="med"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611560" y="1052736"/>
            <a:ext cx="8143875" cy="2928938"/>
          </a:xfrm>
        </p:spPr>
        <p:txBody>
          <a:bodyPr/>
          <a:lstStyle/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pl-PL" b="1" dirty="0"/>
              <a:t>Wewnętrzne: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pl-PL" b="1" dirty="0"/>
          </a:p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Char char=""/>
              <a:defRPr/>
            </a:pPr>
            <a:r>
              <a:rPr lang="pl-PL" dirty="0"/>
              <a:t>Nowy element oferty towarowej lub obsługi</a:t>
            </a:r>
          </a:p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Char char=""/>
              <a:defRPr/>
            </a:pPr>
            <a:r>
              <a:rPr lang="pl-PL" dirty="0"/>
              <a:t>Nowy program działania </a:t>
            </a:r>
          </a:p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Char char=""/>
              <a:defRPr/>
            </a:pPr>
            <a:r>
              <a:rPr lang="pl-PL" dirty="0"/>
              <a:t>Nowości techniczne i technologiczne</a:t>
            </a:r>
          </a:p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Char char=""/>
              <a:defRPr/>
            </a:pPr>
            <a:r>
              <a:rPr lang="pl-PL" dirty="0"/>
              <a:t>Udoskonalony produkt</a:t>
            </a:r>
          </a:p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Char char=""/>
              <a:defRPr/>
            </a:pPr>
            <a:r>
              <a:rPr lang="pl-PL" dirty="0"/>
              <a:t>Jubileusz działalności</a:t>
            </a:r>
          </a:p>
        </p:txBody>
      </p:sp>
    </p:spTree>
  </p:cSld>
  <p:clrMapOvr>
    <a:masterClrMapping/>
  </p:clrMapOvr>
  <p:transition spd="med"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7544" y="1124744"/>
            <a:ext cx="748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Char char=""/>
              <a:defRPr/>
            </a:pPr>
            <a:r>
              <a:rPr lang="pl-PL" sz="3600" dirty="0"/>
              <a:t>Wykład znanej osobistości</a:t>
            </a:r>
          </a:p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Char char=""/>
              <a:defRPr/>
            </a:pPr>
            <a:r>
              <a:rPr lang="pl-PL" sz="3600" dirty="0"/>
              <a:t>Walne zgromadzenie</a:t>
            </a:r>
          </a:p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Char char=""/>
              <a:defRPr/>
            </a:pPr>
            <a:r>
              <a:rPr lang="pl-PL" sz="3600" dirty="0"/>
              <a:t>Nowy budynek, zakład, filia</a:t>
            </a:r>
          </a:p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Char char=""/>
              <a:defRPr/>
            </a:pPr>
            <a:r>
              <a:rPr lang="pl-PL" sz="3600" dirty="0"/>
              <a:t>Nowa forma prawna organizacji</a:t>
            </a:r>
          </a:p>
          <a:p>
            <a:pPr marL="41148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Char char=""/>
              <a:defRPr/>
            </a:pPr>
            <a:r>
              <a:rPr lang="pl-PL" sz="3600" dirty="0"/>
              <a:t>Inwestycja</a:t>
            </a:r>
          </a:p>
        </p:txBody>
      </p:sp>
    </p:spTree>
    <p:extLst>
      <p:ext uri="{BB962C8B-B14F-4D97-AF65-F5344CB8AC3E}">
        <p14:creationId xmlns:p14="http://schemas.microsoft.com/office/powerpoint/2010/main" val="1089325188"/>
      </p:ext>
    </p:extLst>
  </p:cSld>
  <p:clrMapOvr>
    <a:masterClrMapping/>
  </p:clrMapOvr>
  <p:transition spd="med"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pl-PL" dirty="0">
                <a:solidFill>
                  <a:schemeClr val="tx2">
                    <a:satMod val="200000"/>
                  </a:schemeClr>
                </a:solidFill>
              </a:rPr>
              <a:t>Wyznaczenie powodów </a:t>
            </a:r>
            <a:endParaRPr lang="pl-PL" dirty="0"/>
          </a:p>
        </p:txBody>
      </p:sp>
      <p:sp>
        <p:nvSpPr>
          <p:cNvPr id="8195" name="Symbol zastępczy zawartości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297180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Font typeface="Wingdings" pitchFamily="2" charset="2"/>
              <a:buChar char="v"/>
            </a:pPr>
            <a:r>
              <a:rPr lang="pl-PL"/>
              <a:t>Konferencja nie powinna być zwołana w błahym celu. 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v"/>
            </a:pPr>
            <a:r>
              <a:rPr lang="pl-PL"/>
              <a:t>Powód musi być na tyle ważny, aby mógł zainteresować media. </a:t>
            </a:r>
          </a:p>
          <a:p>
            <a:pPr eaLnBrk="1" hangingPunct="1">
              <a:spcAft>
                <a:spcPts val="600"/>
              </a:spcAft>
              <a:buFont typeface="Wingdings" pitchFamily="2" charset="2"/>
              <a:buChar char="v"/>
            </a:pPr>
            <a:r>
              <a:rPr lang="pl-PL"/>
              <a:t>Należy pamiętać o tym, że konferencja musi dostarczać prawdziwe, obiektywne informacje.</a:t>
            </a:r>
          </a:p>
        </p:txBody>
      </p:sp>
    </p:spTree>
  </p:cSld>
  <p:clrMapOvr>
    <a:masterClrMapping/>
  </p:clrMapOvr>
  <p:transition spd="med"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dirty="0">
                <a:solidFill>
                  <a:schemeClr val="tx2">
                    <a:satMod val="200000"/>
                  </a:schemeClr>
                </a:solidFill>
              </a:rPr>
              <a:t>2) Określenie celu</a:t>
            </a:r>
          </a:p>
        </p:txBody>
      </p:sp>
      <p:sp>
        <p:nvSpPr>
          <p:cNvPr id="9219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/>
              <a:t>Poszerzenie wiedzy</a:t>
            </a:r>
          </a:p>
          <a:p>
            <a:pPr eaLnBrk="1" hangingPunct="1"/>
            <a:r>
              <a:rPr lang="pl-PL"/>
              <a:t>Poinformowanie otoczenia, wyjaśnienie faktów </a:t>
            </a:r>
          </a:p>
          <a:p>
            <a:pPr eaLnBrk="1" hangingPunct="1"/>
            <a:r>
              <a:rPr lang="pl-PL"/>
              <a:t>Przekonanie do nowego produktu, polityki, zamierzeń</a:t>
            </a:r>
          </a:p>
          <a:p>
            <a:pPr eaLnBrk="1" hangingPunct="1"/>
            <a:r>
              <a:rPr lang="pl-PL"/>
              <a:t>Zmiana nastawienia otoczenia</a:t>
            </a:r>
          </a:p>
          <a:p>
            <a:pPr eaLnBrk="1" hangingPunct="1"/>
            <a:endParaRPr lang="pl-PL"/>
          </a:p>
        </p:txBody>
      </p:sp>
      <p:pic>
        <p:nvPicPr>
          <p:cNvPr id="9220" name="Picture 5" descr="C:\Users\tomas\AppData\Local\Microsoft\Windows\Temporary Internet Files\Content.IE5\K4UV47NY\MCj031151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4572000"/>
            <a:ext cx="1817687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Począte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407</TotalTime>
  <Words>1098</Words>
  <Application>Microsoft Office PowerPoint</Application>
  <PresentationFormat>Pokaz na ekranie (4:3)</PresentationFormat>
  <Paragraphs>192</Paragraphs>
  <Slides>40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9" baseType="lpstr">
      <vt:lpstr>Arial</vt:lpstr>
      <vt:lpstr>Book Antiqua</vt:lpstr>
      <vt:lpstr>Calibri</vt:lpstr>
      <vt:lpstr>Corbel</vt:lpstr>
      <vt:lpstr>Lucida Sans</vt:lpstr>
      <vt:lpstr>Wingdings</vt:lpstr>
      <vt:lpstr>Wingdings 2</vt:lpstr>
      <vt:lpstr>Wingdings 3</vt:lpstr>
      <vt:lpstr>Wierzchołek</vt:lpstr>
      <vt:lpstr>Konferencja prasowa</vt:lpstr>
      <vt:lpstr>Co to jest konferencja prasowa? </vt:lpstr>
      <vt:lpstr>Rodzaje konferencji prasowych:</vt:lpstr>
      <vt:lpstr>Podstawy organizacyjne konferencji</vt:lpstr>
      <vt:lpstr>1) Wyznaczenie powodów </vt:lpstr>
      <vt:lpstr>Prezentacja programu PowerPoint</vt:lpstr>
      <vt:lpstr>Prezentacja programu PowerPoint</vt:lpstr>
      <vt:lpstr>Wyznaczenie powodów </vt:lpstr>
      <vt:lpstr>2) Określenie celu</vt:lpstr>
      <vt:lpstr>3) Określenie budżetu</vt:lpstr>
      <vt:lpstr>Prezentacja programu PowerPoint</vt:lpstr>
      <vt:lpstr>4) Lista uczestników</vt:lpstr>
      <vt:lpstr>Lista uczestników</vt:lpstr>
      <vt:lpstr>5) Termin</vt:lpstr>
      <vt:lpstr>Prezentacja programu PowerPoint</vt:lpstr>
      <vt:lpstr>6) Czas trwania</vt:lpstr>
      <vt:lpstr>7) Miejsce</vt:lpstr>
      <vt:lpstr>Miejsce</vt:lpstr>
      <vt:lpstr>Miejsce</vt:lpstr>
      <vt:lpstr>Prezentacja programu PowerPoint</vt:lpstr>
      <vt:lpstr>8) Zaproszenia</vt:lpstr>
      <vt:lpstr>Zaproszenia</vt:lpstr>
      <vt:lpstr>Zaproszenia</vt:lpstr>
      <vt:lpstr>Zaproszenia</vt:lpstr>
      <vt:lpstr>Część merytoryczna</vt:lpstr>
      <vt:lpstr>Część merytoryczna</vt:lpstr>
      <vt:lpstr>Część merytoryczna</vt:lpstr>
      <vt:lpstr>Część merytoryczna</vt:lpstr>
      <vt:lpstr> Część merytoryczna</vt:lpstr>
      <vt:lpstr>Część merytoryczna</vt:lpstr>
      <vt:lpstr>Część merytoryczna</vt:lpstr>
      <vt:lpstr>Część merytoryczna</vt:lpstr>
      <vt:lpstr>Zadania techniczno – organizacyjne </vt:lpstr>
      <vt:lpstr>Zadania techniczno – organizacyjne </vt:lpstr>
      <vt:lpstr>Zadania techniczno – organizacyjne</vt:lpstr>
      <vt:lpstr>Zadania techniczno – organizacyjne</vt:lpstr>
      <vt:lpstr>Przebieg konferencji</vt:lpstr>
      <vt:lpstr>Przebieg konferencji</vt:lpstr>
      <vt:lpstr>Zadania do wykonania po konferencji prasowej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Konferencje prasowe</dc:title>
  <dc:creator>tomas</dc:creator>
  <cp:lastModifiedBy>Magdalena Bierzyńska - Sudoł</cp:lastModifiedBy>
  <cp:revision>57</cp:revision>
  <dcterms:created xsi:type="dcterms:W3CDTF">2008-10-15T13:41:03Z</dcterms:created>
  <dcterms:modified xsi:type="dcterms:W3CDTF">2020-03-28T10:20:30Z</dcterms:modified>
</cp:coreProperties>
</file>