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81" r:id="rId2"/>
    <p:sldId id="257" r:id="rId3"/>
    <p:sldId id="278" r:id="rId4"/>
    <p:sldId id="258" r:id="rId5"/>
    <p:sldId id="259" r:id="rId6"/>
    <p:sldId id="260" r:id="rId7"/>
    <p:sldId id="261" r:id="rId8"/>
    <p:sldId id="262" r:id="rId9"/>
    <p:sldId id="263" r:id="rId10"/>
    <p:sldId id="264" r:id="rId11"/>
    <p:sldId id="265" r:id="rId12"/>
    <p:sldId id="266" r:id="rId13"/>
    <p:sldId id="267" r:id="rId14"/>
    <p:sldId id="268" r:id="rId15"/>
    <p:sldId id="269" r:id="rId16"/>
    <p:sldId id="279" r:id="rId17"/>
    <p:sldId id="270" r:id="rId18"/>
    <p:sldId id="271" r:id="rId19"/>
    <p:sldId id="272" r:id="rId20"/>
    <p:sldId id="273" r:id="rId21"/>
    <p:sldId id="276" r:id="rId22"/>
    <p:sldId id="274" r:id="rId23"/>
    <p:sldId id="275" r:id="rId24"/>
    <p:sldId id="283" r:id="rId2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63E31B-63FB-4EA2-8D50-449C1C324D30}" type="datetimeFigureOut">
              <a:rPr lang="pl-PL" smtClean="0"/>
              <a:pPr/>
              <a:t>26.03.2020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71259B-DBCE-40DE-B885-D3A6140BB13A}"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obrazu slajdu 1"/>
          <p:cNvSpPr>
            <a:spLocks noGrp="1" noRot="1" noChangeAspect="1" noTextEdit="1"/>
          </p:cNvSpPr>
          <p:nvPr>
            <p:ph type="sldImg"/>
          </p:nvPr>
        </p:nvSpPr>
        <p:spPr>
          <a:ln/>
        </p:spPr>
      </p:sp>
      <p:sp>
        <p:nvSpPr>
          <p:cNvPr id="7171" name="Symbol zastępczy notatek 2"/>
          <p:cNvSpPr>
            <a:spLocks noGrp="1"/>
          </p:cNvSpPr>
          <p:nvPr>
            <p:ph type="body" idx="1"/>
          </p:nvPr>
        </p:nvSpPr>
        <p:spPr>
          <a:xfrm>
            <a:off x="914400" y="4343400"/>
            <a:ext cx="5029200" cy="4114800"/>
          </a:xfrm>
          <a:noFill/>
          <a:ln/>
        </p:spPr>
        <p:txBody>
          <a:bodyPr/>
          <a:lstStyle/>
          <a:p>
            <a:pPr eaLnBrk="1" hangingPunct="1"/>
            <a:endParaRPr lang="pl-PL" smtClean="0"/>
          </a:p>
        </p:txBody>
      </p:sp>
      <p:sp>
        <p:nvSpPr>
          <p:cNvPr id="7172" name="Symbol zastępczy numeru slajdu 3"/>
          <p:cNvSpPr txBox="1">
            <a:spLocks noGrp="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24155360-341D-4DD5-9FD0-E6DB3205E321}" type="slidenum">
              <a:rPr lang="pl-PL" sz="1200">
                <a:latin typeface="Times New Roman" pitchFamily="18" charset="0"/>
              </a:rPr>
              <a:pPr algn="r" eaLnBrk="0" hangingPunct="0"/>
              <a:t>1</a:t>
            </a:fld>
            <a:endParaRPr lang="pl-PL" sz="120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ymbol zastępczy obrazu slajdu 1"/>
          <p:cNvSpPr>
            <a:spLocks noGrp="1" noRot="1" noChangeAspect="1" noTextEdit="1"/>
          </p:cNvSpPr>
          <p:nvPr>
            <p:ph type="sldImg"/>
          </p:nvPr>
        </p:nvSpPr>
        <p:spPr>
          <a:ln/>
        </p:spPr>
      </p:sp>
      <p:sp>
        <p:nvSpPr>
          <p:cNvPr id="9219" name="Symbol zastępczy notatek 2"/>
          <p:cNvSpPr>
            <a:spLocks noGrp="1"/>
          </p:cNvSpPr>
          <p:nvPr>
            <p:ph type="body" idx="1"/>
          </p:nvPr>
        </p:nvSpPr>
        <p:spPr>
          <a:xfrm>
            <a:off x="914400" y="4343400"/>
            <a:ext cx="5029200" cy="4114800"/>
          </a:xfrm>
          <a:noFill/>
          <a:ln/>
        </p:spPr>
        <p:txBody>
          <a:bodyPr/>
          <a:lstStyle/>
          <a:p>
            <a:pPr eaLnBrk="1" hangingPunct="1"/>
            <a:endParaRPr lang="pl-PL" smtClean="0"/>
          </a:p>
        </p:txBody>
      </p:sp>
      <p:sp>
        <p:nvSpPr>
          <p:cNvPr id="9220" name="Symbol zastępczy numeru slajdu 3"/>
          <p:cNvSpPr txBox="1">
            <a:spLocks noGrp="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51F34531-C8BE-46E1-862C-4BA701FF8382}" type="slidenum">
              <a:rPr lang="pl-PL" sz="1200">
                <a:latin typeface="Times New Roman" pitchFamily="18" charset="0"/>
              </a:rPr>
              <a:pPr algn="r" eaLnBrk="0" hangingPunct="0"/>
              <a:t>24</a:t>
            </a:fld>
            <a:endParaRPr lang="pl-PL" sz="12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3">
        <a:schemeClr val="bg1"/>
      </p:bgRef>
    </p:bg>
    <p:spTree>
      <p:nvGrpSpPr>
        <p:cNvPr id="1" name=""/>
        <p:cNvGrpSpPr/>
        <p:nvPr/>
      </p:nvGrpSpPr>
      <p:grpSpPr>
        <a:xfrm>
          <a:off x="0" y="0"/>
          <a:ext cx="0" cy="0"/>
          <a:chOff x="0" y="0"/>
          <a:chExt cx="0" cy="0"/>
        </a:xfrm>
      </p:grpSpPr>
      <p:sp>
        <p:nvSpPr>
          <p:cNvPr id="12" name="Prostokąt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Prostokąt zaokrąglony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tytuł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p:txBody>
          <a:bodyPr/>
          <a:lstStyle/>
          <a:p>
            <a:fld id="{F1A149BA-4C3C-4451-B549-5FDE2DB5833B}" type="datetimeFigureOut">
              <a:rPr lang="pl-PL" smtClean="0"/>
              <a:pPr/>
              <a:t>26.03.2020</a:t>
            </a:fld>
            <a:endParaRPr lang="pl-PL"/>
          </a:p>
        </p:txBody>
      </p:sp>
      <p:sp>
        <p:nvSpPr>
          <p:cNvPr id="17" name="Symbol zastępczy stopki 16"/>
          <p:cNvSpPr>
            <a:spLocks noGrp="1"/>
          </p:cNvSpPr>
          <p:nvPr>
            <p:ph type="ftr" sz="quarter" idx="11"/>
          </p:nvPr>
        </p:nvSpPr>
        <p:spPr/>
        <p:txBody>
          <a:bodyPr/>
          <a:lstStyle/>
          <a:p>
            <a:endParaRPr lang="pl-PL"/>
          </a:p>
        </p:txBody>
      </p:sp>
      <p:sp>
        <p:nvSpPr>
          <p:cNvPr id="29" name="Symbol zastępczy numeru slajdu 28"/>
          <p:cNvSpPr>
            <a:spLocks noGrp="1"/>
          </p:cNvSpPr>
          <p:nvPr>
            <p:ph type="sldNum" sz="quarter" idx="12"/>
          </p:nvPr>
        </p:nvSpPr>
        <p:spPr/>
        <p:txBody>
          <a:bodyPr lIns="0" tIns="0" rIns="0" bIns="0">
            <a:noAutofit/>
          </a:bodyPr>
          <a:lstStyle>
            <a:lvl1pPr>
              <a:defRPr sz="1400">
                <a:solidFill>
                  <a:srgbClr val="FFFFFF"/>
                </a:solidFill>
              </a:defRPr>
            </a:lvl1pPr>
          </a:lstStyle>
          <a:p>
            <a:fld id="{BBA261DA-C3E7-4560-A97C-4974C3274326}" type="slidenum">
              <a:rPr lang="pl-PL" smtClean="0"/>
              <a:pPr/>
              <a:t>‹#›</a:t>
            </a:fld>
            <a:endParaRPr lang="pl-PL"/>
          </a:p>
        </p:txBody>
      </p:sp>
      <p:sp>
        <p:nvSpPr>
          <p:cNvPr id="7" name="Prostokąt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F1A149BA-4C3C-4451-B549-5FDE2DB5833B}" type="datetimeFigureOut">
              <a:rPr lang="pl-PL" smtClean="0"/>
              <a:pPr/>
              <a:t>26.03.2020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BA261DA-C3E7-4560-A97C-4974C327432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41"/>
            <a:ext cx="201168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914400" y="274640"/>
            <a:ext cx="55626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F1A149BA-4C3C-4451-B549-5FDE2DB5833B}" type="datetimeFigureOut">
              <a:rPr lang="pl-PL" smtClean="0"/>
              <a:pPr/>
              <a:t>26.03.2020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BA261DA-C3E7-4560-A97C-4974C327432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F1A149BA-4C3C-4451-B549-5FDE2DB5833B}" type="datetimeFigureOut">
              <a:rPr lang="pl-PL" smtClean="0"/>
              <a:pPr/>
              <a:t>26.03.2020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BA261DA-C3E7-4560-A97C-4974C3274326}" type="slidenum">
              <a:rPr lang="pl-PL" smtClean="0"/>
              <a:pPr/>
              <a:t>‹#›</a:t>
            </a:fld>
            <a:endParaRPr lang="pl-PL"/>
          </a:p>
        </p:txBody>
      </p:sp>
      <p:sp>
        <p:nvSpPr>
          <p:cNvPr id="8" name="Symbol zastępczy zawartości 7"/>
          <p:cNvSpPr>
            <a:spLocks noGrp="1"/>
          </p:cNvSpPr>
          <p:nvPr>
            <p:ph sz="quarter" idx="1"/>
          </p:nvPr>
        </p:nvSpPr>
        <p:spPr>
          <a:xfrm>
            <a:off x="914400" y="1447800"/>
            <a:ext cx="777240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sp>
        <p:nvSpPr>
          <p:cNvPr id="11" name="Prostokąt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Prostokąt zaokrąglony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722313" y="952500"/>
            <a:ext cx="7772400" cy="1362075"/>
          </a:xfrm>
        </p:spPr>
        <p:txBody>
          <a:bodyPr anchor="b" anchorCtr="0"/>
          <a:lstStyle>
            <a:lvl1pPr algn="l">
              <a:buNone/>
              <a:defRPr sz="4000" b="0" cap="none"/>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F1A149BA-4C3C-4451-B549-5FDE2DB5833B}" type="datetimeFigureOut">
              <a:rPr lang="pl-PL" smtClean="0"/>
              <a:pPr/>
              <a:t>26.03.2020</a:t>
            </a:fld>
            <a:endParaRPr lang="pl-PL"/>
          </a:p>
        </p:txBody>
      </p:sp>
      <p:sp>
        <p:nvSpPr>
          <p:cNvPr id="5" name="Symbol zastępczy stopki 4"/>
          <p:cNvSpPr>
            <a:spLocks noGrp="1"/>
          </p:cNvSpPr>
          <p:nvPr>
            <p:ph type="ftr" sz="quarter" idx="11"/>
          </p:nvPr>
        </p:nvSpPr>
        <p:spPr>
          <a:xfrm>
            <a:off x="800100" y="6172200"/>
            <a:ext cx="4000500" cy="457200"/>
          </a:xfrm>
        </p:spPr>
        <p:txBody>
          <a:bodyPr/>
          <a:lstStyle/>
          <a:p>
            <a:endParaRPr lang="pl-PL"/>
          </a:p>
        </p:txBody>
      </p:sp>
      <p:sp>
        <p:nvSpPr>
          <p:cNvPr id="7" name="Prostokąt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146304" y="6208776"/>
            <a:ext cx="457200" cy="457200"/>
          </a:xfrm>
        </p:spPr>
        <p:txBody>
          <a:bodyPr/>
          <a:lstStyle/>
          <a:p>
            <a:fld id="{BBA261DA-C3E7-4560-A97C-4974C327432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F1A149BA-4C3C-4451-B549-5FDE2DB5833B}" type="datetimeFigureOut">
              <a:rPr lang="pl-PL" smtClean="0"/>
              <a:pPr/>
              <a:t>26.03.2020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BA261DA-C3E7-4560-A97C-4974C3274326}" type="slidenum">
              <a:rPr lang="pl-PL" smtClean="0"/>
              <a:pPr/>
              <a:t>‹#›</a:t>
            </a:fld>
            <a:endParaRPr lang="pl-PL"/>
          </a:p>
        </p:txBody>
      </p:sp>
      <p:sp>
        <p:nvSpPr>
          <p:cNvPr id="9" name="Symbol zastępczy zawartości 8"/>
          <p:cNvSpPr>
            <a:spLocks noGrp="1"/>
          </p:cNvSpPr>
          <p:nvPr>
            <p:ph sz="quarter" idx="1"/>
          </p:nvPr>
        </p:nvSpPr>
        <p:spPr>
          <a:xfrm>
            <a:off x="914400" y="1447800"/>
            <a:ext cx="374904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933950" y="1447800"/>
            <a:ext cx="3749040" cy="45720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914400" y="273050"/>
            <a:ext cx="7772400" cy="1143000"/>
          </a:xfrm>
        </p:spPr>
        <p:txBody>
          <a:bodyPr anchor="b" anchorCtr="0"/>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7" name="Symbol zastępczy daty 6"/>
          <p:cNvSpPr>
            <a:spLocks noGrp="1"/>
          </p:cNvSpPr>
          <p:nvPr>
            <p:ph type="dt" sz="half" idx="10"/>
          </p:nvPr>
        </p:nvSpPr>
        <p:spPr/>
        <p:txBody>
          <a:bodyPr/>
          <a:lstStyle/>
          <a:p>
            <a:fld id="{F1A149BA-4C3C-4451-B549-5FDE2DB5833B}" type="datetimeFigureOut">
              <a:rPr lang="pl-PL" smtClean="0"/>
              <a:pPr/>
              <a:t>26.03.2020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BBA261DA-C3E7-4560-A97C-4974C3274326}" type="slidenum">
              <a:rPr lang="pl-PL" smtClean="0"/>
              <a:pPr/>
              <a:t>‹#›</a:t>
            </a:fld>
            <a:endParaRPr lang="pl-PL"/>
          </a:p>
        </p:txBody>
      </p:sp>
      <p:sp>
        <p:nvSpPr>
          <p:cNvPr id="11" name="Symbol zastępczy zawartości 10"/>
          <p:cNvSpPr>
            <a:spLocks noGrp="1"/>
          </p:cNvSpPr>
          <p:nvPr>
            <p:ph sz="half" idx="2"/>
          </p:nvPr>
        </p:nvSpPr>
        <p:spPr>
          <a:xfrm>
            <a:off x="914400" y="2247900"/>
            <a:ext cx="3733800" cy="38862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half" idx="4"/>
          </p:nvPr>
        </p:nvSpPr>
        <p:spPr>
          <a:xfrm>
            <a:off x="4953000" y="2247900"/>
            <a:ext cx="3733800" cy="38862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F1A149BA-4C3C-4451-B549-5FDE2DB5833B}" type="datetimeFigureOut">
              <a:rPr lang="pl-PL" smtClean="0"/>
              <a:pPr/>
              <a:t>26.03.2020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BBA261DA-C3E7-4560-A97C-4974C327432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1A149BA-4C3C-4451-B549-5FDE2DB5833B}" type="datetimeFigureOut">
              <a:rPr lang="pl-PL" smtClean="0"/>
              <a:pPr/>
              <a:t>26.03.2020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BBA261DA-C3E7-4560-A97C-4974C327432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Prostokąt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Prostokąt zaokrąglony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914400" y="273050"/>
            <a:ext cx="7772400" cy="1143000"/>
          </a:xfrm>
        </p:spPr>
        <p:txBody>
          <a:bodyPr anchor="b" anchorCtr="0"/>
          <a:lstStyle>
            <a:lvl1pPr algn="l">
              <a:buNone/>
              <a:defRPr sz="4000" b="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F1A149BA-4C3C-4451-B549-5FDE2DB5833B}" type="datetimeFigureOut">
              <a:rPr lang="pl-PL" smtClean="0"/>
              <a:pPr/>
              <a:t>26.03.2020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BA261DA-C3E7-4560-A97C-4974C3274326}" type="slidenum">
              <a:rPr lang="pl-PL" smtClean="0"/>
              <a:pPr/>
              <a:t>‹#›</a:t>
            </a:fld>
            <a:endParaRPr lang="pl-PL"/>
          </a:p>
        </p:txBody>
      </p:sp>
      <p:sp>
        <p:nvSpPr>
          <p:cNvPr id="11" name="Symbol zastępczy zawartości 10"/>
          <p:cNvSpPr>
            <a:spLocks noGrp="1"/>
          </p:cNvSpPr>
          <p:nvPr>
            <p:ph sz="quarter" idx="1"/>
          </p:nvPr>
        </p:nvSpPr>
        <p:spPr>
          <a:xfrm>
            <a:off x="2971800" y="1600200"/>
            <a:ext cx="5715000" cy="4495800"/>
          </a:xfrm>
        </p:spPr>
        <p:txBody>
          <a:bodyPr vert="horz"/>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F1A149BA-4C3C-4451-B549-5FDE2DB5833B}" type="datetimeFigureOut">
              <a:rPr lang="pl-PL" smtClean="0"/>
              <a:pPr/>
              <a:t>26.03.2020</a:t>
            </a:fld>
            <a:endParaRPr lang="pl-PL"/>
          </a:p>
        </p:txBody>
      </p:sp>
      <p:sp>
        <p:nvSpPr>
          <p:cNvPr id="6" name="Symbol zastępczy stopki 5"/>
          <p:cNvSpPr>
            <a:spLocks noGrp="1"/>
          </p:cNvSpPr>
          <p:nvPr>
            <p:ph type="ftr" sz="quarter" idx="11"/>
          </p:nvPr>
        </p:nvSpPr>
        <p:spPr>
          <a:xfrm>
            <a:off x="914400" y="6172200"/>
            <a:ext cx="3886200" cy="457200"/>
          </a:xfrm>
        </p:spPr>
        <p:txBody>
          <a:bodyPr/>
          <a:lstStyle/>
          <a:p>
            <a:endParaRPr lang="pl-PL"/>
          </a:p>
        </p:txBody>
      </p:sp>
      <p:sp>
        <p:nvSpPr>
          <p:cNvPr id="7" name="Symbol zastępczy numeru slajdu 6"/>
          <p:cNvSpPr>
            <a:spLocks noGrp="1"/>
          </p:cNvSpPr>
          <p:nvPr>
            <p:ph type="sldNum" sz="quarter" idx="12"/>
          </p:nvPr>
        </p:nvSpPr>
        <p:spPr>
          <a:xfrm>
            <a:off x="146304" y="6208776"/>
            <a:ext cx="457200" cy="457200"/>
          </a:xfrm>
        </p:spPr>
        <p:txBody>
          <a:bodyPr/>
          <a:lstStyle/>
          <a:p>
            <a:fld id="{BBA261DA-C3E7-4560-A97C-4974C3274326}" type="slidenum">
              <a:rPr lang="pl-PL" smtClean="0"/>
              <a:pPr/>
              <a:t>‹#›</a:t>
            </a:fld>
            <a:endParaRPr lang="pl-PL"/>
          </a:p>
        </p:txBody>
      </p:sp>
      <p:sp>
        <p:nvSpPr>
          <p:cNvPr id="11" name="Prostokąt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rostokąt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ymbol zastępczy obrazu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l-PL" smtClean="0"/>
              <a:t>Kliknij ikonę, aby dodać obraz</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Prostokąt zaokrąglony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ymbol zastępczy tytułu 21"/>
          <p:cNvSpPr>
            <a:spLocks noGrp="1"/>
          </p:cNvSpPr>
          <p:nvPr>
            <p:ph type="title"/>
          </p:nvPr>
        </p:nvSpPr>
        <p:spPr>
          <a:xfrm>
            <a:off x="914400" y="274638"/>
            <a:ext cx="7772400" cy="1143000"/>
          </a:xfrm>
          <a:prstGeom prst="rect">
            <a:avLst/>
          </a:prstGeom>
        </p:spPr>
        <p:txBody>
          <a:bodyPr bIns="91440" anchor="b" anchorCtr="0">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1A149BA-4C3C-4451-B549-5FDE2DB5833B}" type="datetimeFigureOut">
              <a:rPr lang="pl-PL" smtClean="0"/>
              <a:pPr/>
              <a:t>26.03.2020</a:t>
            </a:fld>
            <a:endParaRPr lang="pl-PL"/>
          </a:p>
        </p:txBody>
      </p:sp>
      <p:sp>
        <p:nvSpPr>
          <p:cNvPr id="3" name="Symbol zastępczy stopki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pl-PL"/>
          </a:p>
        </p:txBody>
      </p:sp>
      <p:sp>
        <p:nvSpPr>
          <p:cNvPr id="23" name="Symbol zastępczy numeru slajd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BA261DA-C3E7-4560-A97C-4974C327432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409575" y="2133600"/>
            <a:ext cx="8280400" cy="1798638"/>
          </a:xfrm>
        </p:spPr>
        <p:txBody>
          <a:bodyPr anchor="b">
            <a:normAutofit fontScale="90000"/>
          </a:bodyPr>
          <a:lstStyle/>
          <a:p>
            <a:pPr algn="ctr" eaLnBrk="1" hangingPunct="1"/>
            <a:r>
              <a:rPr lang="pl-PL" sz="4800" b="1" dirty="0" smtClean="0">
                <a:solidFill>
                  <a:srgbClr val="000099"/>
                </a:solidFill>
              </a:rPr>
              <a:t/>
            </a:r>
            <a:br>
              <a:rPr lang="pl-PL" sz="4800" b="1" dirty="0" smtClean="0">
                <a:solidFill>
                  <a:srgbClr val="000099"/>
                </a:solidFill>
              </a:rPr>
            </a:br>
            <a:r>
              <a:rPr lang="pl-PL" sz="4800" b="1" dirty="0" smtClean="0">
                <a:solidFill>
                  <a:schemeClr val="tx1"/>
                </a:solidFill>
              </a:rPr>
              <a:t>LOGICZNA TEORIA ZDAŃ </a:t>
            </a:r>
            <a:r>
              <a:rPr lang="pl-PL" sz="4800" b="1" dirty="0" smtClean="0">
                <a:solidFill>
                  <a:schemeClr val="tx1"/>
                </a:solidFill>
                <a:latin typeface="Times New Roman"/>
                <a:cs typeface="Times New Roman"/>
              </a:rPr>
              <a:t>― </a:t>
            </a:r>
            <a:r>
              <a:rPr lang="pl-PL" sz="4800" b="1" dirty="0" smtClean="0">
                <a:solidFill>
                  <a:schemeClr val="tx1"/>
                </a:solidFill>
              </a:rPr>
              <a:t>WYKŁAD VIII</a:t>
            </a:r>
            <a:endParaRPr lang="pl-PL" sz="4800" dirty="0" smtClean="0">
              <a:solidFill>
                <a:schemeClr val="tx1"/>
              </a:solidFill>
            </a:endParaRPr>
          </a:p>
        </p:txBody>
      </p:sp>
      <p:pic>
        <p:nvPicPr>
          <p:cNvPr id="2051" name="Obraz 5" descr="logo_KJ.jpg"/>
          <p:cNvPicPr>
            <a:picLocks noChangeAspect="1"/>
          </p:cNvPicPr>
          <p:nvPr/>
        </p:nvPicPr>
        <p:blipFill>
          <a:blip r:embed="rId3" cstate="print"/>
          <a:srcRect t="17155" b="23135"/>
          <a:stretch>
            <a:fillRect/>
          </a:stretch>
        </p:blipFill>
        <p:spPr bwMode="auto">
          <a:xfrm>
            <a:off x="0" y="-26988"/>
            <a:ext cx="9144000" cy="2160588"/>
          </a:xfrm>
          <a:prstGeom prst="rect">
            <a:avLst/>
          </a:prstGeom>
          <a:noFill/>
          <a:ln w="9525">
            <a:noFill/>
            <a:miter lim="800000"/>
            <a:headEnd/>
            <a:tailEnd/>
          </a:ln>
        </p:spPr>
      </p:pic>
      <p:sp>
        <p:nvSpPr>
          <p:cNvPr id="2052" name="Rectangle 2"/>
          <p:cNvSpPr txBox="1">
            <a:spLocks noChangeArrowheads="1"/>
          </p:cNvSpPr>
          <p:nvPr/>
        </p:nvSpPr>
        <p:spPr bwMode="auto">
          <a:xfrm>
            <a:off x="395288" y="4581525"/>
            <a:ext cx="8280400" cy="719138"/>
          </a:xfrm>
          <a:prstGeom prst="rect">
            <a:avLst/>
          </a:prstGeom>
          <a:noFill/>
          <a:ln w="9525">
            <a:noFill/>
            <a:miter lim="800000"/>
            <a:headEnd/>
            <a:tailEnd/>
          </a:ln>
        </p:spPr>
        <p:txBody>
          <a:bodyPr anchor="b"/>
          <a:lstStyle/>
          <a:p>
            <a:pPr algn="r"/>
            <a:r>
              <a:rPr lang="pl-PL" sz="2400" dirty="0" smtClean="0"/>
              <a:t>Dr Wojciech </a:t>
            </a:r>
            <a:r>
              <a:rPr lang="pl-PL" sz="2400" dirty="0" smtClean="0"/>
              <a:t>Skotnicki</a:t>
            </a:r>
            <a:endParaRPr lang="pl-PL" sz="2400" dirty="0"/>
          </a:p>
        </p:txBody>
      </p:sp>
      <p:sp>
        <p:nvSpPr>
          <p:cNvPr id="2053" name="Rectangle 2"/>
          <p:cNvSpPr txBox="1">
            <a:spLocks noChangeArrowheads="1"/>
          </p:cNvSpPr>
          <p:nvPr/>
        </p:nvSpPr>
        <p:spPr bwMode="auto">
          <a:xfrm>
            <a:off x="395288" y="5734050"/>
            <a:ext cx="8280400" cy="719138"/>
          </a:xfrm>
          <a:prstGeom prst="rect">
            <a:avLst/>
          </a:prstGeom>
          <a:noFill/>
          <a:ln w="9525">
            <a:noFill/>
            <a:miter lim="800000"/>
            <a:headEnd/>
            <a:tailEnd/>
          </a:ln>
        </p:spPr>
        <p:txBody>
          <a:bodyPr anchor="b"/>
          <a:lstStyle/>
          <a:p>
            <a:pPr algn="ctr"/>
            <a:r>
              <a:rPr lang="pl-PL" sz="2000" dirty="0"/>
              <a:t>Toruń </a:t>
            </a:r>
            <a:r>
              <a:rPr lang="pl-PL" sz="2000" dirty="0" smtClean="0"/>
              <a:t>2020</a:t>
            </a:r>
            <a:endParaRPr lang="pl-PL"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435280" cy="1143000"/>
          </a:xfrm>
        </p:spPr>
        <p:txBody>
          <a:bodyPr/>
          <a:lstStyle/>
          <a:p>
            <a:pPr algn="ctr"/>
            <a:r>
              <a:rPr lang="pl-PL" dirty="0" smtClean="0"/>
              <a:t>Zdanie w sensie logicznym</a:t>
            </a:r>
            <a:endParaRPr lang="pl-PL" dirty="0"/>
          </a:p>
        </p:txBody>
      </p:sp>
      <p:sp>
        <p:nvSpPr>
          <p:cNvPr id="3" name="Symbol zastępczy zawartości 2"/>
          <p:cNvSpPr>
            <a:spLocks noGrp="1"/>
          </p:cNvSpPr>
          <p:nvPr>
            <p:ph sz="quarter" idx="1"/>
          </p:nvPr>
        </p:nvSpPr>
        <p:spPr>
          <a:xfrm>
            <a:off x="395536" y="1447800"/>
            <a:ext cx="8291264" cy="4572000"/>
          </a:xfrm>
        </p:spPr>
        <p:txBody>
          <a:bodyPr>
            <a:noAutofit/>
          </a:bodyPr>
          <a:lstStyle/>
          <a:p>
            <a:pPr algn="just"/>
            <a:r>
              <a:rPr lang="pl-PL" sz="3000" dirty="0" smtClean="0">
                <a:latin typeface="+mj-lt"/>
              </a:rPr>
              <a:t>Nie o każdym zdaniu oznajmującym możemy jednoznacznie powiedzieć. że jest ono prawdziwe lub fałszywe. Wyrażenie: „Większość zdających egzamin z prawa cywilnego otrzymało ocenę niedostateczną” może być prawdziwe w odniesieniu do egzaminu na Uniwersytecie Jagiellońskim, ale już fałszywe w odniesieniu do Uniwersytetu Warszawskiego. </a:t>
            </a:r>
            <a:endParaRPr lang="pl-PL" sz="3000" dirty="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435280" cy="1143000"/>
          </a:xfrm>
        </p:spPr>
        <p:txBody>
          <a:bodyPr/>
          <a:lstStyle/>
          <a:p>
            <a:pPr algn="ctr"/>
            <a:r>
              <a:rPr lang="pl-PL" dirty="0" smtClean="0"/>
              <a:t>Zdanie w sensie logicznym</a:t>
            </a:r>
            <a:endParaRPr lang="pl-PL" dirty="0"/>
          </a:p>
        </p:txBody>
      </p:sp>
      <p:sp>
        <p:nvSpPr>
          <p:cNvPr id="3" name="Symbol zastępczy zawartości 2"/>
          <p:cNvSpPr>
            <a:spLocks noGrp="1"/>
          </p:cNvSpPr>
          <p:nvPr>
            <p:ph sz="quarter" idx="1"/>
          </p:nvPr>
        </p:nvSpPr>
        <p:spPr>
          <a:xfrm>
            <a:off x="251520" y="1447800"/>
            <a:ext cx="8712968" cy="4572000"/>
          </a:xfrm>
        </p:spPr>
        <p:txBody>
          <a:bodyPr>
            <a:normAutofit fontScale="92500" lnSpcReduction="20000"/>
          </a:bodyPr>
          <a:lstStyle/>
          <a:p>
            <a:pPr algn="just"/>
            <a:r>
              <a:rPr lang="pl-PL" sz="3400" dirty="0" smtClean="0">
                <a:latin typeface="+mj-lt"/>
              </a:rPr>
              <a:t>Także czas, w odniesieniu do którego dane zdanie używamy, może zmienić jego wartość logiczną. Inne mogą być bowiem wyniki egzaminu w 2015 roku, a inne w 2008 roku. Dopiero kiedy doprecyzujemy takie zdanie oznajmujące, będziemy mogli jednoznacznie stwierdzić, czy jest ono zgodne z rzeczywistością „Większość zdających egzamin z prawa cywilnego na Uniwersytecie Jagielloński w 2019 roku otrzymało ocenę niedostateczną” jest zdaniem prawdziwym. </a:t>
            </a:r>
            <a:endParaRPr lang="pl-PL" sz="3400" dirty="0">
              <a:latin typeface="+mj-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74638"/>
            <a:ext cx="8363272" cy="1143000"/>
          </a:xfrm>
        </p:spPr>
        <p:txBody>
          <a:bodyPr/>
          <a:lstStyle/>
          <a:p>
            <a:pPr algn="ctr"/>
            <a:r>
              <a:rPr lang="pl-PL" dirty="0" smtClean="0"/>
              <a:t>Zdanie w sensie logicznym</a:t>
            </a:r>
            <a:endParaRPr lang="pl-PL" dirty="0"/>
          </a:p>
        </p:txBody>
      </p:sp>
      <p:sp>
        <p:nvSpPr>
          <p:cNvPr id="3" name="Symbol zastępczy zawartości 2"/>
          <p:cNvSpPr>
            <a:spLocks noGrp="1"/>
          </p:cNvSpPr>
          <p:nvPr>
            <p:ph sz="quarter" idx="1"/>
          </p:nvPr>
        </p:nvSpPr>
        <p:spPr>
          <a:xfrm>
            <a:off x="251520" y="1447800"/>
            <a:ext cx="8640960" cy="4572000"/>
          </a:xfrm>
        </p:spPr>
        <p:txBody>
          <a:bodyPr>
            <a:noAutofit/>
          </a:bodyPr>
          <a:lstStyle/>
          <a:p>
            <a:pPr algn="just"/>
            <a:r>
              <a:rPr lang="pl-PL" sz="4000" dirty="0" smtClean="0">
                <a:latin typeface="+mj-lt"/>
              </a:rPr>
              <a:t>Zdania oznajmujące, które nie są zdaniami w sensie logicznym, ze względu na brak ich doprecyzowania lub wieloznaczność, zawartych w nich wyrażeń, nazywamy wypowiedziami niezupełnymi.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435280" cy="1143000"/>
          </a:xfrm>
        </p:spPr>
        <p:txBody>
          <a:bodyPr/>
          <a:lstStyle/>
          <a:p>
            <a:pPr algn="ctr"/>
            <a:r>
              <a:rPr lang="pl-PL" dirty="0" smtClean="0"/>
              <a:t>Zdania analityczne</a:t>
            </a:r>
            <a:endParaRPr lang="pl-PL" dirty="0"/>
          </a:p>
        </p:txBody>
      </p:sp>
      <p:sp>
        <p:nvSpPr>
          <p:cNvPr id="3" name="Symbol zastępczy zawartości 2"/>
          <p:cNvSpPr>
            <a:spLocks noGrp="1"/>
          </p:cNvSpPr>
          <p:nvPr>
            <p:ph sz="quarter" idx="1"/>
          </p:nvPr>
        </p:nvSpPr>
        <p:spPr>
          <a:xfrm>
            <a:off x="251520" y="1447800"/>
            <a:ext cx="8435280" cy="5077544"/>
          </a:xfrm>
        </p:spPr>
        <p:txBody>
          <a:bodyPr>
            <a:normAutofit fontScale="92500" lnSpcReduction="20000"/>
          </a:bodyPr>
          <a:lstStyle/>
          <a:p>
            <a:pPr algn="just"/>
            <a:r>
              <a:rPr lang="pl-PL" sz="3300" dirty="0" smtClean="0">
                <a:latin typeface="+mj-lt"/>
              </a:rPr>
              <a:t>Zgodność zdań z obiektywną rzeczywistością można określić w oparciu o znaczenie użytych, w nich słów lub w oparciu o pozajęzykowe doświadczenie. Zdanie: „Rok składa się z 13 miesięcy” jest fałszywe, ponieważ z definicji wyrazu rok, wiemy, że składa się on z 12 miesięcy. Tak samo zdanie: „Niektóre normy prawne są zbudowane z hipotezy, dyspozycji i sankcji” jest zdaniem prawdziwym. Zdania w sensie logicznym, których wartość ustalamy w oparciu o znaczenie użytych w nich wyrazów, nazywamy </a:t>
            </a:r>
            <a:r>
              <a:rPr lang="pl-PL" sz="3300" b="1" dirty="0" smtClean="0">
                <a:latin typeface="+mj-lt"/>
              </a:rPr>
              <a:t>zdaniami analitycznymi</a:t>
            </a:r>
            <a:r>
              <a:rPr lang="pl-PL" sz="3300" dirty="0" smtClean="0">
                <a:latin typeface="+mj-lt"/>
              </a:rPr>
              <a:t>.</a:t>
            </a:r>
          </a:p>
          <a:p>
            <a:endParaRPr lang="pl-PL"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435280" cy="1143000"/>
          </a:xfrm>
        </p:spPr>
        <p:txBody>
          <a:bodyPr/>
          <a:lstStyle/>
          <a:p>
            <a:pPr algn="ctr"/>
            <a:r>
              <a:rPr lang="pl-PL" dirty="0" smtClean="0"/>
              <a:t>Zdania kontradyktoryczne</a:t>
            </a:r>
            <a:endParaRPr lang="pl-PL" dirty="0"/>
          </a:p>
        </p:txBody>
      </p:sp>
      <p:sp>
        <p:nvSpPr>
          <p:cNvPr id="3" name="Symbol zastępczy zawartości 2"/>
          <p:cNvSpPr>
            <a:spLocks noGrp="1"/>
          </p:cNvSpPr>
          <p:nvPr>
            <p:ph sz="quarter" idx="1"/>
          </p:nvPr>
        </p:nvSpPr>
        <p:spPr>
          <a:xfrm>
            <a:off x="251520" y="1447800"/>
            <a:ext cx="8640960" cy="5077544"/>
          </a:xfrm>
        </p:spPr>
        <p:txBody>
          <a:bodyPr>
            <a:normAutofit fontScale="92500" lnSpcReduction="20000"/>
          </a:bodyPr>
          <a:lstStyle/>
          <a:p>
            <a:pPr algn="just"/>
            <a:r>
              <a:rPr lang="pl-PL" sz="3300" dirty="0" smtClean="0">
                <a:latin typeface="+mj-lt"/>
              </a:rPr>
              <a:t>Jednym z rodzajów zdań analitycznych jest </a:t>
            </a:r>
            <a:r>
              <a:rPr lang="pl-PL" sz="3300" b="1" dirty="0" smtClean="0">
                <a:latin typeface="+mj-lt"/>
              </a:rPr>
              <a:t>zdanie wewnętrznie kontradyktoryczne</a:t>
            </a:r>
            <a:r>
              <a:rPr lang="pl-PL" sz="3300" dirty="0" smtClean="0">
                <a:latin typeface="+mj-lt"/>
              </a:rPr>
              <a:t>, inaczej nazywane </a:t>
            </a:r>
            <a:r>
              <a:rPr lang="pl-PL" sz="3300" b="1" dirty="0" smtClean="0">
                <a:latin typeface="+mj-lt"/>
              </a:rPr>
              <a:t>zdaniem wewnętrznie sprzecznym</a:t>
            </a:r>
            <a:r>
              <a:rPr lang="pl-PL" sz="3300" dirty="0" smtClean="0">
                <a:latin typeface="+mj-lt"/>
              </a:rPr>
              <a:t>. W ten sposób nazywamy zdanie, o którym możemy powiedzieć, że jest fałszywe ze względu na znaczenie użytych w nim wyrazów. Dla przykładu, zdanie: „Norma prawna jest stanem faktycznym” jest fałszywe, bo z definicji normy prawnej wiemy, że jest regułą postępowania, a nie stanem faktycznym. Zdaniem wewnętrznie sprzecznym jest również zdanie: „Rok składa się z 13 miesięcy”.</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435280" cy="1143000"/>
          </a:xfrm>
        </p:spPr>
        <p:txBody>
          <a:bodyPr/>
          <a:lstStyle/>
          <a:p>
            <a:pPr algn="ctr"/>
            <a:r>
              <a:rPr lang="pl-PL" dirty="0" smtClean="0"/>
              <a:t>Zdania kontradyktoryczne</a:t>
            </a:r>
            <a:endParaRPr lang="pl-PL" dirty="0"/>
          </a:p>
        </p:txBody>
      </p:sp>
      <p:sp>
        <p:nvSpPr>
          <p:cNvPr id="3" name="Symbol zastępczy zawartości 2"/>
          <p:cNvSpPr>
            <a:spLocks noGrp="1"/>
          </p:cNvSpPr>
          <p:nvPr>
            <p:ph sz="quarter" idx="1"/>
          </p:nvPr>
        </p:nvSpPr>
        <p:spPr>
          <a:xfrm>
            <a:off x="251520" y="1447800"/>
            <a:ext cx="8568952" cy="5005536"/>
          </a:xfrm>
        </p:spPr>
        <p:txBody>
          <a:bodyPr>
            <a:normAutofit/>
          </a:bodyPr>
          <a:lstStyle/>
          <a:p>
            <a:pPr algn="just"/>
            <a:r>
              <a:rPr lang="pl-PL" sz="3400" dirty="0" smtClean="0">
                <a:latin typeface="+mj-lt"/>
              </a:rPr>
              <a:t>Istnieją dwa poglądy, dotyczące stosunku między zdaniem analitycznym, a zdaniem wewnętrznie sprzecznym. Pierwszy stoi na stanowisku, że zdania analityczne dzielą się na dwie kategorie: zdanie analityczne prawdziwe (potocznie nazywane tautologiami) i zdania analityczne fałszywe (zdania wewnętrznie sprzeczne). </a:t>
            </a:r>
            <a:endParaRPr lang="pl-PL" sz="3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Zdanie kontradyktoryczne</a:t>
            </a:r>
            <a:endParaRPr lang="pl-PL" dirty="0"/>
          </a:p>
        </p:txBody>
      </p:sp>
      <p:sp>
        <p:nvSpPr>
          <p:cNvPr id="3" name="Symbol zastępczy zawartości 2"/>
          <p:cNvSpPr>
            <a:spLocks noGrp="1"/>
          </p:cNvSpPr>
          <p:nvPr>
            <p:ph sz="quarter" idx="1"/>
          </p:nvPr>
        </p:nvSpPr>
        <p:spPr/>
        <p:txBody>
          <a:bodyPr/>
          <a:lstStyle/>
          <a:p>
            <a:pPr algn="just"/>
            <a:r>
              <a:rPr lang="pl-PL" sz="3400" dirty="0" smtClean="0"/>
              <a:t>Natomiast, zgodnie z drugim poglądem między zdaniem analitycznym, a zdaniem wewnętrznie sprzecznym zachodzi stosunek przeciwieństwa. Według niego zdania analityczne są wyłącznie prawdziwe, a zdania wewnętrznie sprzeczne wyłącznie fałszywe.</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74638"/>
            <a:ext cx="8363272" cy="1143000"/>
          </a:xfrm>
        </p:spPr>
        <p:txBody>
          <a:bodyPr/>
          <a:lstStyle/>
          <a:p>
            <a:pPr algn="ctr"/>
            <a:r>
              <a:rPr lang="pl-PL" dirty="0" smtClean="0"/>
              <a:t>Zdania syntetyczne</a:t>
            </a:r>
            <a:endParaRPr lang="pl-PL" dirty="0"/>
          </a:p>
        </p:txBody>
      </p:sp>
      <p:sp>
        <p:nvSpPr>
          <p:cNvPr id="3" name="Symbol zastępczy zawartości 2"/>
          <p:cNvSpPr>
            <a:spLocks noGrp="1"/>
          </p:cNvSpPr>
          <p:nvPr>
            <p:ph sz="quarter" idx="1"/>
          </p:nvPr>
        </p:nvSpPr>
        <p:spPr>
          <a:xfrm>
            <a:off x="251520" y="1447800"/>
            <a:ext cx="8435280" cy="5005536"/>
          </a:xfrm>
        </p:spPr>
        <p:txBody>
          <a:bodyPr>
            <a:normAutofit fontScale="92500" lnSpcReduction="20000"/>
          </a:bodyPr>
          <a:lstStyle/>
          <a:p>
            <a:pPr algn="just"/>
            <a:r>
              <a:rPr lang="pl-PL" sz="3400" dirty="0" smtClean="0">
                <a:latin typeface="+mj-lt"/>
              </a:rPr>
              <a:t>Zdania, które nie są zdaniami analitycznymi, nazywamy </a:t>
            </a:r>
            <a:r>
              <a:rPr lang="pl-PL" sz="3400" b="1" dirty="0" smtClean="0">
                <a:latin typeface="+mj-lt"/>
              </a:rPr>
              <a:t>zdaniami syntetycznymi</a:t>
            </a:r>
            <a:r>
              <a:rPr lang="pl-PL" sz="3400" dirty="0" smtClean="0">
                <a:latin typeface="+mj-lt"/>
              </a:rPr>
              <a:t>. Ich wartość logiczną uzasadniamy odwołując się do obserwacji pozajęzykowych faktów. Prawdziwości zdania: „Obowiązujący kodeks cywilny składa się z 1088 artykułów” i zdania: „Obowiązujący kodeks postępowania cywilnego wszedł w życie 1 stycznia 1965 roku”, będziemy pewni dopiero, wtedy gdy policzymy artykuły w kodeksie cywilnym i przeczytamy art. 1 Przepisów wprowadzających Kodeks cywilny.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435280" cy="1143000"/>
          </a:xfrm>
        </p:spPr>
        <p:txBody>
          <a:bodyPr/>
          <a:lstStyle/>
          <a:p>
            <a:pPr algn="ctr"/>
            <a:r>
              <a:rPr lang="pl-PL" dirty="0" smtClean="0"/>
              <a:t>Zdania proste i złożone</a:t>
            </a:r>
            <a:endParaRPr lang="pl-PL" dirty="0"/>
          </a:p>
        </p:txBody>
      </p:sp>
      <p:sp>
        <p:nvSpPr>
          <p:cNvPr id="3" name="Symbol zastępczy zawartości 2"/>
          <p:cNvSpPr>
            <a:spLocks noGrp="1"/>
          </p:cNvSpPr>
          <p:nvPr>
            <p:ph sz="quarter" idx="1"/>
          </p:nvPr>
        </p:nvSpPr>
        <p:spPr>
          <a:xfrm>
            <a:off x="323528" y="1447800"/>
            <a:ext cx="8363272" cy="4572000"/>
          </a:xfrm>
        </p:spPr>
        <p:txBody>
          <a:bodyPr/>
          <a:lstStyle/>
          <a:p>
            <a:pPr algn="just"/>
            <a:r>
              <a:rPr lang="pl-PL" sz="5000" dirty="0" smtClean="0">
                <a:latin typeface="+mj-lt"/>
              </a:rPr>
              <a:t>Z punktu widzenia struktury, zdania dzielą się na proste i złożone.</a:t>
            </a:r>
          </a:p>
          <a:p>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74638"/>
            <a:ext cx="8363272" cy="1143000"/>
          </a:xfrm>
        </p:spPr>
        <p:txBody>
          <a:bodyPr/>
          <a:lstStyle/>
          <a:p>
            <a:pPr algn="ctr"/>
            <a:r>
              <a:rPr lang="pl-PL" dirty="0" smtClean="0"/>
              <a:t>Zdanie proste</a:t>
            </a:r>
            <a:endParaRPr lang="pl-PL" dirty="0"/>
          </a:p>
        </p:txBody>
      </p:sp>
      <p:sp>
        <p:nvSpPr>
          <p:cNvPr id="3" name="Symbol zastępczy zawartości 2"/>
          <p:cNvSpPr>
            <a:spLocks noGrp="1"/>
          </p:cNvSpPr>
          <p:nvPr>
            <p:ph sz="quarter" idx="1"/>
          </p:nvPr>
        </p:nvSpPr>
        <p:spPr>
          <a:xfrm>
            <a:off x="251520" y="1447800"/>
            <a:ext cx="8568952" cy="4572000"/>
          </a:xfrm>
        </p:spPr>
        <p:txBody>
          <a:bodyPr>
            <a:noAutofit/>
          </a:bodyPr>
          <a:lstStyle/>
          <a:p>
            <a:pPr algn="just"/>
            <a:r>
              <a:rPr lang="pl-PL" sz="3200" b="1" dirty="0" smtClean="0">
                <a:latin typeface="+mj-lt"/>
              </a:rPr>
              <a:t>Zdanie proste</a:t>
            </a:r>
            <a:r>
              <a:rPr lang="pl-PL" sz="3200" dirty="0" smtClean="0">
                <a:latin typeface="+mj-lt"/>
              </a:rPr>
              <a:t> — zdanie, którego część właściwa nie stanowi osobnego zdania). „Rzeczpospolita jest dobrem wspólnym wszystkich obywateli” jest zdaniem prostym, ponieważ można z niego wyodrębnić tylko nazwy i funktory od argumentów nazwowych. Natomiast, nie występują w nim funktory zdaniotwórcze od argumentów zdaniowych.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435280" cy="1143000"/>
          </a:xfrm>
        </p:spPr>
        <p:txBody>
          <a:bodyPr/>
          <a:lstStyle/>
          <a:p>
            <a:pPr algn="ctr"/>
            <a:r>
              <a:rPr lang="pl-PL" dirty="0" smtClean="0"/>
              <a:t>Logiczna teoria zdań</a:t>
            </a:r>
            <a:endParaRPr lang="pl-PL" dirty="0"/>
          </a:p>
        </p:txBody>
      </p:sp>
      <p:sp>
        <p:nvSpPr>
          <p:cNvPr id="3" name="Symbol zastępczy zawartości 2"/>
          <p:cNvSpPr>
            <a:spLocks noGrp="1"/>
          </p:cNvSpPr>
          <p:nvPr>
            <p:ph sz="quarter" idx="1"/>
          </p:nvPr>
        </p:nvSpPr>
        <p:spPr>
          <a:xfrm>
            <a:off x="251520" y="1447800"/>
            <a:ext cx="8640960" cy="4861520"/>
          </a:xfrm>
        </p:spPr>
        <p:txBody>
          <a:bodyPr>
            <a:noAutofit/>
          </a:bodyPr>
          <a:lstStyle/>
          <a:p>
            <a:pPr algn="just"/>
            <a:r>
              <a:rPr lang="pl-PL" sz="3800" dirty="0" smtClean="0">
                <a:latin typeface="+mj-lt"/>
              </a:rPr>
              <a:t>Właściwe rozumienie zdań i ich właściwości jest podstawową umiejętnością w nauce prawa. Przepisy prawne są bowiem zbudowane ze zdań, które można badać za pomocą reguł logicznych, m.in. w celu odczytania z nich norm prawnych.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74638"/>
            <a:ext cx="8363272" cy="1143000"/>
          </a:xfrm>
        </p:spPr>
        <p:txBody>
          <a:bodyPr/>
          <a:lstStyle/>
          <a:p>
            <a:pPr algn="ctr"/>
            <a:r>
              <a:rPr lang="pl-PL" dirty="0" smtClean="0"/>
              <a:t>Zdanie złożone</a:t>
            </a:r>
            <a:endParaRPr lang="pl-PL" dirty="0"/>
          </a:p>
        </p:txBody>
      </p:sp>
      <p:sp>
        <p:nvSpPr>
          <p:cNvPr id="3" name="Symbol zastępczy zawartości 2"/>
          <p:cNvSpPr>
            <a:spLocks noGrp="1"/>
          </p:cNvSpPr>
          <p:nvPr>
            <p:ph sz="quarter" idx="1"/>
          </p:nvPr>
        </p:nvSpPr>
        <p:spPr>
          <a:xfrm>
            <a:off x="323528" y="1447800"/>
            <a:ext cx="8363272" cy="5077544"/>
          </a:xfrm>
        </p:spPr>
        <p:txBody>
          <a:bodyPr>
            <a:normAutofit/>
          </a:bodyPr>
          <a:lstStyle/>
          <a:p>
            <a:pPr algn="just"/>
            <a:r>
              <a:rPr lang="pl-PL" sz="3200" b="1" dirty="0" smtClean="0">
                <a:latin typeface="+mj-lt"/>
              </a:rPr>
              <a:t>Zdanie złożone</a:t>
            </a:r>
            <a:r>
              <a:rPr lang="pl-PL" sz="3200" dirty="0" smtClean="0">
                <a:latin typeface="+mj-lt"/>
              </a:rPr>
              <a:t> — zdanie, którego część właściwa stanowi osobne zdanie. Np. zdanie: „Ministrowie kierują określonymi działami administracji rządowej lub wypełniają zadania wyznaczone im przez Prezesa Rady Ministrów” jest zdaniem złożonym. W jego skład wchodzi wyraz „lub”, który jest tu funktorem zdaniotwórczym od dwóch argumentów zdaniowych. </a:t>
            </a:r>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Zdanie złożone</a:t>
            </a:r>
            <a:endParaRPr lang="pl-PL" dirty="0"/>
          </a:p>
        </p:txBody>
      </p:sp>
      <p:sp>
        <p:nvSpPr>
          <p:cNvPr id="3" name="Symbol zastępczy zawartości 2"/>
          <p:cNvSpPr>
            <a:spLocks noGrp="1"/>
          </p:cNvSpPr>
          <p:nvPr>
            <p:ph sz="quarter" idx="1"/>
          </p:nvPr>
        </p:nvSpPr>
        <p:spPr/>
        <p:txBody>
          <a:bodyPr>
            <a:normAutofit/>
          </a:bodyPr>
          <a:lstStyle/>
          <a:p>
            <a:pPr algn="just"/>
            <a:r>
              <a:rPr lang="pl-PL" sz="3000" dirty="0" smtClean="0"/>
              <a:t>Funktor ten, jak sama nazwa wskazuje, tworzy zdanie złożone z dwóch argumentów zdaniowych, będących osobnymi zdaniami. Pierwszym jego argumentem jest zdanie: ,,Ministrowie kierują określonymi działami administracji rządowej”, a drugim zdanie: ,,(Ministrowie) wypełniają zadania wyznaczone im przez Prezesa Rady Ministrów”.</a:t>
            </a:r>
            <a:endParaRPr lang="pl-PL" sz="3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435280" cy="1143000"/>
          </a:xfrm>
        </p:spPr>
        <p:txBody>
          <a:bodyPr/>
          <a:lstStyle/>
          <a:p>
            <a:pPr algn="ctr"/>
            <a:r>
              <a:rPr lang="pl-PL" dirty="0" smtClean="0"/>
              <a:t>Zdanie złożone</a:t>
            </a:r>
            <a:endParaRPr lang="pl-PL" dirty="0"/>
          </a:p>
        </p:txBody>
      </p:sp>
      <p:sp>
        <p:nvSpPr>
          <p:cNvPr id="3" name="Symbol zastępczy zawartości 2"/>
          <p:cNvSpPr>
            <a:spLocks noGrp="1"/>
          </p:cNvSpPr>
          <p:nvPr>
            <p:ph sz="quarter" idx="1"/>
          </p:nvPr>
        </p:nvSpPr>
        <p:spPr>
          <a:xfrm>
            <a:off x="323528" y="1447800"/>
            <a:ext cx="8363272" cy="4933528"/>
          </a:xfrm>
        </p:spPr>
        <p:txBody>
          <a:bodyPr>
            <a:normAutofit fontScale="92500" lnSpcReduction="10000"/>
          </a:bodyPr>
          <a:lstStyle/>
          <a:p>
            <a:pPr algn="just"/>
            <a:r>
              <a:rPr lang="pl-PL" sz="3800" dirty="0" smtClean="0">
                <a:latin typeface="+mj-lt"/>
              </a:rPr>
              <a:t>Także negacja zdania prostego będzie zdaniem złożonym, np. „Nieprawda, że ekstradycja obywatela polskiego jest dozwolona”. W tym zdaniu złożonym znajduje się jego część właściwa „ekstradycja obywatela polskiego jest dozwolona” będąca zdaniem oraz funktor zdaniotwórczy od jednego zdania „nieprawda, że”, który determinuje złożoność tego zdania.</a:t>
            </a:r>
          </a:p>
          <a:p>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74638"/>
            <a:ext cx="8363272" cy="1143000"/>
          </a:xfrm>
        </p:spPr>
        <p:txBody>
          <a:bodyPr/>
          <a:lstStyle/>
          <a:p>
            <a:pPr algn="ctr"/>
            <a:r>
              <a:rPr lang="pl-PL" dirty="0" smtClean="0"/>
              <a:t>Zdanie proste i złożone</a:t>
            </a:r>
            <a:endParaRPr lang="pl-PL" dirty="0"/>
          </a:p>
        </p:txBody>
      </p:sp>
      <p:sp>
        <p:nvSpPr>
          <p:cNvPr id="3" name="Symbol zastępczy zawartości 2"/>
          <p:cNvSpPr>
            <a:spLocks noGrp="1"/>
          </p:cNvSpPr>
          <p:nvPr>
            <p:ph sz="quarter" idx="1"/>
          </p:nvPr>
        </p:nvSpPr>
        <p:spPr>
          <a:xfrm>
            <a:off x="251520" y="1447800"/>
            <a:ext cx="8435280" cy="4572000"/>
          </a:xfrm>
        </p:spPr>
        <p:txBody>
          <a:bodyPr>
            <a:normAutofit fontScale="92500" lnSpcReduction="20000"/>
          </a:bodyPr>
          <a:lstStyle/>
          <a:p>
            <a:pPr algn="just"/>
            <a:r>
              <a:rPr lang="pl-PL" sz="4200" dirty="0" smtClean="0">
                <a:latin typeface="+mj-lt"/>
              </a:rPr>
              <a:t>Obok podanych definicji zdania prostego i zdania złożonego, istnieją jeszcze inne definicje tych pojęć, m.in. takie, które przyjmują, że: zdanie proste jest to zdanie, które posiada dokładnie jedno orzeczenie, a zdanie złożone jest to zdanie posiadające więcej niż jedno orzeczenie.</a:t>
            </a:r>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Obraz 6" descr="logo_KJ.jpg"/>
          <p:cNvPicPr>
            <a:picLocks noChangeAspect="1"/>
          </p:cNvPicPr>
          <p:nvPr/>
        </p:nvPicPr>
        <p:blipFill>
          <a:blip r:embed="rId3" cstate="print"/>
          <a:srcRect t="17155" b="23135"/>
          <a:stretch>
            <a:fillRect/>
          </a:stretch>
        </p:blipFill>
        <p:spPr bwMode="auto">
          <a:xfrm>
            <a:off x="0" y="-26988"/>
            <a:ext cx="9144000" cy="2160588"/>
          </a:xfrm>
          <a:prstGeom prst="rect">
            <a:avLst/>
          </a:prstGeom>
          <a:noFill/>
          <a:ln w="9525">
            <a:noFill/>
            <a:miter lim="800000"/>
            <a:headEnd/>
            <a:tailEnd/>
          </a:ln>
        </p:spPr>
      </p:pic>
      <p:sp>
        <p:nvSpPr>
          <p:cNvPr id="12" name="Rectangle 2"/>
          <p:cNvSpPr txBox="1">
            <a:spLocks noChangeArrowheads="1"/>
          </p:cNvSpPr>
          <p:nvPr/>
        </p:nvSpPr>
        <p:spPr bwMode="auto">
          <a:xfrm>
            <a:off x="409575" y="2133600"/>
            <a:ext cx="8343900" cy="1798638"/>
          </a:xfrm>
          <a:prstGeom prst="rect">
            <a:avLst/>
          </a:prstGeom>
          <a:noFill/>
          <a:ln w="9525">
            <a:noFill/>
            <a:miter lim="800000"/>
            <a:headEnd/>
            <a:tailEnd/>
          </a:ln>
          <a:effectLst/>
        </p:spPr>
        <p:txBody>
          <a:bodyPr anchor="b"/>
          <a:lstStyle/>
          <a:p>
            <a:pPr algn="ctr">
              <a:defRPr/>
            </a:pPr>
            <a:r>
              <a:rPr lang="pl-PL" sz="4800" b="1" kern="0" dirty="0">
                <a:solidFill>
                  <a:srgbClr val="000099"/>
                </a:solidFill>
                <a:latin typeface="+mj-lt"/>
                <a:ea typeface="+mj-ea"/>
                <a:cs typeface="+mj-cs"/>
              </a:rPr>
              <a:t/>
            </a:r>
            <a:br>
              <a:rPr lang="pl-PL" sz="4800" b="1" kern="0" dirty="0">
                <a:solidFill>
                  <a:srgbClr val="000099"/>
                </a:solidFill>
                <a:latin typeface="+mj-lt"/>
                <a:ea typeface="+mj-ea"/>
                <a:cs typeface="+mj-cs"/>
              </a:rPr>
            </a:br>
            <a:r>
              <a:rPr lang="pl-PL" sz="4800" b="1" kern="0" dirty="0">
                <a:latin typeface="+mj-lt"/>
                <a:ea typeface="+mj-ea"/>
                <a:cs typeface="+mj-cs"/>
              </a:rPr>
              <a:t>Dziękuję za uwagę.</a:t>
            </a:r>
            <a:endParaRPr lang="pl-PL" sz="4800" kern="0" dirty="0">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Logiczna teoria zdań</a:t>
            </a:r>
            <a:endParaRPr lang="pl-PL" dirty="0"/>
          </a:p>
        </p:txBody>
      </p:sp>
      <p:sp>
        <p:nvSpPr>
          <p:cNvPr id="3" name="Symbol zastępczy zawartości 2"/>
          <p:cNvSpPr>
            <a:spLocks noGrp="1"/>
          </p:cNvSpPr>
          <p:nvPr>
            <p:ph sz="quarter" idx="1"/>
          </p:nvPr>
        </p:nvSpPr>
        <p:spPr/>
        <p:txBody>
          <a:bodyPr>
            <a:noAutofit/>
          </a:bodyPr>
          <a:lstStyle/>
          <a:p>
            <a:pPr algn="just"/>
            <a:r>
              <a:rPr lang="pl-PL" sz="3000" dirty="0" smtClean="0"/>
              <a:t>Np. zdanie: „Jeżeli świadczenie stało się niemożliwe skutkiem okoliczności, za które dłużnik odpowiedzialności nie ponosi, zobowiązanie wygasa” (art. 475 § 1 KC) jest zdaniem, zawierającym funktor implikacji. Możemy tu wykazać, że zobowiązanie nie wygasa w przypadku, gdy dłużnik ponosi odpowiedzialność za niemożliwość świadczenia.</a:t>
            </a:r>
            <a:endParaRPr lang="pl-PL" sz="3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435280" cy="1143000"/>
          </a:xfrm>
        </p:spPr>
        <p:txBody>
          <a:bodyPr/>
          <a:lstStyle/>
          <a:p>
            <a:pPr algn="ctr"/>
            <a:r>
              <a:rPr lang="pl-PL" dirty="0" smtClean="0"/>
              <a:t>Podział</a:t>
            </a:r>
            <a:endParaRPr lang="pl-PL" dirty="0"/>
          </a:p>
        </p:txBody>
      </p:sp>
      <p:sp>
        <p:nvSpPr>
          <p:cNvPr id="3" name="Symbol zastępczy zawartości 2"/>
          <p:cNvSpPr>
            <a:spLocks noGrp="1"/>
          </p:cNvSpPr>
          <p:nvPr>
            <p:ph sz="quarter" idx="1"/>
          </p:nvPr>
        </p:nvSpPr>
        <p:spPr>
          <a:xfrm>
            <a:off x="323528" y="1447800"/>
            <a:ext cx="8363272" cy="4572000"/>
          </a:xfrm>
        </p:spPr>
        <p:txBody>
          <a:bodyPr>
            <a:normAutofit fontScale="92500"/>
          </a:bodyPr>
          <a:lstStyle/>
          <a:p>
            <a:pPr algn="just"/>
            <a:r>
              <a:rPr lang="pl-PL" sz="5000" dirty="0" smtClean="0">
                <a:latin typeface="+mj-lt"/>
              </a:rPr>
              <a:t>Na gruncie logiki, zdanie to jest rozumiane w inny sposób niż w gramatyce. Z tego względu wyróżniamy </a:t>
            </a:r>
            <a:r>
              <a:rPr lang="pl-PL" sz="5000" b="1" dirty="0" smtClean="0">
                <a:latin typeface="+mj-lt"/>
              </a:rPr>
              <a:t>zdania w sensie gramatycznym i zdania w sensie logicznym</a:t>
            </a:r>
            <a:r>
              <a:rPr lang="pl-PL" sz="5000" dirty="0" smtClean="0">
                <a:latin typeface="+mj-lt"/>
              </a:rPr>
              <a:t>.</a:t>
            </a: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435280" cy="1143000"/>
          </a:xfrm>
        </p:spPr>
        <p:txBody>
          <a:bodyPr/>
          <a:lstStyle/>
          <a:p>
            <a:pPr algn="ctr"/>
            <a:r>
              <a:rPr lang="pl-PL" dirty="0" smtClean="0"/>
              <a:t>Zdanie w sensie gramatycznym</a:t>
            </a:r>
            <a:endParaRPr lang="pl-PL" dirty="0"/>
          </a:p>
        </p:txBody>
      </p:sp>
      <p:sp>
        <p:nvSpPr>
          <p:cNvPr id="3" name="Symbol zastępczy zawartości 2"/>
          <p:cNvSpPr>
            <a:spLocks noGrp="1"/>
          </p:cNvSpPr>
          <p:nvPr>
            <p:ph sz="quarter" idx="1"/>
          </p:nvPr>
        </p:nvSpPr>
        <p:spPr>
          <a:xfrm>
            <a:off x="251520" y="1447800"/>
            <a:ext cx="8568952" cy="4933528"/>
          </a:xfrm>
        </p:spPr>
        <p:txBody>
          <a:bodyPr>
            <a:normAutofit fontScale="92500" lnSpcReduction="20000"/>
          </a:bodyPr>
          <a:lstStyle/>
          <a:p>
            <a:pPr algn="just"/>
            <a:r>
              <a:rPr lang="pl-PL" sz="3600" b="1" dirty="0" smtClean="0">
                <a:latin typeface="+mj-lt"/>
              </a:rPr>
              <a:t>Zdaniem w sensie gramatycznym</a:t>
            </a:r>
            <a:r>
              <a:rPr lang="pl-PL" sz="3600" dirty="0" smtClean="0">
                <a:latin typeface="+mj-lt"/>
              </a:rPr>
              <a:t> nazywamy każde takie wyrażenie, które zawiera orzeczenie, np. „Sąd wymierza karę”. W zdaniu tym podmiot może być domyślny, np. „Wymierza karę”. Możliwe jest również zdanie, które nie wyraża podmiotu, czyli tzw. zdanie bezpodmiotowe, np. „W pewnym momencie ucichło”. Wypowiedzenie, które nie zawiera orzeczenia, jest nazywane równoważnikiem zdania, np. „Cisza!”, „Tylko spokojnie!”, „Co?”.</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74638"/>
            <a:ext cx="8363272" cy="1143000"/>
          </a:xfrm>
        </p:spPr>
        <p:txBody>
          <a:bodyPr/>
          <a:lstStyle/>
          <a:p>
            <a:pPr algn="ctr"/>
            <a:r>
              <a:rPr lang="pl-PL" dirty="0" smtClean="0"/>
              <a:t>Zdanie w sensie gramatycznym</a:t>
            </a:r>
            <a:endParaRPr lang="pl-PL" dirty="0"/>
          </a:p>
        </p:txBody>
      </p:sp>
      <p:sp>
        <p:nvSpPr>
          <p:cNvPr id="3" name="Symbol zastępczy zawartości 2"/>
          <p:cNvSpPr>
            <a:spLocks noGrp="1"/>
          </p:cNvSpPr>
          <p:nvPr>
            <p:ph sz="quarter" idx="1"/>
          </p:nvPr>
        </p:nvSpPr>
        <p:spPr>
          <a:xfrm>
            <a:off x="395536" y="1447800"/>
            <a:ext cx="8496944" cy="4572000"/>
          </a:xfrm>
        </p:spPr>
        <p:txBody>
          <a:bodyPr>
            <a:normAutofit fontScale="85000" lnSpcReduction="10000"/>
          </a:bodyPr>
          <a:lstStyle/>
          <a:p>
            <a:pPr algn="just"/>
            <a:r>
              <a:rPr lang="pl-PL" sz="3800" dirty="0" smtClean="0">
                <a:latin typeface="+mj-lt"/>
              </a:rPr>
              <a:t>Zdania w sensie gramatycznym można podzielić na:</a:t>
            </a:r>
          </a:p>
          <a:p>
            <a:pPr algn="just">
              <a:buFont typeface="Wingdings" pitchFamily="2" charset="2"/>
              <a:buChar char="Ø"/>
            </a:pPr>
            <a:r>
              <a:rPr lang="pl-PL" sz="3800" dirty="0" smtClean="0">
                <a:latin typeface="+mj-lt"/>
              </a:rPr>
              <a:t>zdania pytające, np. „Kiedy oskarżony popełnił wskazany czyn?”;</a:t>
            </a:r>
          </a:p>
          <a:p>
            <a:pPr algn="just">
              <a:buFont typeface="Wingdings" pitchFamily="2" charset="2"/>
              <a:buChar char="Ø"/>
            </a:pPr>
            <a:r>
              <a:rPr lang="pl-PL" sz="3800" dirty="0" smtClean="0">
                <a:latin typeface="+mj-lt"/>
              </a:rPr>
              <a:t>zdania wykrzyknikowe, np. „W tej chwili przestań!”;</a:t>
            </a:r>
          </a:p>
          <a:p>
            <a:pPr algn="just">
              <a:buFont typeface="Wingdings" pitchFamily="2" charset="2"/>
              <a:buChar char="Ø"/>
            </a:pPr>
            <a:r>
              <a:rPr lang="pl-PL" sz="3800" dirty="0" smtClean="0">
                <a:latin typeface="+mj-lt"/>
              </a:rPr>
              <a:t>zdania oznajmujące, np. „Oskarżony nie mógł popełnić przestępstwa, ponieważ nie można mu przypisać winy w czasie czynu”.</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640960" cy="1143000"/>
          </a:xfrm>
        </p:spPr>
        <p:txBody>
          <a:bodyPr/>
          <a:lstStyle/>
          <a:p>
            <a:pPr algn="ctr"/>
            <a:r>
              <a:rPr lang="pl-PL" dirty="0" smtClean="0"/>
              <a:t>Zdanie w sensie logicznym</a:t>
            </a:r>
            <a:endParaRPr lang="pl-PL" dirty="0"/>
          </a:p>
        </p:txBody>
      </p:sp>
      <p:sp>
        <p:nvSpPr>
          <p:cNvPr id="3" name="Symbol zastępczy zawartości 2"/>
          <p:cNvSpPr>
            <a:spLocks noGrp="1"/>
          </p:cNvSpPr>
          <p:nvPr>
            <p:ph sz="quarter" idx="1"/>
          </p:nvPr>
        </p:nvSpPr>
        <p:spPr>
          <a:xfrm>
            <a:off x="251520" y="1447800"/>
            <a:ext cx="8640960" cy="4789512"/>
          </a:xfrm>
        </p:spPr>
        <p:txBody>
          <a:bodyPr>
            <a:normAutofit fontScale="92500" lnSpcReduction="10000"/>
          </a:bodyPr>
          <a:lstStyle/>
          <a:p>
            <a:pPr algn="just"/>
            <a:r>
              <a:rPr lang="pl-PL" sz="3700" b="1" dirty="0" smtClean="0">
                <a:latin typeface="+mj-lt"/>
              </a:rPr>
              <a:t>Zdaniem w sensie logicznym</a:t>
            </a:r>
            <a:r>
              <a:rPr lang="pl-PL" sz="3700" dirty="0" smtClean="0">
                <a:latin typeface="+mj-lt"/>
              </a:rPr>
              <a:t> nazywamy każde takie wyrażenie (zdanie w sensie gramatycznym, które jest oznajmujące), któremu można przypisać wartość prawdy lub fałszu. Prawdziwe jest takie zdanie, w ujęciu klasycznej teorii prawdy, które jest zgodne z obiektywną rzeczywistością; </a:t>
            </a:r>
            <a:r>
              <a:rPr lang="pl-PL" sz="3700" i="1" dirty="0" smtClean="0">
                <a:latin typeface="+mj-lt"/>
              </a:rPr>
              <a:t>a </a:t>
            </a:r>
            <a:r>
              <a:rPr lang="pl-PL" sz="3700" i="1" dirty="0" err="1" smtClean="0">
                <a:latin typeface="+mj-lt"/>
              </a:rPr>
              <a:t>contrario</a:t>
            </a:r>
            <a:r>
              <a:rPr lang="pl-PL" sz="3700" i="1" dirty="0" smtClean="0">
                <a:latin typeface="+mj-lt"/>
              </a:rPr>
              <a:t> </a:t>
            </a:r>
            <a:r>
              <a:rPr lang="pl-PL" sz="3700" dirty="0" smtClean="0">
                <a:latin typeface="+mj-lt"/>
              </a:rPr>
              <a:t>fałszywe jest takie zdanie, które jest niezgodne z obiektywną rzeczywistością.</a:t>
            </a: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74638"/>
            <a:ext cx="8435280" cy="1143000"/>
          </a:xfrm>
        </p:spPr>
        <p:txBody>
          <a:bodyPr/>
          <a:lstStyle/>
          <a:p>
            <a:pPr algn="ctr"/>
            <a:r>
              <a:rPr lang="pl-PL" dirty="0" smtClean="0"/>
              <a:t>Zdanie w sensie logicznym</a:t>
            </a:r>
            <a:endParaRPr lang="pl-PL" dirty="0"/>
          </a:p>
        </p:txBody>
      </p:sp>
      <p:sp>
        <p:nvSpPr>
          <p:cNvPr id="3" name="Symbol zastępczy zawartości 2"/>
          <p:cNvSpPr>
            <a:spLocks noGrp="1"/>
          </p:cNvSpPr>
          <p:nvPr>
            <p:ph sz="quarter" idx="1"/>
          </p:nvPr>
        </p:nvSpPr>
        <p:spPr>
          <a:xfrm>
            <a:off x="251520" y="1447800"/>
            <a:ext cx="8640960" cy="5005536"/>
          </a:xfrm>
        </p:spPr>
        <p:txBody>
          <a:bodyPr>
            <a:noAutofit/>
          </a:bodyPr>
          <a:lstStyle/>
          <a:p>
            <a:pPr algn="just"/>
            <a:r>
              <a:rPr lang="pl-PL" dirty="0" smtClean="0">
                <a:latin typeface="+mj-lt"/>
              </a:rPr>
              <a:t>Mówić o fałszywości lub prawdziwości zdań, można tylko w przypadku zdań oznajmujących, np. o zdaniu: „Każda ustawa jest aktem normatywnym”, możemy powiedzieć, że jest prawdziwe. Nie są zdaniami w sensie logicznym zdania pytające, zdania wykrzyknikowe, zdania rozkazujące, zdania wyrażające ocenę oraz zdania wyrażające przypuszczenie, ponieważ nie można im przypisać wartości prawdy lub fałszu. Na przykład, o zdaniu „Kiedy zostanie znowelizowany kodeks cywilny?” nie jesteśmy w stanie powiedzieć, czy jest ono prawdziwe, czy nie.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74638"/>
            <a:ext cx="8363272" cy="1143000"/>
          </a:xfrm>
        </p:spPr>
        <p:txBody>
          <a:bodyPr/>
          <a:lstStyle/>
          <a:p>
            <a:pPr algn="ctr"/>
            <a:r>
              <a:rPr lang="pl-PL" dirty="0" smtClean="0"/>
              <a:t>Zdanie w sensie logicznym</a:t>
            </a:r>
            <a:endParaRPr lang="pl-PL" dirty="0"/>
          </a:p>
        </p:txBody>
      </p:sp>
      <p:sp>
        <p:nvSpPr>
          <p:cNvPr id="3" name="Symbol zastępczy zawartości 2"/>
          <p:cNvSpPr>
            <a:spLocks noGrp="1"/>
          </p:cNvSpPr>
          <p:nvPr>
            <p:ph sz="quarter" idx="1"/>
          </p:nvPr>
        </p:nvSpPr>
        <p:spPr>
          <a:xfrm>
            <a:off x="323528" y="1447800"/>
            <a:ext cx="8568952" cy="5077544"/>
          </a:xfrm>
        </p:spPr>
        <p:txBody>
          <a:bodyPr>
            <a:normAutofit fontScale="92500" lnSpcReduction="10000"/>
          </a:bodyPr>
          <a:lstStyle/>
          <a:p>
            <a:pPr algn="just"/>
            <a:r>
              <a:rPr lang="pl-PL" sz="3000" dirty="0" smtClean="0">
                <a:latin typeface="+mj-lt"/>
              </a:rPr>
              <a:t>Istnieją dwa stanowiska dotyczące tego, czy normom prawnym można przypisać wartość logiczną prawdy lub fałszu:</a:t>
            </a:r>
          </a:p>
          <a:p>
            <a:pPr algn="just">
              <a:buFont typeface="Wingdings" pitchFamily="2" charset="2"/>
              <a:buChar char="Ø"/>
            </a:pPr>
            <a:r>
              <a:rPr lang="pl-PL" sz="3000" dirty="0" err="1" smtClean="0">
                <a:latin typeface="+mj-lt"/>
              </a:rPr>
              <a:t>kognitywizm</a:t>
            </a:r>
            <a:r>
              <a:rPr lang="pl-PL" sz="3000" dirty="0" smtClean="0">
                <a:latin typeface="+mj-lt"/>
              </a:rPr>
              <a:t> — normom można przypisać wartość logiczną prawdy lub fałszu (normy prawne są zdaniami w sensie logicznym);</a:t>
            </a:r>
          </a:p>
          <a:p>
            <a:pPr algn="just">
              <a:buFont typeface="Wingdings" pitchFamily="2" charset="2"/>
              <a:buChar char="Ø"/>
            </a:pPr>
            <a:r>
              <a:rPr lang="pl-PL" sz="3000" dirty="0" err="1" smtClean="0">
                <a:latin typeface="+mj-lt"/>
              </a:rPr>
              <a:t>nonkognitywizm</a:t>
            </a:r>
            <a:r>
              <a:rPr lang="pl-PL" sz="3000" dirty="0" smtClean="0">
                <a:latin typeface="+mj-lt"/>
              </a:rPr>
              <a:t> — normom nie można przypisać wartości logicznej prawdy lub fałszu (normy prawne nie są zdaniami w sensie logicznym).</a:t>
            </a:r>
          </a:p>
          <a:p>
            <a:pPr algn="just"/>
            <a:r>
              <a:rPr lang="pl-PL" sz="3000" dirty="0" smtClean="0">
                <a:latin typeface="+mj-lt"/>
              </a:rPr>
              <a:t>Współcześnie przeważa pogląd, że również normom prawnym nie można przypisać wartości logicznej — </a:t>
            </a:r>
            <a:r>
              <a:rPr lang="pl-PL" sz="3000" dirty="0" err="1" smtClean="0">
                <a:latin typeface="+mj-lt"/>
              </a:rPr>
              <a:t>nonkognitywizm</a:t>
            </a:r>
            <a:r>
              <a:rPr lang="pl-PL" sz="3000" dirty="0" smtClean="0">
                <a:latin typeface="+mj-lt"/>
              </a:rPr>
              <a:t>.</a:t>
            </a:r>
          </a:p>
          <a:p>
            <a:endParaRPr lang="pl-P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pitał">
  <a:themeElements>
    <a:clrScheme name="Kapitał">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Kapitał">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pitał">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104</TotalTime>
  <Words>1309</Words>
  <Application>Microsoft Office PowerPoint</Application>
  <PresentationFormat>Pokaz na ekranie (4:3)</PresentationFormat>
  <Paragraphs>56</Paragraphs>
  <Slides>24</Slides>
  <Notes>2</Notes>
  <HiddenSlides>0</HiddenSlides>
  <MMClips>0</MMClips>
  <ScaleCrop>false</ScaleCrop>
  <HeadingPairs>
    <vt:vector size="4" baseType="variant">
      <vt:variant>
        <vt:lpstr>Motyw</vt:lpstr>
      </vt:variant>
      <vt:variant>
        <vt:i4>1</vt:i4>
      </vt:variant>
      <vt:variant>
        <vt:lpstr>Tytuły slajdów</vt:lpstr>
      </vt:variant>
      <vt:variant>
        <vt:i4>24</vt:i4>
      </vt:variant>
    </vt:vector>
  </HeadingPairs>
  <TitlesOfParts>
    <vt:vector size="25" baseType="lpstr">
      <vt:lpstr>Kapitał</vt:lpstr>
      <vt:lpstr> LOGICZNA TEORIA ZDAŃ ― WYKŁAD VIII</vt:lpstr>
      <vt:lpstr>Logiczna teoria zdań</vt:lpstr>
      <vt:lpstr>Logiczna teoria zdań</vt:lpstr>
      <vt:lpstr>Podział</vt:lpstr>
      <vt:lpstr>Zdanie w sensie gramatycznym</vt:lpstr>
      <vt:lpstr>Zdanie w sensie gramatycznym</vt:lpstr>
      <vt:lpstr>Zdanie w sensie logicznym</vt:lpstr>
      <vt:lpstr>Zdanie w sensie logicznym</vt:lpstr>
      <vt:lpstr>Zdanie w sensie logicznym</vt:lpstr>
      <vt:lpstr>Zdanie w sensie logicznym</vt:lpstr>
      <vt:lpstr>Zdanie w sensie logicznym</vt:lpstr>
      <vt:lpstr>Zdanie w sensie logicznym</vt:lpstr>
      <vt:lpstr>Zdania analityczne</vt:lpstr>
      <vt:lpstr>Zdania kontradyktoryczne</vt:lpstr>
      <vt:lpstr>Zdania kontradyktoryczne</vt:lpstr>
      <vt:lpstr>Zdanie kontradyktoryczne</vt:lpstr>
      <vt:lpstr>Zdania syntetyczne</vt:lpstr>
      <vt:lpstr>Zdania proste i złożone</vt:lpstr>
      <vt:lpstr>Zdanie proste</vt:lpstr>
      <vt:lpstr>Zdanie złożone</vt:lpstr>
      <vt:lpstr>Zdanie złożone</vt:lpstr>
      <vt:lpstr>Zdanie złożone</vt:lpstr>
      <vt:lpstr>Zdanie proste i złożone</vt:lpstr>
      <vt:lpstr>Slajd 24</vt:lpstr>
    </vt:vector>
  </TitlesOfParts>
  <Company>Your Organization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LOGICZNA TEORIA ZDAŃ</dc:title>
  <dc:creator>właściciel</dc:creator>
  <cp:lastModifiedBy>Wojciech Skotnicki</cp:lastModifiedBy>
  <cp:revision>106</cp:revision>
  <dcterms:created xsi:type="dcterms:W3CDTF">2013-11-30T19:29:27Z</dcterms:created>
  <dcterms:modified xsi:type="dcterms:W3CDTF">2020-03-26T12:50:20Z</dcterms:modified>
</cp:coreProperties>
</file>