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55" r:id="rId82"/>
    <p:sldId id="365" r:id="rId83"/>
    <p:sldId id="356" r:id="rId84"/>
    <p:sldId id="357" r:id="rId85"/>
    <p:sldId id="358" r:id="rId86"/>
    <p:sldId id="359" r:id="rId87"/>
    <p:sldId id="360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61" r:id="rId96"/>
    <p:sldId id="345" r:id="rId97"/>
    <p:sldId id="346" r:id="rId98"/>
    <p:sldId id="362" r:id="rId99"/>
    <p:sldId id="363" r:id="rId100"/>
    <p:sldId id="364" r:id="rId101"/>
    <p:sldId id="347" r:id="rId102"/>
    <p:sldId id="348" r:id="rId103"/>
    <p:sldId id="349" r:id="rId104"/>
    <p:sldId id="350" r:id="rId105"/>
    <p:sldId id="351" r:id="rId106"/>
    <p:sldId id="352" r:id="rId107"/>
    <p:sldId id="353" r:id="rId108"/>
    <p:sldId id="354" r:id="rId10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3" autoAdjust="0"/>
    <p:restoredTop sz="94660"/>
  </p:normalViewPr>
  <p:slideViewPr>
    <p:cSldViewPr>
      <p:cViewPr varScale="1">
        <p:scale>
          <a:sx n="78" d="100"/>
          <a:sy n="7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09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06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12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82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14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03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366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10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0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951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30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3A950-EB74-4E5C-BCA8-D76519F8B242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04F5-8B50-4DF6-B7BA-E55109A1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38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pl.wikipedia.org/w/index.php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Ochrona własności intelektualnej</a:t>
            </a:r>
            <a:br>
              <a:rPr lang="pl-PL" dirty="0" smtClean="0"/>
            </a:br>
            <a:r>
              <a:rPr lang="pl-PL" dirty="0" smtClean="0"/>
              <a:t>II rok, </a:t>
            </a:r>
            <a:r>
              <a:rPr lang="pl-PL" smtClean="0"/>
              <a:t>kierunek administracja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Doktor nauk prawnych </a:t>
            </a:r>
          </a:p>
          <a:p>
            <a:r>
              <a:rPr lang="pl-PL" dirty="0" smtClean="0"/>
              <a:t>Karolina Muzyczka</a:t>
            </a:r>
          </a:p>
          <a:p>
            <a:r>
              <a:rPr lang="pl-PL" dirty="0" smtClean="0"/>
              <a:t>Toruńska Szkoła Wyższa-Kolegium </a:t>
            </a:r>
            <a:r>
              <a:rPr lang="pl-PL" dirty="0" smtClean="0"/>
              <a:t>Jagiellońskie w Toruniu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669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 pamiętać, że:</a:t>
            </a:r>
          </a:p>
          <a:p>
            <a:pPr algn="just"/>
            <a:r>
              <a:rPr lang="pl-PL" sz="11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prawa autorskiego obejmuje takie utwory jak: </a:t>
            </a:r>
            <a:r>
              <a:rPr lang="pl-PL" b="0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wyrażone słowem, symbolami</a:t>
            </a:r>
          </a:p>
          <a:p>
            <a:pPr algn="just"/>
            <a:r>
              <a:rPr lang="pl-PL" b="0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matematycznymi, znakami graficznymi (literackie, </a:t>
            </a:r>
            <a:r>
              <a:rPr lang="pl-PL" b="0" i="1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publicystyczne,naukowe</a:t>
            </a:r>
            <a:r>
              <a:rPr lang="pl-PL" b="0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kartograficzne</a:t>
            </a:r>
          </a:p>
          <a:p>
            <a:pPr algn="just"/>
            <a:r>
              <a:rPr lang="pl-PL" b="0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programy komputerowe), plastyczne, fotograficzne, lutnicze, wzornictwa</a:t>
            </a:r>
          </a:p>
          <a:p>
            <a:pPr algn="just"/>
            <a:r>
              <a:rPr lang="pl-PL" b="0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przemysłowego, architektoniczne, architektoniczno-urbanistyczne i urbanistyczne,</a:t>
            </a:r>
          </a:p>
          <a:p>
            <a:pPr algn="just"/>
            <a:r>
              <a:rPr lang="pl-PL" b="0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muzyczne i słowno-muzyczne, sceniczne, sceniczno-muzyczne, choreograficzne</a:t>
            </a:r>
          </a:p>
          <a:p>
            <a:pPr algn="just"/>
            <a:r>
              <a:rPr lang="pl-PL" b="0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b="0" i="1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pantomimiczne,audiowizualne</a:t>
            </a:r>
            <a:r>
              <a:rPr lang="pl-PL" b="0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 tym filmowe)</a:t>
            </a:r>
          </a:p>
          <a:p>
            <a:pPr algn="just"/>
            <a:r>
              <a:rPr lang="pl-PL" sz="11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autorskie </a:t>
            </a:r>
            <a:r>
              <a:rPr lang="pl-PL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chroni idei</a:t>
            </a:r>
            <a:r>
              <a:rPr lang="pl-PL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odkryć, procedur, metod i zasad działania oraz koncepcji</a:t>
            </a:r>
          </a:p>
          <a:p>
            <a:pPr algn="just"/>
            <a:r>
              <a:rPr lang="pl-PL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matematycznych. Chroniony jest </a:t>
            </a:r>
            <a:r>
              <a:rPr lang="pl-PL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sposób wyrażenia idei</a:t>
            </a:r>
          </a:p>
          <a:p>
            <a:pPr algn="just"/>
            <a:r>
              <a:rPr lang="pl-PL" sz="11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utwór jest </a:t>
            </a:r>
            <a:r>
              <a:rPr lang="pl-PL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niematerialny</a:t>
            </a:r>
            <a:r>
              <a:rPr lang="pl-PL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Nie jest nim kartka papieru czy fizyczne ślady pociągnięć</a:t>
            </a:r>
          </a:p>
          <a:p>
            <a:pPr algn="just"/>
            <a:r>
              <a:rPr lang="pl-PL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ołówkiem układające się w wizerunek postaci. Kartka papieru to tylko nośnik informacji,</a:t>
            </a:r>
          </a:p>
          <a:p>
            <a:pPr algn="just"/>
            <a:r>
              <a:rPr lang="pl-PL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medium przy pomocy którego rozpowszechniany jest niematerialny utwór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8327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Odmowa sprostowania</a:t>
            </a:r>
          </a:p>
          <a:p>
            <a:pPr marL="0" indent="0" algn="just">
              <a:buNone/>
            </a:pPr>
            <a:endParaRPr lang="pl-PL" sz="3400" dirty="0" smtClean="0"/>
          </a:p>
          <a:p>
            <a:pPr marL="0" indent="0" algn="just">
              <a:buNone/>
            </a:pPr>
            <a:r>
              <a:rPr lang="pl-PL" sz="3400" dirty="0" smtClean="0"/>
              <a:t>Redaktor </a:t>
            </a:r>
            <a:r>
              <a:rPr lang="pl-PL" sz="3400" dirty="0"/>
              <a:t>naczelny odmawia opublikowania sprostowania, jeżeli sprostowanie: </a:t>
            </a:r>
            <a:endParaRPr lang="pl-PL" sz="3400" dirty="0" smtClean="0"/>
          </a:p>
          <a:p>
            <a:pPr marL="514350" indent="-514350" algn="just">
              <a:buAutoNum type="arabicParenR"/>
            </a:pPr>
            <a:r>
              <a:rPr lang="pl-PL" sz="3400" dirty="0" smtClean="0"/>
              <a:t>jest </a:t>
            </a:r>
            <a:r>
              <a:rPr lang="pl-PL" sz="3400" dirty="0"/>
              <a:t>nierzeczowe lub nie odnosi się do faktów; </a:t>
            </a:r>
            <a:endParaRPr lang="pl-PL" sz="3400" dirty="0" smtClean="0"/>
          </a:p>
          <a:p>
            <a:pPr marL="514350" indent="-514350" algn="just">
              <a:buAutoNum type="arabicParenR"/>
            </a:pPr>
            <a:r>
              <a:rPr lang="pl-PL" sz="3400" dirty="0" smtClean="0"/>
              <a:t>zostało </a:t>
            </a:r>
            <a:r>
              <a:rPr lang="pl-PL" sz="3400" dirty="0"/>
              <a:t>nadane lub złożone po upływie </a:t>
            </a:r>
            <a:r>
              <a:rPr lang="pl-PL" sz="3400" dirty="0" smtClean="0"/>
              <a:t>terminu lub </a:t>
            </a:r>
            <a:r>
              <a:rPr lang="pl-PL" sz="3400" dirty="0"/>
              <a:t>nie zostało podpisane</a:t>
            </a:r>
            <a:r>
              <a:rPr lang="pl-PL" sz="3400" dirty="0" smtClean="0"/>
              <a:t>; </a:t>
            </a:r>
          </a:p>
          <a:p>
            <a:pPr marL="514350" indent="-514350" algn="just">
              <a:buAutoNum type="arabicParenR"/>
            </a:pPr>
            <a:r>
              <a:rPr lang="pl-PL" sz="3400" dirty="0" smtClean="0"/>
              <a:t>nie </a:t>
            </a:r>
            <a:r>
              <a:rPr lang="pl-PL" sz="3400" dirty="0"/>
              <a:t>odpowiada wymaganiom określonym w art. 31a ust. 4–7</a:t>
            </a:r>
            <a:r>
              <a:rPr lang="pl-PL" sz="3400" dirty="0" smtClean="0"/>
              <a:t>;</a:t>
            </a:r>
          </a:p>
          <a:p>
            <a:pPr marL="514350" indent="-514350" algn="just">
              <a:buAutoNum type="arabicParenR"/>
            </a:pPr>
            <a:r>
              <a:rPr lang="pl-PL" sz="3400" dirty="0" smtClean="0"/>
              <a:t> zawiera </a:t>
            </a:r>
            <a:r>
              <a:rPr lang="pl-PL" sz="3400" dirty="0"/>
              <a:t>treść karalną; </a:t>
            </a:r>
            <a:endParaRPr lang="pl-PL" sz="3400" dirty="0" smtClean="0"/>
          </a:p>
          <a:p>
            <a:pPr marL="514350" indent="-514350" algn="just">
              <a:buAutoNum type="arabicParenR"/>
            </a:pPr>
            <a:r>
              <a:rPr lang="pl-PL" sz="3400" dirty="0" smtClean="0"/>
              <a:t>podważa </a:t>
            </a:r>
            <a:r>
              <a:rPr lang="pl-PL" sz="3400" dirty="0"/>
              <a:t>fakty stwierdzone prawomocnym orzeczeniem dotyczącym osoby dochodzącej publikacji sprostowania</a:t>
            </a:r>
            <a:r>
              <a:rPr lang="pl-PL" sz="3400" dirty="0" smtClean="0"/>
              <a:t>. </a:t>
            </a:r>
          </a:p>
          <a:p>
            <a:pPr marL="0" indent="0" algn="just">
              <a:buNone/>
            </a:pPr>
            <a:r>
              <a:rPr lang="pl-PL" sz="3400" dirty="0" smtClean="0"/>
              <a:t>Redaktor </a:t>
            </a:r>
            <a:r>
              <a:rPr lang="pl-PL" sz="3400" dirty="0"/>
              <a:t>naczelny może odmówić opublikowania sprostowania, jeżeli sprostowanie: </a:t>
            </a:r>
            <a:endParaRPr lang="pl-PL" sz="3400" dirty="0" smtClean="0"/>
          </a:p>
          <a:p>
            <a:pPr marL="514350" indent="-514350" algn="just">
              <a:buAutoNum type="arabicParenR"/>
            </a:pPr>
            <a:r>
              <a:rPr lang="pl-PL" sz="3400" dirty="0" smtClean="0"/>
              <a:t>odnosi </a:t>
            </a:r>
            <a:r>
              <a:rPr lang="pl-PL" sz="3400" dirty="0"/>
              <a:t>się do wiadomości poprzednio sprostowanej; </a:t>
            </a:r>
            <a:endParaRPr lang="pl-PL" sz="3400" dirty="0" smtClean="0"/>
          </a:p>
          <a:p>
            <a:pPr marL="514350" indent="-514350" algn="just">
              <a:buAutoNum type="arabicParenR"/>
            </a:pPr>
            <a:r>
              <a:rPr lang="pl-PL" sz="3400" dirty="0" smtClean="0"/>
              <a:t>jest </a:t>
            </a:r>
            <a:r>
              <a:rPr lang="pl-PL" sz="3400" dirty="0"/>
              <a:t>wystosowane przez osobę, której nie dotyczą fakty przytoczone w prostowanym materiale, za wyjątkiem sytuacji określonych w art. 31a ust. 2; </a:t>
            </a:r>
            <a:endParaRPr lang="pl-PL" sz="3400" dirty="0" smtClean="0"/>
          </a:p>
          <a:p>
            <a:pPr marL="514350" indent="-514350" algn="just">
              <a:buAutoNum type="arabicParenR"/>
            </a:pPr>
            <a:r>
              <a:rPr lang="pl-PL" sz="3400" dirty="0" smtClean="0"/>
              <a:t>zawiera </a:t>
            </a:r>
            <a:r>
              <a:rPr lang="pl-PL" sz="3400" dirty="0"/>
              <a:t>sformułowania powszechnie uznawane za wulgarne lub obelżywe. </a:t>
            </a:r>
            <a:endParaRPr lang="pl-PL" sz="3400" dirty="0" smtClean="0"/>
          </a:p>
          <a:p>
            <a:pPr marL="0" indent="0" algn="just">
              <a:buNone/>
            </a:pPr>
            <a:r>
              <a:rPr lang="pl-PL" sz="3400" dirty="0" smtClean="0"/>
              <a:t>Odmawiając </a:t>
            </a:r>
            <a:r>
              <a:rPr lang="pl-PL" sz="3400" dirty="0"/>
              <a:t>opublikowania sprostowania, redaktor naczelny </a:t>
            </a:r>
            <a:r>
              <a:rPr lang="pl-PL" sz="3400" dirty="0" smtClean="0"/>
              <a:t>jest obowiązany </a:t>
            </a:r>
            <a:r>
              <a:rPr lang="pl-PL" sz="3400" dirty="0"/>
              <a:t>niezwłocznie, nie później jednak niż w terminie 7 dni od </a:t>
            </a:r>
            <a:r>
              <a:rPr lang="pl-PL" sz="3400" dirty="0" smtClean="0"/>
              <a:t>dnia otrzymania </a:t>
            </a:r>
            <a:r>
              <a:rPr lang="pl-PL" sz="3400" dirty="0"/>
              <a:t>sprostowania, przekazać wnioskodawcy pisemne zawiadomienie </a:t>
            </a:r>
            <a:r>
              <a:rPr lang="pl-PL" sz="3400" dirty="0" smtClean="0"/>
              <a:t>o odmowie </a:t>
            </a:r>
            <a:r>
              <a:rPr lang="pl-PL" sz="3400" dirty="0"/>
              <a:t>i jej przyczynach. Jeżeli odmowa </a:t>
            </a:r>
            <a:r>
              <a:rPr lang="pl-PL" sz="3400" dirty="0" smtClean="0"/>
              <a:t>nastąpiła, należy </a:t>
            </a:r>
            <a:r>
              <a:rPr lang="pl-PL" sz="3400" dirty="0"/>
              <a:t>wskazać fragmenty sprostowania, które nie nadają się </a:t>
            </a:r>
            <a:r>
              <a:rPr lang="pl-PL" sz="3400" dirty="0" smtClean="0"/>
              <a:t>do publikacji</a:t>
            </a:r>
            <a:r>
              <a:rPr lang="pl-PL" sz="3400" dirty="0"/>
              <a:t>.</a:t>
            </a:r>
          </a:p>
          <a:p>
            <a:pPr marL="0" indent="0" algn="just">
              <a:buNone/>
            </a:pPr>
            <a:r>
              <a:rPr lang="pl-PL" sz="3400" dirty="0" smtClean="0"/>
              <a:t>Redaktor </a:t>
            </a:r>
            <a:r>
              <a:rPr lang="pl-PL" sz="3400" dirty="0"/>
              <a:t>naczelny nie może odmówić opublikowania sprostowania, </a:t>
            </a:r>
            <a:r>
              <a:rPr lang="pl-PL" sz="3400" dirty="0" smtClean="0"/>
              <a:t>jeżeli zastosowano </a:t>
            </a:r>
            <a:r>
              <a:rPr lang="pl-PL" sz="3400" dirty="0"/>
              <a:t>się do jego </a:t>
            </a:r>
            <a:r>
              <a:rPr lang="pl-PL" sz="3400" dirty="0" smtClean="0"/>
              <a:t>wskazań.</a:t>
            </a:r>
            <a:endParaRPr lang="pl-PL" sz="3400" b="1" dirty="0"/>
          </a:p>
        </p:txBody>
      </p:sp>
    </p:spTree>
    <p:extLst>
      <p:ext uri="{BB962C8B-B14F-4D97-AF65-F5344CB8AC3E}">
        <p14:creationId xmlns:p14="http://schemas.microsoft.com/office/powerpoint/2010/main" val="422240502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13. Sprostowanie </a:t>
            </a:r>
            <a:r>
              <a:rPr lang="pl-PL" b="1" dirty="0"/>
              <a:t>a odpowiedź 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Sprostowania </a:t>
            </a:r>
            <a:r>
              <a:rPr lang="pl-PL" dirty="0"/>
              <a:t>odnosi się do faktów, a odpowiedź odnosi się do ocen, W przypadku odpowiedzi oceny muszą </a:t>
            </a:r>
            <a:r>
              <a:rPr lang="pl-PL" dirty="0" smtClean="0"/>
              <a:t>zagrażać </a:t>
            </a:r>
            <a:r>
              <a:rPr lang="pl-PL" dirty="0"/>
              <a:t>dobrom osobistym, Odpowiedź, która dotyczy oceny nie </a:t>
            </a:r>
            <a:r>
              <a:rPr lang="pl-PL" dirty="0" smtClean="0"/>
              <a:t>zagrażającej </a:t>
            </a:r>
            <a:r>
              <a:rPr lang="pl-PL" dirty="0"/>
              <a:t>dobrom osobistym jest polemiką (nieuregulowana w prawie prasowym). Sprostowanie i odpowiedź mają charakter rzeczowy: konkretność, zwartość i jasność wypowiedzi, Tekst sprostowania nie </a:t>
            </a:r>
            <a:r>
              <a:rPr lang="pl-PL" dirty="0" smtClean="0"/>
              <a:t>może </a:t>
            </a:r>
            <a:r>
              <a:rPr lang="pl-PL" dirty="0"/>
              <a:t>być komentowany w tym samym numerze lub audycji, a odpowiedź </a:t>
            </a:r>
            <a:r>
              <a:rPr lang="pl-PL" dirty="0" smtClean="0"/>
              <a:t>może</a:t>
            </a:r>
            <a:r>
              <a:rPr lang="pl-PL" dirty="0"/>
              <a:t>. Zakaz komentowania sprostowania był kiedyś opatrzony sankcją karną, ale wyrok TK z dnia 5 maja 2004 (sygn. akt P 2/03) uznał go za niezgodny z Konstytucją.</a:t>
            </a:r>
          </a:p>
        </p:txBody>
      </p:sp>
    </p:spTree>
    <p:extLst>
      <p:ext uri="{BB962C8B-B14F-4D97-AF65-F5344CB8AC3E}">
        <p14:creationId xmlns:p14="http://schemas.microsoft.com/office/powerpoint/2010/main" val="38941677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Sprostowanie a odpowiedź 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Fragment wyroku TK z dnia 5 maja 2004: „Ustawodawca nie sformułował w prawie prasowym przesłanek o charakterze formalnym (np. tytuł pisma), bądź materialnym (treść pisma), które pozwalałyby jednoznacznie ustalić, czy nadesłana do redakcji wypowiedź jest sprostowaniem, czy odpowiedzią. Sama dywersyfikacja celu, któremu </a:t>
            </a:r>
            <a:r>
              <a:rPr lang="pl-PL" dirty="0" smtClean="0"/>
              <a:t>służyć </a:t>
            </a:r>
            <a:r>
              <a:rPr lang="pl-PL" dirty="0"/>
              <a:t>ma publikacja w </a:t>
            </a:r>
            <a:r>
              <a:rPr lang="pl-PL" dirty="0" smtClean="0"/>
              <a:t>każdej </a:t>
            </a:r>
            <a:r>
              <a:rPr lang="pl-PL" dirty="0"/>
              <a:t>z wymienionych form reakcji na informację prasową, nie stanowi dostatecznego kryterium </a:t>
            </a:r>
            <a:r>
              <a:rPr lang="pl-PL" dirty="0" smtClean="0"/>
              <a:t>różnicującego</a:t>
            </a:r>
            <a:r>
              <a:rPr lang="pl-PL" dirty="0"/>
              <a:t>. Nawet przyjęcie na jej tle </a:t>
            </a:r>
            <a:r>
              <a:rPr lang="pl-PL" dirty="0" smtClean="0"/>
              <a:t>założenia</a:t>
            </a:r>
            <a:r>
              <a:rPr lang="pl-PL" dirty="0"/>
              <a:t>, </a:t>
            </a:r>
            <a:r>
              <a:rPr lang="pl-PL" dirty="0" smtClean="0"/>
              <a:t>że </a:t>
            </a:r>
            <a:r>
              <a:rPr lang="pl-PL" dirty="0"/>
              <a:t>sprostowanie jest wypowiedzią opisową, tj. odnoszącą się do informacji o faktach i zdarzeniach, zaś odpowiedź jest wypowiedzią </a:t>
            </a:r>
            <a:r>
              <a:rPr lang="pl-PL" dirty="0" smtClean="0"/>
              <a:t>oceną, </a:t>
            </a:r>
            <a:r>
              <a:rPr lang="pl-PL" dirty="0"/>
              <a:t>odnoszącą się do opinii i poglądów, w praktyce rodzi wiele problemów i wątpliwości. Trzeba bowiem uwzględnić, </a:t>
            </a:r>
            <a:r>
              <a:rPr lang="pl-PL" dirty="0" smtClean="0"/>
              <a:t>iż </a:t>
            </a:r>
            <a:r>
              <a:rPr lang="pl-PL" dirty="0"/>
              <a:t>rzadko kiedy pismo nadesłane redakcji posiada cechy tylko jednej z analizowanych form wypowiedzi. Jak słusznie </a:t>
            </a:r>
            <a:r>
              <a:rPr lang="pl-PL" dirty="0" smtClean="0"/>
              <a:t>zauważa </a:t>
            </a:r>
            <a:r>
              <a:rPr lang="pl-PL" dirty="0"/>
              <a:t>się w doktrynie "</a:t>
            </a:r>
            <a:r>
              <a:rPr lang="pl-PL" dirty="0" smtClean="0"/>
              <a:t>Każdy </a:t>
            </a:r>
            <a:r>
              <a:rPr lang="pl-PL" dirty="0"/>
              <a:t>sąd wartościujący (ocena, opinia) opiera się bowiem na pewnych faktach i okolicznościach stanowiących przesłanki ferowanej oceny czy poglądu. Stąd naturalna skłonność do weryfikowania wypowiadanych ocen poprzez analizę okoliczności faktycznych będących ich podstawą, badanie, czy fakty te uzasadniają tę ocenę" (J. </a:t>
            </a:r>
            <a:r>
              <a:rPr lang="pl-PL" dirty="0" err="1"/>
              <a:t>Sadomski</a:t>
            </a:r>
            <a:r>
              <a:rPr lang="pl-PL" dirty="0"/>
              <a:t>, Naruszenie dóbr osobistych przez media, Warszawa 2003, s. 65 i 68).”</a:t>
            </a:r>
          </a:p>
        </p:txBody>
      </p:sp>
    </p:spTree>
    <p:extLst>
      <p:ext uri="{BB962C8B-B14F-4D97-AF65-F5344CB8AC3E}">
        <p14:creationId xmlns:p14="http://schemas.microsoft.com/office/powerpoint/2010/main" val="8717353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Dwie teorie sprostowań Teoria obiektywnej prawdy przekazywanej przez sprostowanie: sprostowanie jest zasadne wtedy kiedy odnosi się do informacji, które przedstawiają obiektywnie nieprawdziwe fakty, Subiektywistyczna teoria sprostowań: sprostowanie jest zasadne wtedy gdy zdaniem prostującego informacje, które chce sprostowanie przedstawiają nieprawdziwe fakty, Ten drugi pogląd jest dominujący w orzecznictwie i doktrynie (np.: postanowienie SN z 5 sierpnia 2003, sygn. akt III KK 13/03, poglądy prof. Sobczaka).</a:t>
            </a:r>
          </a:p>
        </p:txBody>
      </p:sp>
    </p:spTree>
    <p:extLst>
      <p:ext uri="{BB962C8B-B14F-4D97-AF65-F5344CB8AC3E}">
        <p14:creationId xmlns:p14="http://schemas.microsoft.com/office/powerpoint/2010/main" val="94299565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14. Sprostowanie </a:t>
            </a:r>
            <a:r>
              <a:rPr lang="pl-PL" b="1" dirty="0"/>
              <a:t>w trybie </a:t>
            </a:r>
            <a:r>
              <a:rPr lang="pl-PL" b="1" dirty="0" smtClean="0"/>
              <a:t>wyborczym.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Przewidują je przepisy ordynacji wyborczych do Sejmu, Senatu, rad gmin, powiatów, sejmików wojewódzkich, ustawa o wyborze Prezydenta, Dotyczy nieprawdziwych informacji rozpowszechnianych w </a:t>
            </a:r>
            <a:r>
              <a:rPr lang="pl-PL" dirty="0" smtClean="0"/>
              <a:t>różnych </a:t>
            </a:r>
            <a:r>
              <a:rPr lang="pl-PL" dirty="0"/>
              <a:t>formach, w tym </a:t>
            </a:r>
            <a:r>
              <a:rPr lang="pl-PL" dirty="0" smtClean="0"/>
              <a:t>również </a:t>
            </a:r>
            <a:r>
              <a:rPr lang="pl-PL" dirty="0"/>
              <a:t>jako materiały prasowe, Rozpoznanie w postępowaniu nieprocesowym w terminie 24 godzin od doręczenia wniosku; tyle samo w postępowaniu apelacyjnym, Sąd wskazuje prasę, w której ma nastąpić zamieszczenie sprostowania, odpowiedzi lub przeprosin,</a:t>
            </a:r>
          </a:p>
        </p:txBody>
      </p:sp>
    </p:spTree>
    <p:extLst>
      <p:ext uri="{BB962C8B-B14F-4D97-AF65-F5344CB8AC3E}">
        <p14:creationId xmlns:p14="http://schemas.microsoft.com/office/powerpoint/2010/main" val="247580259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15. </a:t>
            </a:r>
            <a:r>
              <a:rPr lang="pl-PL" b="1" dirty="0"/>
              <a:t>Odpowiedź na krytykę prasową 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Prawo </a:t>
            </a:r>
            <a:r>
              <a:rPr lang="pl-PL" dirty="0"/>
              <a:t>do odpowiedzi – subiektywne przeświadczenie o </a:t>
            </a:r>
            <a:r>
              <a:rPr lang="pl-PL" dirty="0" smtClean="0"/>
              <a:t>zagrożeniu </a:t>
            </a:r>
            <a:r>
              <a:rPr lang="pl-PL" dirty="0"/>
              <a:t>dóbr osobistych jest wystarczające, </a:t>
            </a:r>
            <a:r>
              <a:rPr lang="pl-PL" dirty="0" smtClean="0"/>
              <a:t>Użyte </a:t>
            </a:r>
            <a:r>
              <a:rPr lang="pl-PL" dirty="0"/>
              <a:t>pojęcie „</a:t>
            </a:r>
            <a:r>
              <a:rPr lang="pl-PL" dirty="0" smtClean="0"/>
              <a:t>zagrażających</a:t>
            </a:r>
            <a:r>
              <a:rPr lang="pl-PL" dirty="0"/>
              <a:t>”, zgodnie z poglądami doktryny, obejmuje </a:t>
            </a:r>
            <a:r>
              <a:rPr lang="pl-PL" dirty="0" smtClean="0"/>
              <a:t>również </a:t>
            </a:r>
            <a:r>
              <a:rPr lang="pl-PL" dirty="0"/>
              <a:t>sytuacje, gdy dobra osobiste zostały </a:t>
            </a:r>
            <a:r>
              <a:rPr lang="pl-PL" dirty="0" smtClean="0"/>
              <a:t>już </a:t>
            </a:r>
            <a:r>
              <a:rPr lang="pl-PL" dirty="0"/>
              <a:t>naruszone, W praktyce odpowiedź spotyka się rzadko – częściej zamiast redaktor dostaje pozew o naruszenie dóbr osobistych.</a:t>
            </a:r>
          </a:p>
        </p:txBody>
      </p:sp>
    </p:spTree>
    <p:extLst>
      <p:ext uri="{BB962C8B-B14F-4D97-AF65-F5344CB8AC3E}">
        <p14:creationId xmlns:p14="http://schemas.microsoft.com/office/powerpoint/2010/main" val="252664453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16. Tryb </a:t>
            </a:r>
            <a:r>
              <a:rPr lang="pl-PL" b="1" dirty="0"/>
              <a:t>postępowania – 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art</a:t>
            </a:r>
            <a:r>
              <a:rPr lang="pl-PL" dirty="0"/>
              <a:t>. 32 Terminy publikacji sprostowania lub odpowiedzi, Forma publikacji sprostowania lub odpowiedzi Decyzję o publikacji sprostowania lub odpowiedzi podejmuje redaktor naczelny, Zakaz ingerencji redaktora naczelnego w treść sprostowania lub odpowiedzi, ale: Strony mogą negocjować treść, która ma być zamieszczona, </a:t>
            </a:r>
            <a:r>
              <a:rPr lang="pl-PL" dirty="0" smtClean="0"/>
              <a:t>Rozbieżność </a:t>
            </a:r>
            <a:r>
              <a:rPr lang="pl-PL" dirty="0"/>
              <a:t>poglądów czy sąd </a:t>
            </a:r>
            <a:r>
              <a:rPr lang="pl-PL" dirty="0" smtClean="0"/>
              <a:t>może </a:t>
            </a:r>
            <a:r>
              <a:rPr lang="pl-PL" dirty="0"/>
              <a:t>ingerować w treść sprostowania – wyrok SA w Warszawie z dnia 12 listopada 1996 roku (sygn. akt I </a:t>
            </a:r>
            <a:r>
              <a:rPr lang="pl-PL" dirty="0" err="1"/>
              <a:t>ACr</a:t>
            </a:r>
            <a:r>
              <a:rPr lang="pl-PL" dirty="0"/>
              <a:t> 821/96). </a:t>
            </a:r>
            <a:r>
              <a:rPr lang="pl-PL" dirty="0" smtClean="0"/>
              <a:t>Ważne</a:t>
            </a:r>
            <a:r>
              <a:rPr lang="pl-PL" dirty="0"/>
              <a:t>: </a:t>
            </a:r>
            <a:r>
              <a:rPr lang="pl-PL" dirty="0" smtClean="0"/>
              <a:t>każdy </a:t>
            </a:r>
            <a:r>
              <a:rPr lang="pl-PL" dirty="0"/>
              <a:t>materiał prasowy zawierający nieprawdziwą informację daje prawo do sprostowania, nawet gdy materiał jest przedrukiem z innego materiału.</a:t>
            </a:r>
          </a:p>
        </p:txBody>
      </p:sp>
    </p:spTree>
    <p:extLst>
      <p:ext uri="{BB962C8B-B14F-4D97-AF65-F5344CB8AC3E}">
        <p14:creationId xmlns:p14="http://schemas.microsoft.com/office/powerpoint/2010/main" val="6387556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17. </a:t>
            </a:r>
            <a:r>
              <a:rPr lang="pl-PL" b="1" dirty="0"/>
              <a:t>Przesłanki odmowy publikacji </a:t>
            </a:r>
            <a:r>
              <a:rPr lang="pl-PL" dirty="0"/>
              <a:t>– art. 33 Art. 33 ust. 3 pkt 3 – chodzi o wiadomość uprzednio sprostowaną w tym samym wydawnictwie przez tego samego uprawnionego, Forma odmowy nie musi być pisemna (wyrok SN z 15 marca 1991 roku, sygn. akt I CR 849/90), Redaktorzy naczelni bardzo chętnie korzystają z </a:t>
            </a:r>
            <a:r>
              <a:rPr lang="pl-PL" dirty="0" smtClean="0"/>
              <a:t>możliwości </a:t>
            </a:r>
            <a:r>
              <a:rPr lang="pl-PL" dirty="0"/>
              <a:t>odmowy z uwagi na braki formalne, Dlatego formułując </a:t>
            </a:r>
            <a:r>
              <a:rPr lang="pl-PL" dirty="0" smtClean="0"/>
              <a:t>żądanie </a:t>
            </a:r>
            <a:r>
              <a:rPr lang="pl-PL" dirty="0"/>
              <a:t>zamieszczenia sprostowania formułujemy je z taką samą starannością jak kasację ☺ , </a:t>
            </a:r>
            <a:r>
              <a:rPr lang="pl-PL" dirty="0" smtClean="0"/>
              <a:t>Jeżeli </a:t>
            </a:r>
            <a:r>
              <a:rPr lang="pl-PL" dirty="0"/>
              <a:t>pismo </a:t>
            </a:r>
            <a:r>
              <a:rPr lang="pl-PL" dirty="0" smtClean="0"/>
              <a:t>żądające </a:t>
            </a:r>
            <a:r>
              <a:rPr lang="pl-PL" dirty="0"/>
              <a:t>zamieszczenia sprostowania nie pochodzi od uprawnionego, przedkładamy pełnomocnictwo z odpowiednimi dokumentami (tak jak do sądu, ale bez opłaty), Powinno </a:t>
            </a:r>
            <a:r>
              <a:rPr lang="pl-PL" dirty="0" smtClean="0"/>
              <a:t>też </a:t>
            </a:r>
            <a:r>
              <a:rPr lang="pl-PL" dirty="0"/>
              <a:t>być krótkie wskazanie okoliczności przemawiających za zamieszczeniem sprostowania</a:t>
            </a:r>
          </a:p>
        </p:txBody>
      </p:sp>
    </p:spTree>
    <p:extLst>
      <p:ext uri="{BB962C8B-B14F-4D97-AF65-F5344CB8AC3E}">
        <p14:creationId xmlns:p14="http://schemas.microsoft.com/office/powerpoint/2010/main" val="294769020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smtClean="0"/>
              <a:t>18. </a:t>
            </a:r>
            <a:r>
              <a:rPr lang="pl-PL" b="1" dirty="0" smtClean="0"/>
              <a:t>Roszczenie </a:t>
            </a:r>
            <a:r>
              <a:rPr lang="pl-PL" b="1" dirty="0"/>
              <a:t>o opublikowanie sprostowania </a:t>
            </a:r>
            <a:r>
              <a:rPr lang="pl-PL" dirty="0"/>
              <a:t>– art.39 Roszczenie </a:t>
            </a:r>
            <a:r>
              <a:rPr lang="pl-PL" dirty="0" smtClean="0"/>
              <a:t>niezależne </a:t>
            </a:r>
            <a:r>
              <a:rPr lang="pl-PL" dirty="0"/>
              <a:t>od roszczenia o ochronę dóbr osobistych naruszonych prostowanym materiałem prasowym, Roczny termin przedawnienia, </a:t>
            </a:r>
            <a:r>
              <a:rPr lang="pl-PL" dirty="0" smtClean="0"/>
              <a:t>żądanie </a:t>
            </a:r>
            <a:r>
              <a:rPr lang="pl-PL" dirty="0"/>
              <a:t>kierowane wyłącznie przeciwko redaktorowi naczelnemu - „</a:t>
            </a:r>
            <a:r>
              <a:rPr lang="pl-PL" dirty="0" smtClean="0"/>
              <a:t>każdoczesny </a:t>
            </a:r>
            <a:r>
              <a:rPr lang="pl-PL" dirty="0"/>
              <a:t>redaktor naczelny” – wyrok SN z 17 września 2008 roku, sygn. akt III CZP 79/08, </a:t>
            </a:r>
            <a:r>
              <a:rPr lang="pl-PL" dirty="0" smtClean="0"/>
              <a:t>Należy </a:t>
            </a:r>
            <a:r>
              <a:rPr lang="pl-PL" dirty="0"/>
              <a:t>wskazać jako pozwanego redaktora naczelnego, wraz z jego adresem zamieszkania (odpis z rejestru tytułów prasowych), Przesłanką jest wystąpienie do redaktora naczelnego o zamieszczenie sprostowania, Wyrok nakazujący opublikowanie sprostowania o określonej treści, w określonym tytule prasowym, w określonym miejscu, określoną czcionką.</a:t>
            </a:r>
          </a:p>
        </p:txBody>
      </p:sp>
    </p:spTree>
    <p:extLst>
      <p:ext uri="{BB962C8B-B14F-4D97-AF65-F5344CB8AC3E}">
        <p14:creationId xmlns:p14="http://schemas.microsoft.com/office/powerpoint/2010/main" val="272580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Rodzaje utworów: </a:t>
            </a:r>
          </a:p>
          <a:p>
            <a:pPr marL="0" indent="0">
              <a:buNone/>
            </a:pPr>
            <a:r>
              <a:rPr lang="pl-PL" dirty="0" smtClean="0"/>
              <a:t>Ustawa wprowadza rozróżnienie między:</a:t>
            </a:r>
          </a:p>
          <a:p>
            <a:pPr marL="0" indent="0">
              <a:buNone/>
            </a:pPr>
            <a:r>
              <a:rPr lang="pl-PL" dirty="0" smtClean="0"/>
              <a:t>● utworami pierwotnymi</a:t>
            </a:r>
          </a:p>
          <a:p>
            <a:pPr marL="0" indent="0">
              <a:buNone/>
            </a:pPr>
            <a:r>
              <a:rPr lang="pl-PL" dirty="0" smtClean="0"/>
              <a:t>● utworami zależnymi (opracowania, adaptacje)</a:t>
            </a:r>
          </a:p>
          <a:p>
            <a:pPr marL="0" indent="0">
              <a:buNone/>
            </a:pPr>
            <a:r>
              <a:rPr lang="pl-PL" dirty="0" smtClean="0"/>
              <a:t>Utwór zależny ma w sobie jakiś twórczy wkład nowego autora, ale korzysta też</a:t>
            </a:r>
          </a:p>
          <a:p>
            <a:pPr marL="0" indent="0">
              <a:buNone/>
            </a:pPr>
            <a:r>
              <a:rPr lang="pl-PL" dirty="0" smtClean="0"/>
              <a:t>z elementów utworu pierwotnego (macierzystego).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2826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Przykład - utwór pierwotny utwór zależny</a:t>
            </a:r>
          </a:p>
          <a:p>
            <a:pPr algn="just"/>
            <a:r>
              <a:rPr lang="pl-PL" dirty="0" smtClean="0"/>
              <a:t>Hobbit, czyli tam i z powrotem J. R. R., Tolkiena (1937 r)- pierwotny</a:t>
            </a:r>
          </a:p>
          <a:p>
            <a:pPr algn="just"/>
            <a:r>
              <a:rPr lang="pl-PL" dirty="0" smtClean="0"/>
              <a:t>Tłumaczenie Marii Skibniewskiej (1960)- wtórny</a:t>
            </a:r>
          </a:p>
          <a:p>
            <a:pPr marL="0" indent="0" algn="just">
              <a:buNone/>
            </a:pPr>
            <a:r>
              <a:rPr lang="pl-PL" dirty="0"/>
              <a:t>O</a:t>
            </a:r>
            <a:r>
              <a:rPr lang="pl-PL" dirty="0" smtClean="0"/>
              <a:t>d utworów zależnych odróżnia się utwory inspirowane. Utwór inspirowany jest utworem</a:t>
            </a:r>
          </a:p>
          <a:p>
            <a:pPr marL="0" indent="0" algn="just">
              <a:buNone/>
            </a:pPr>
            <a:r>
              <a:rPr lang="pl-PL" dirty="0" smtClean="0"/>
              <a:t>samodzielnym, posiadającym oryginalne twórcze elementy, czerpiącym jedynie inspirację</a:t>
            </a:r>
          </a:p>
          <a:p>
            <a:pPr marL="0" indent="0" algn="just">
              <a:buNone/>
            </a:pPr>
            <a:r>
              <a:rPr lang="pl-PL" dirty="0" smtClean="0"/>
              <a:t>z innego utworu</a:t>
            </a:r>
          </a:p>
          <a:p>
            <a:pPr marL="0" indent="0" algn="just">
              <a:buNone/>
            </a:pPr>
            <a:r>
              <a:rPr lang="pl-PL" dirty="0"/>
              <a:t>D</a:t>
            </a:r>
            <a:r>
              <a:rPr lang="pl-PL" dirty="0" smtClean="0"/>
              <a:t>o rozpowszechniania utworu inspirowanego nie jest konieczna zgoda podmiotu uprawnionego do dzieła, które było źródłem inspiracji utworami nie są: akty normatywne (np. ustawy) lub ich projekty, dokumenty urzędowe,</a:t>
            </a:r>
          </a:p>
          <a:p>
            <a:pPr marL="0" indent="0" algn="just">
              <a:buNone/>
            </a:pPr>
            <a:r>
              <a:rPr lang="pl-PL" dirty="0"/>
              <a:t>U</a:t>
            </a:r>
            <a:r>
              <a:rPr lang="pl-PL" dirty="0" smtClean="0"/>
              <a:t>rzędowe materiały, znaki i symbole, opublikowane opisy patentowe lub ochronne, proste informacje prasowe, odkrycia, procedury, metody i zasady działania, koncepcje matematyczne</a:t>
            </a:r>
          </a:p>
        </p:txBody>
      </p:sp>
    </p:spTree>
    <p:extLst>
      <p:ext uri="{BB962C8B-B14F-4D97-AF65-F5344CB8AC3E}">
        <p14:creationId xmlns:p14="http://schemas.microsoft.com/office/powerpoint/2010/main" val="2613302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2. Prawa pokrewne </a:t>
            </a:r>
            <a:r>
              <a:rPr lang="pl-PL" dirty="0" smtClean="0"/>
              <a:t>- to prawa przysługujące podmiotom, którym nie można przypisać twórczego wkładu w sam utwór, a jedynie tylko poniesienie pewnego nakładu inwestycyjnego.</a:t>
            </a:r>
          </a:p>
          <a:p>
            <a:pPr marL="0" indent="0" algn="just">
              <a:buNone/>
            </a:pPr>
            <a:r>
              <a:rPr lang="pl-PL" dirty="0" smtClean="0"/>
              <a:t>Chronią głównie interesy podmiotów, które uczestniczą w procesie przekazywania utworu publiczności np. aktorów, recytatorów, dyrygentów, tancerzy, inżynierów dźwięku.</a:t>
            </a:r>
          </a:p>
          <a:p>
            <a:pPr marL="0" indent="0" algn="just">
              <a:buNone/>
            </a:pPr>
            <a:r>
              <a:rPr lang="pl-PL" b="1" dirty="0" smtClean="0"/>
              <a:t>Prawami pokrewnymi są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● prawa do artystycznych </a:t>
            </a:r>
            <a:r>
              <a:rPr lang="pl-PL" dirty="0" err="1" smtClean="0"/>
              <a:t>wykonań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● prawa do fonogramów i wideogramów</a:t>
            </a:r>
          </a:p>
          <a:p>
            <a:pPr marL="0" indent="0" algn="just">
              <a:buNone/>
            </a:pPr>
            <a:r>
              <a:rPr lang="pl-PL" dirty="0" smtClean="0"/>
              <a:t>● prawa do nadań programów</a:t>
            </a:r>
          </a:p>
          <a:p>
            <a:pPr marL="0" indent="0" algn="just">
              <a:buNone/>
            </a:pPr>
            <a:r>
              <a:rPr lang="pl-PL" dirty="0" smtClean="0"/>
              <a:t>● prawa do pierwszych wydań (a także do wydań naukowych i krytycznych)</a:t>
            </a:r>
          </a:p>
          <a:p>
            <a:pPr marL="0" indent="0" algn="just">
              <a:buNone/>
            </a:pPr>
            <a:r>
              <a:rPr lang="pl-PL" dirty="0" smtClean="0"/>
              <a:t>● prawa do wydań naukowych i krytycznych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4219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Własność intelektualn</a:t>
            </a:r>
            <a:r>
              <a:rPr lang="pl-PL" dirty="0"/>
              <a:t>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Podobnie jak prawa autorskie, prawa pokrewne są ograniczone czasowo.</a:t>
            </a:r>
          </a:p>
          <a:p>
            <a:pPr marL="0" indent="0" algn="just">
              <a:buNone/>
            </a:pPr>
            <a:r>
              <a:rPr lang="pl-PL" dirty="0" smtClean="0"/>
              <a:t>Wygasają one:</a:t>
            </a:r>
          </a:p>
          <a:p>
            <a:pPr marL="0" indent="0" algn="just">
              <a:buNone/>
            </a:pPr>
            <a:r>
              <a:rPr lang="pl-PL" dirty="0" smtClean="0"/>
              <a:t>● z upływem 50 lat następujących po roku, w którym artystyczne wykonanie ustalono</a:t>
            </a:r>
          </a:p>
          <a:p>
            <a:pPr marL="0" indent="0" algn="just">
              <a:buNone/>
            </a:pPr>
            <a:r>
              <a:rPr lang="pl-PL" dirty="0" smtClean="0"/>
              <a:t>● z upływem 50 lat następujących po roku, w którym fonogram/wideogram został sporządzony</a:t>
            </a:r>
          </a:p>
          <a:p>
            <a:pPr marL="0" indent="0" algn="just">
              <a:buNone/>
            </a:pPr>
            <a:r>
              <a:rPr lang="pl-PL" dirty="0" smtClean="0"/>
              <a:t>● z upływem 50 lat następujących po roku pierwszego nadania programu</a:t>
            </a:r>
          </a:p>
          <a:p>
            <a:pPr marL="0" indent="0" algn="just">
              <a:buNone/>
            </a:pPr>
            <a:r>
              <a:rPr lang="pl-PL" dirty="0" smtClean="0"/>
              <a:t>● 30 lat od publikacji wydania naukowego i krytycznego</a:t>
            </a:r>
          </a:p>
          <a:p>
            <a:pPr marL="0" indent="0" algn="just">
              <a:buNone/>
            </a:pPr>
            <a:r>
              <a:rPr lang="pl-PL" dirty="0" smtClean="0"/>
              <a:t>● 25 lat od pierwszej publikacji lub rozpowszechnienia niepublikowanego dotąd utworu do którego prawa już wygasły.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6851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Autorskie prawa osobiste i majątkowe – </a:t>
            </a:r>
          </a:p>
          <a:p>
            <a:pPr marL="0" indent="0" algn="just">
              <a:buNone/>
            </a:pPr>
            <a:r>
              <a:rPr lang="pl-PL" b="1" dirty="0" smtClean="0"/>
              <a:t>Autorskie prawa osobiste - </a:t>
            </a:r>
            <a:r>
              <a:rPr lang="pl-PL" dirty="0" smtClean="0"/>
              <a:t>określają podstawowe zasady wykorzystywania utworów.</a:t>
            </a:r>
          </a:p>
          <a:p>
            <a:pPr marL="0" indent="0" algn="just">
              <a:buNone/>
            </a:pPr>
            <a:r>
              <a:rPr lang="pl-PL" dirty="0" smtClean="0"/>
              <a:t>Zaliczamy do nich takie prawa jak:</a:t>
            </a:r>
          </a:p>
          <a:p>
            <a:pPr marL="0" indent="0" algn="just">
              <a:buNone/>
            </a:pPr>
            <a:r>
              <a:rPr lang="pl-PL" dirty="0" smtClean="0"/>
              <a:t>● prawo do autorstwa</a:t>
            </a:r>
          </a:p>
          <a:p>
            <a:pPr marL="0" indent="0" algn="just">
              <a:buNone/>
            </a:pPr>
            <a:r>
              <a:rPr lang="pl-PL" dirty="0" smtClean="0"/>
              <a:t>● prawo do podjęcia decyzji o pierwszym udostępnieniu swojego dzieła publiczności</a:t>
            </a:r>
          </a:p>
          <a:p>
            <a:pPr marL="0" indent="0" algn="just">
              <a:buNone/>
            </a:pPr>
            <a:r>
              <a:rPr lang="pl-PL" dirty="0" smtClean="0"/>
              <a:t>● prawo do integralności swoich utworów</a:t>
            </a:r>
          </a:p>
          <a:p>
            <a:pPr marL="0" indent="0" algn="just">
              <a:buNone/>
            </a:pPr>
            <a:r>
              <a:rPr lang="pl-PL" dirty="0" smtClean="0"/>
              <a:t>● prawo do nadzoru nad sposobem korzystania z utworu</a:t>
            </a:r>
          </a:p>
          <a:p>
            <a:pPr marL="0" indent="0" algn="just">
              <a:buNone/>
            </a:pPr>
            <a:r>
              <a:rPr lang="pl-PL" b="1" dirty="0" smtClean="0"/>
              <a:t>Autorskie prawa osobiste:</a:t>
            </a:r>
          </a:p>
          <a:p>
            <a:pPr marL="0" indent="0" algn="just">
              <a:buNone/>
            </a:pPr>
            <a:r>
              <a:rPr lang="pl-PL" dirty="0" smtClean="0"/>
              <a:t>● są bezpośrednio związane z osobą autora</a:t>
            </a:r>
          </a:p>
          <a:p>
            <a:pPr marL="0" indent="0" algn="just">
              <a:buNone/>
            </a:pPr>
            <a:r>
              <a:rPr lang="pl-PL" dirty="0" smtClean="0"/>
              <a:t>● dotyczą osobistej relacji twórcy z utworem</a:t>
            </a:r>
          </a:p>
          <a:p>
            <a:pPr marL="0" indent="0" algn="just">
              <a:buNone/>
            </a:pPr>
            <a:r>
              <a:rPr lang="pl-PL" dirty="0" smtClean="0"/>
              <a:t>● są nieograniczone w czasie</a:t>
            </a:r>
          </a:p>
          <a:p>
            <a:pPr marL="0" indent="0" algn="just">
              <a:buNone/>
            </a:pPr>
            <a:r>
              <a:rPr lang="pl-PL" dirty="0" smtClean="0"/>
              <a:t>● nie można z nich zrezygnować ani nikomu przekazać, zawsze przysługują twórcy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663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0" i="0" u="none" strike="noStrike" baseline="0" dirty="0" smtClean="0">
                <a:latin typeface="LiberationSansNarrow"/>
              </a:rPr>
              <a:t>Istotą </a:t>
            </a:r>
            <a:r>
              <a:rPr lang="pl-PL" b="1" i="0" u="none" strike="noStrike" baseline="0" dirty="0" smtClean="0">
                <a:latin typeface="LiberationSansNarrow-Bold"/>
              </a:rPr>
              <a:t>majątkowych praw autorskich </a:t>
            </a:r>
            <a:r>
              <a:rPr lang="pl-PL" b="0" i="0" u="none" strike="noStrike" baseline="0" dirty="0" smtClean="0">
                <a:latin typeface="LiberationSansNarrow"/>
              </a:rPr>
              <a:t>jest przyznanie ich posiadaczowi monopolu na</a:t>
            </a:r>
            <a:r>
              <a:rPr lang="pl-PL" b="0" i="0" u="none" strike="noStrike" dirty="0" smtClean="0">
                <a:latin typeface="LiberationSansNarrow"/>
              </a:rPr>
              <a:t> </a:t>
            </a:r>
            <a:r>
              <a:rPr lang="pl-PL" b="0" i="0" u="none" strike="noStrike" baseline="0" dirty="0" smtClean="0">
                <a:latin typeface="LiberationSansNarrow"/>
              </a:rPr>
              <a:t>korzystanie z utworów.</a:t>
            </a:r>
          </a:p>
          <a:p>
            <a:pPr marL="0" indent="0">
              <a:buNone/>
            </a:pPr>
            <a:r>
              <a:rPr lang="pl-PL" dirty="0" smtClean="0"/>
              <a:t>Autorskie prawa majątkowe:</a:t>
            </a:r>
          </a:p>
          <a:p>
            <a:pPr marL="0" indent="0">
              <a:buNone/>
            </a:pPr>
            <a:r>
              <a:rPr lang="pl-PL" dirty="0" smtClean="0"/>
              <a:t>● nie są zawsze ani nierozerwalnie związane z autorem</a:t>
            </a:r>
          </a:p>
          <a:p>
            <a:pPr marL="0" indent="0">
              <a:buNone/>
            </a:pPr>
            <a:r>
              <a:rPr lang="pl-PL" dirty="0" smtClean="0"/>
              <a:t>● dotyczą dysponowania utworem i zarabiania na jego rozpowszechnianiu lub na innej formie</a:t>
            </a:r>
          </a:p>
          <a:p>
            <a:pPr marL="0" indent="0">
              <a:buNone/>
            </a:pPr>
            <a:r>
              <a:rPr lang="pl-PL" dirty="0" smtClean="0"/>
              <a:t>wykorzystania</a:t>
            </a:r>
          </a:p>
          <a:p>
            <a:pPr marL="0" indent="0">
              <a:buNone/>
            </a:pPr>
            <a:r>
              <a:rPr lang="pl-PL" dirty="0" smtClean="0"/>
              <a:t>● dają prawo kontroli nad korzystaniem z utworu</a:t>
            </a:r>
          </a:p>
          <a:p>
            <a:pPr marL="0" indent="0">
              <a:buNone/>
            </a:pPr>
            <a:r>
              <a:rPr lang="pl-PL" dirty="0" smtClean="0"/>
              <a:t>● są ograniczone w czasie</a:t>
            </a:r>
          </a:p>
          <a:p>
            <a:pPr marL="0" indent="0">
              <a:buNone/>
            </a:pPr>
            <a:r>
              <a:rPr lang="pl-PL" dirty="0" smtClean="0"/>
              <a:t>● mogą być przeniesione przez autora w ramach umowy o przeniesieniu praw lub w ramach spadku,</a:t>
            </a:r>
          </a:p>
          <a:p>
            <a:pPr marL="0" indent="0">
              <a:buNone/>
            </a:pPr>
            <a:r>
              <a:rPr lang="pl-PL" dirty="0" smtClean="0"/>
              <a:t>we wskazanych w ustawie przypadkach przysługują innej osobie niż twórca, uprawniony może</a:t>
            </a:r>
          </a:p>
          <a:p>
            <a:pPr marL="0" indent="0">
              <a:buNone/>
            </a:pPr>
            <a:r>
              <a:rPr lang="pl-PL" dirty="0" smtClean="0"/>
              <a:t>upoważnić inną osobę do korzystania z nich (licencja)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7136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ochrony utworu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 całej Unii Europejskiej, w tym także w Polsce, jest to 70 lat od śmierci </a:t>
            </a:r>
            <a:r>
              <a:rPr lang="pl-PL" dirty="0" smtClean="0"/>
              <a:t>twórcy, (w </a:t>
            </a:r>
            <a:r>
              <a:rPr lang="pl-PL" dirty="0"/>
              <a:t>szczególnych przypadkach, od innej daty</a:t>
            </a:r>
            <a:r>
              <a:rPr lang="pl-PL" dirty="0" smtClean="0"/>
              <a:t>). Okres </a:t>
            </a:r>
            <a:r>
              <a:rPr lang="pl-PL" dirty="0"/>
              <a:t>po śmierci autora liczony jest od ostatniego dnia roku </a:t>
            </a:r>
            <a:r>
              <a:rPr lang="pl-PL" dirty="0" smtClean="0"/>
              <a:t>kalendarzowego. Dlatego </a:t>
            </a:r>
            <a:r>
              <a:rPr lang="pl-PL" dirty="0"/>
              <a:t>np. dzieła Tadeusza Boya-Żeleńskiego, który zmarł 4 lipca 1941 roku, </a:t>
            </a:r>
            <a:r>
              <a:rPr lang="pl-PL" dirty="0" smtClean="0"/>
              <a:t>do domeny </a:t>
            </a:r>
            <a:r>
              <a:rPr lang="pl-PL" dirty="0"/>
              <a:t>publicznej weszły dopiero 1 stycznia 2012 roku.</a:t>
            </a:r>
          </a:p>
        </p:txBody>
      </p:sp>
    </p:spTree>
    <p:extLst>
      <p:ext uri="{BB962C8B-B14F-4D97-AF65-F5344CB8AC3E}">
        <p14:creationId xmlns:p14="http://schemas.microsoft.com/office/powerpoint/2010/main" val="3744855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ochrony utworu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wygaśnięcia oryginału i utworu zależnego liczymy osobno – prawa do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oryginału wygasają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lat po śmierci autora oryginału, a prawa do np. tłumaczenia po upływie 70 lat po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śmierci tłumacza; czas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ochrony utworu był wielokrotnie wydłużany.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ustawie z 1926 r. było to 50 lat od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śmierci; autora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ustawa z 1952 r. redukowała ten okres do lat 20, zmiany uchwalone w 1975 r. wydłużały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do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lat. W ustawie z 1994 r. zapisano już trwanie autorskich praw majątkowych przez 50 lat.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Nowelizacja tej ustawy, uchwalona w 2000 r., ustaliła okres ochrony na 70 lat od śmierci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autora. Pierwszy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 prawny dotyczący prawa autorskiego uchwalony został w 1710 r. przez parlament</a:t>
            </a:r>
          </a:p>
          <a:p>
            <a:pPr marL="0" indent="0" algn="just">
              <a:buNone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Wielkiej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Brytanii. Był to Statut Anny (od imienia królowej Anny Stuart). Sformułowano w nim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bardzo ważną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zasadę mówiącą, że ochrona prawna utworu powinna obowiązywać tylko przez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pewien ograniczony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czas. Zapisy statutu mówiły o 14 latach od pierwszej publikacji</a:t>
            </a:r>
          </a:p>
        </p:txBody>
      </p:sp>
    </p:spTree>
    <p:extLst>
      <p:ext uri="{BB962C8B-B14F-4D97-AF65-F5344CB8AC3E}">
        <p14:creationId xmlns:p14="http://schemas.microsoft.com/office/powerpoint/2010/main" val="3026489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domeny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Domena publiczna </a:t>
            </a:r>
            <a:r>
              <a:rPr lang="pl-PL" dirty="0"/>
              <a:t>to zasób utworów, które nie są objęte autorskimi </a:t>
            </a:r>
            <a:r>
              <a:rPr lang="pl-PL" dirty="0" smtClean="0"/>
              <a:t>prawami majątkowymi</a:t>
            </a:r>
            <a:r>
              <a:rPr lang="pl-PL" dirty="0"/>
              <a:t>. 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W </a:t>
            </a:r>
            <a:r>
              <a:rPr lang="pl-PL" b="1" dirty="0"/>
              <a:t>domenie publicznej</a:t>
            </a:r>
            <a:r>
              <a:rPr lang="pl-PL" dirty="0"/>
              <a:t> są dzieła, które nigdy </a:t>
            </a:r>
            <a:r>
              <a:rPr lang="pl-PL" dirty="0" smtClean="0"/>
              <a:t>nie były </a:t>
            </a:r>
            <a:r>
              <a:rPr lang="pl-PL" dirty="0"/>
              <a:t>objęte autorskim </a:t>
            </a:r>
            <a:r>
              <a:rPr lang="pl-PL" dirty="0" smtClean="0"/>
              <a:t>prawem majątkowym </a:t>
            </a:r>
            <a:r>
              <a:rPr lang="pl-PL" dirty="0"/>
              <a:t>oraz te, w przypadku których ograniczenia wynikające z tego prawa </a:t>
            </a:r>
            <a:r>
              <a:rPr lang="pl-PL" dirty="0" smtClean="0"/>
              <a:t>wygasły.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753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Zagadnienia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I Zagadnienia wstępne</a:t>
            </a:r>
          </a:p>
          <a:p>
            <a:pPr marL="0" indent="0">
              <a:buNone/>
            </a:pPr>
            <a:r>
              <a:rPr lang="pl-PL" dirty="0" smtClean="0"/>
              <a:t> 1. Własność intelektualna</a:t>
            </a:r>
          </a:p>
          <a:p>
            <a:pPr marL="0" indent="0">
              <a:buNone/>
            </a:pPr>
            <a:r>
              <a:rPr lang="pl-PL" dirty="0" smtClean="0"/>
              <a:t>2. Prawo własności intelektualnej</a:t>
            </a:r>
          </a:p>
          <a:p>
            <a:pPr marL="0" indent="0">
              <a:buNone/>
            </a:pPr>
            <a:r>
              <a:rPr lang="pl-PL" dirty="0" smtClean="0"/>
              <a:t>3. Ochrona własności intelektualnej</a:t>
            </a:r>
          </a:p>
          <a:p>
            <a:pPr marL="0" indent="0">
              <a:buNone/>
            </a:pPr>
            <a:r>
              <a:rPr lang="pl-PL" b="1" dirty="0" smtClean="0"/>
              <a:t>II. Źródła prawa własności intelektualnej </a:t>
            </a:r>
          </a:p>
          <a:p>
            <a:pPr marL="0" indent="0">
              <a:buNone/>
            </a:pPr>
            <a:r>
              <a:rPr lang="pl-PL" b="1" dirty="0" smtClean="0"/>
              <a:t>III. Prawo autorskie i prawa pokrewne</a:t>
            </a:r>
          </a:p>
          <a:p>
            <a:pPr marL="0" indent="0">
              <a:buNone/>
            </a:pPr>
            <a:r>
              <a:rPr lang="pl-PL" dirty="0" smtClean="0"/>
              <a:t>1. Przedmiot prawa autorskiego</a:t>
            </a:r>
          </a:p>
          <a:p>
            <a:pPr marL="0" indent="0">
              <a:buNone/>
            </a:pPr>
            <a:r>
              <a:rPr lang="pl-PL" dirty="0" smtClean="0"/>
              <a:t>2. Podmioty prawa autorskiego  </a:t>
            </a:r>
          </a:p>
          <a:p>
            <a:pPr marL="0" indent="0">
              <a:buNone/>
            </a:pPr>
            <a:r>
              <a:rPr lang="pl-PL" dirty="0" smtClean="0"/>
              <a:t>3. Treść prawa autorskiego</a:t>
            </a:r>
          </a:p>
          <a:p>
            <a:pPr marL="0" indent="0">
              <a:buNone/>
            </a:pPr>
            <a:r>
              <a:rPr lang="pl-PL" dirty="0" smtClean="0"/>
              <a:t>a) autorskie prawa osobiste </a:t>
            </a:r>
          </a:p>
          <a:p>
            <a:pPr marL="0" indent="0">
              <a:buNone/>
            </a:pPr>
            <a:r>
              <a:rPr lang="pl-PL" dirty="0" smtClean="0"/>
              <a:t>b) autorskie prawa majątkowe</a:t>
            </a:r>
          </a:p>
          <a:p>
            <a:pPr marL="0" indent="0">
              <a:buNone/>
            </a:pPr>
            <a:r>
              <a:rPr lang="pl-PL" dirty="0" smtClean="0"/>
              <a:t> 4. Ochrona praw autorskich</a:t>
            </a:r>
          </a:p>
          <a:p>
            <a:pPr marL="0" indent="0">
              <a:buNone/>
            </a:pPr>
            <a:r>
              <a:rPr lang="pl-PL" dirty="0" smtClean="0"/>
              <a:t> a) ochrona cywilnoprawna</a:t>
            </a:r>
          </a:p>
          <a:p>
            <a:pPr marL="0" indent="0">
              <a:buNone/>
            </a:pPr>
            <a:r>
              <a:rPr lang="pl-PL" dirty="0" smtClean="0"/>
              <a:t> b) ochrona karnoprawna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7256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domeny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Początków </a:t>
            </a:r>
            <a:r>
              <a:rPr lang="pl-PL" dirty="0"/>
              <a:t>koncepcji domeny publicznej można dopatrywać się w prawie rzymskim, w </a:t>
            </a:r>
            <a:r>
              <a:rPr lang="pl-PL" dirty="0" smtClean="0"/>
              <a:t>którym występowała </a:t>
            </a:r>
            <a:r>
              <a:rPr lang="pl-PL" dirty="0"/>
              <a:t>szeroka kategoria rzeczy, których nie można posiadać na własność, </a:t>
            </a:r>
            <a:r>
              <a:rPr lang="pl-PL" dirty="0" smtClean="0"/>
              <a:t>udostępnionych  wszystkim obywatelom, czyli: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● istnienie zasobu twórczości dostępnej dla całej ludzkości bez ograniczeń uważa się za </a:t>
            </a:r>
            <a:r>
              <a:rPr lang="pl-PL" dirty="0" smtClean="0"/>
              <a:t>jeden z </a:t>
            </a:r>
            <a:r>
              <a:rPr lang="pl-PL" dirty="0"/>
              <a:t>fundamentów rozwoju </a:t>
            </a:r>
            <a:r>
              <a:rPr lang="pl-PL" dirty="0" smtClean="0"/>
              <a:t>kultury;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● domenę publiczną opisywać można metaforą powszechnego dobra wspólnego, </a:t>
            </a:r>
            <a:r>
              <a:rPr lang="pl-PL" dirty="0" smtClean="0"/>
              <a:t>dziedzictwa kulturowego</a:t>
            </a:r>
            <a:r>
              <a:rPr lang="pl-PL" dirty="0"/>
              <a:t>, należących do wszystkich zasobów niematerialnych o podstawowym znaczeniu </a:t>
            </a:r>
            <a:r>
              <a:rPr lang="pl-PL" dirty="0" smtClean="0"/>
              <a:t>dla społeczeństwa</a:t>
            </a:r>
            <a:r>
              <a:rPr lang="pl-PL" dirty="0"/>
              <a:t>, tak jak do wszystkich należy język, przestrzeń publiczna czy środowisko </a:t>
            </a:r>
            <a:r>
              <a:rPr lang="pl-PL" dirty="0" smtClean="0"/>
              <a:t>naturalne.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116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Domena publiczna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polskim prawie pojęcie domeny publicznej nie występuje dosłownie. W polskim tłumaczeniu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konwencji berneńskiej termin public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przetłumaczono jako ,,publiczna własność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państwa„.</a:t>
            </a:r>
          </a:p>
          <a:p>
            <a:pPr marL="0" indent="0" algn="just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Zapisany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idei domeny publicznej brak ograniczeń wynikających z autorskich praw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majątkowych oznacza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swobodę w ich rozpowszechnianiu i adaptacji, np. swobodne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tworzenie 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rozpowszechnianie tłumaczeń czy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remiksów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(także w celach zarobkowych, przy czym od 5 do 8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proc. wpływów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brutto ze sprzedaży musi być przekazywane na Fundusz Promocji Twórczości)</a:t>
            </a: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twory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zależne zbudowane w oparciu o oryginały pozostające w domenie publicznej objęte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 standardową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ochroną </a:t>
            </a:r>
            <a:r>
              <a:rPr 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prawnoautorską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np. obraz Marcela Duchampa L. H. O. O. Q. (znany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Mona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 z wąsami) – o ile Mona Lisa jest w domenie publicznej, przeróbka Duchampa – o ile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uznamy ją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twórczą – wciąż objęta jest autorskim prawem majątkowym, którego ochrona trwać będzie aż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2039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Dostępność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zasobów domeny publicznej ograniczają art. 99^1 i 99^2 pr. Aut.. W sytuacji, w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której np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ktoś znajduje na strychu nigdy nie publikowany dziennik pradziadka, którego treść jest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już 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domenie publicznej i decyduje się go wydać drukiem, wydanie to zostanie objęte ochroną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 pokrewnych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25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87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Dozwolony użytek prywatny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Dozwolony użytek prywatny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pozwala każdemu korzystać na własne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potrzeby 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rozpowszechnionego już chronionego utworu bez konieczności uzyskiwania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zgody; uprawnionych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 (choć obwarowane jest to szeregiem wymagań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Obejmuje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też osoby pozostające z nami w relacjach rodzinnych i towarzyskich.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Przykłady dozwolonego użytku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prywatnego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pobranie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pliku z muzyką ze strony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WWW;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pożyczenie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książki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znajomemu;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skserowanie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zeskanowanie książki na potrzeby własne bądź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znajomych;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wykonanie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kopii płyty CD do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samochodu;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puszczanie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muzyki na urodzinach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odwiedzenie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ozwolony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użytek osobisty działa bez względu na formę (postać) utworu: nieważne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jest, czy mamy do czynienia z fizycznym egzemplarzem (książka, płyta), czy z plikiem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Cyfrowym. 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Istotnym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ograniczeniem dozwolonego użytku osobistego jest zawężenie jego zasięgu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nas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samych oraz bliskiego kręgu znanych nam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osób.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031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Dozwolony użytek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Dozwolony użytek publiczny </a:t>
            </a:r>
            <a:r>
              <a:rPr lang="pl-PL" dirty="0"/>
              <a:t>zezwala na nieodpłatne (co do zasady) korzystanie z </a:t>
            </a:r>
            <a:r>
              <a:rPr lang="pl-PL" dirty="0" smtClean="0"/>
              <a:t>już rozpowszechnionego </a:t>
            </a:r>
            <a:r>
              <a:rPr lang="pl-PL" dirty="0"/>
              <a:t>utworu na różne sposoby, które powodują udostępnienie </a:t>
            </a:r>
            <a:r>
              <a:rPr lang="pl-PL" dirty="0" smtClean="0"/>
              <a:t>go nieograniczonej publiczności.</a:t>
            </a:r>
          </a:p>
          <a:p>
            <a:pPr marL="0" indent="0" algn="just">
              <a:buNone/>
            </a:pPr>
            <a:r>
              <a:rPr lang="pl-PL" b="1" dirty="0"/>
              <a:t>Przykłady dozwolonego użytku publicznego:</a:t>
            </a:r>
          </a:p>
          <a:p>
            <a:pPr marL="0" indent="0" algn="just">
              <a:buNone/>
            </a:pPr>
            <a:r>
              <a:rPr lang="pl-PL" dirty="0"/>
              <a:t>● biblioteka wypożyczająca książki</a:t>
            </a:r>
          </a:p>
          <a:p>
            <a:pPr marL="0" indent="0" algn="just">
              <a:buNone/>
            </a:pPr>
            <a:r>
              <a:rPr lang="pl-PL" dirty="0"/>
              <a:t>● przytoczenie fragmentu cudzej książki we własnym utworze np. w celu wyjaśnienia </a:t>
            </a:r>
            <a:r>
              <a:rPr lang="pl-PL" dirty="0" smtClean="0"/>
              <a:t>poruszonej kwestii </a:t>
            </a:r>
            <a:r>
              <a:rPr lang="pl-PL" dirty="0"/>
              <a:t>(cytat)</a:t>
            </a:r>
          </a:p>
          <a:p>
            <a:pPr marL="0" indent="0" algn="just">
              <a:buNone/>
            </a:pPr>
            <a:r>
              <a:rPr lang="pl-PL" dirty="0"/>
              <a:t>● wyświetlenie ekranizacji lektury szkolnej na lekcji języka polskiego poświęconej tej lekturze</a:t>
            </a:r>
          </a:p>
          <a:p>
            <a:pPr marL="0" indent="0" algn="just">
              <a:buNone/>
            </a:pPr>
            <a:r>
              <a:rPr lang="pl-PL" dirty="0"/>
              <a:t>● publiczne wykonanie wiersza współczesnego poety podczas szkolnej akademii</a:t>
            </a:r>
          </a:p>
          <a:p>
            <a:pPr marL="0" indent="0" algn="just">
              <a:buNone/>
            </a:pPr>
            <a:r>
              <a:rPr lang="pl-PL" dirty="0"/>
              <a:t>● wykonanie i rozpowszechnienie w </a:t>
            </a:r>
            <a:r>
              <a:rPr lang="pl-PL" dirty="0" smtClean="0"/>
              <a:t>Internecie </a:t>
            </a:r>
            <a:r>
              <a:rPr lang="pl-PL" dirty="0"/>
              <a:t>fotografii pomnika wystawionego na </a:t>
            </a:r>
            <a:r>
              <a:rPr lang="pl-PL" dirty="0" smtClean="0"/>
              <a:t>stałe w </a:t>
            </a:r>
            <a:r>
              <a:rPr lang="pl-PL" dirty="0"/>
              <a:t>miejscu publicznym</a:t>
            </a:r>
          </a:p>
        </p:txBody>
      </p:sp>
    </p:spTree>
    <p:extLst>
      <p:ext uri="{BB962C8B-B14F-4D97-AF65-F5344CB8AC3E}">
        <p14:creationId xmlns:p14="http://schemas.microsoft.com/office/powerpoint/2010/main" val="4150626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dozwolonego użytku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Szkoły, uczelnie, instytuty badawcze i naukowe, a także biblioteki muzea i archiwa mają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nieodpłatnie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użyczać egzemplarze rozpowszechnionych, chronionych utworów, wykonywać kopie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egzemplarzy, utworów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jeśli celem jest uzupełnienie czy ochrona własnych zbiorów. Przepisy umożliwiają tym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jednostkom rozpowszechnianie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utworów za pośrednictwem końcówek systemu informatycznego (terminali) znajdujących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 na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terenie.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dozwolonego użytku edukacyjnego instytucje oświatowe, uczelnie oraz jednostki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naukowe mogą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wykorzystywać chronione utwory na potrzeby zilustrowania przekazywanych w ramach dydaktyki treści.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przedruku dotyczy prasy, radia, telewizji i pozwala na dalsze rozpowszechnianie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opublikowanych już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materiałów np.: sprawozdań o aktualnych wydarzeniach (nieodpłatnie) oraz odpłatnie: artykułów na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aktualne tematy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polityczne, gospodarcze lub religijne (chyba, że zastrzeżono inaczej), aktualnych wypowiedzi 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fotografii reporterskich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Można sporządzać i rozpowszechniać kopie oraz adaptacje utworów w celu ułatwienia czy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umożliwienia osobom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niepełnosprawnym zapoznania się z nimi. Działania takie nie mogą mieć charakteru zarobkowego.</a:t>
            </a:r>
          </a:p>
        </p:txBody>
      </p:sp>
    </p:spTree>
    <p:extLst>
      <p:ext uri="{BB962C8B-B14F-4D97-AF65-F5344CB8AC3E}">
        <p14:creationId xmlns:p14="http://schemas.microsoft.com/office/powerpoint/2010/main" val="2464727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cytatu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Przepis o dozwolonym cytacie stanowi, że wolno nam przytaczać fragmenty </a:t>
            </a:r>
            <a:r>
              <a:rPr lang="pl-PL" dirty="0" smtClean="0"/>
              <a:t>utworów w </a:t>
            </a:r>
            <a:r>
              <a:rPr lang="pl-PL" dirty="0"/>
              <a:t>ramach osobiście tworzonego dzieła. Jeśli mamy do czynienia z drobnym </a:t>
            </a:r>
            <a:r>
              <a:rPr lang="pl-PL" dirty="0" smtClean="0"/>
              <a:t>utworem (np</a:t>
            </a:r>
            <a:r>
              <a:rPr lang="pl-PL" dirty="0"/>
              <a:t>. krótkim wierszem) utworem plastycznym lub fotograficznym, możemy przytoczyć go </a:t>
            </a:r>
            <a:r>
              <a:rPr lang="pl-PL" dirty="0" smtClean="0"/>
              <a:t>w całości</a:t>
            </a:r>
            <a:r>
              <a:rPr lang="pl-PL" dirty="0"/>
              <a:t>. Pozostałe utwory można cytować tylko we fragmentach.</a:t>
            </a:r>
          </a:p>
          <a:p>
            <a:pPr marL="0" indent="0" algn="just">
              <a:buNone/>
            </a:pPr>
            <a:r>
              <a:rPr lang="pl-PL" dirty="0"/>
              <a:t>Przytoczyć całość bądź fragment innego dzieła (tekst, zdjęcie, </a:t>
            </a:r>
            <a:r>
              <a:rPr lang="pl-PL" dirty="0" smtClean="0"/>
              <a:t>film) możemy </a:t>
            </a:r>
            <a:r>
              <a:rPr lang="pl-PL" dirty="0"/>
              <a:t>tylko </a:t>
            </a:r>
            <a:r>
              <a:rPr lang="pl-PL" dirty="0" smtClean="0"/>
              <a:t>wtedy, gdy </a:t>
            </a:r>
            <a:r>
              <a:rPr lang="pl-PL" dirty="0"/>
              <a:t>jest to niezbędne do wyjaśnienia jakiegoś problemu, prowadzenia </a:t>
            </a:r>
            <a:r>
              <a:rPr lang="pl-PL" dirty="0" smtClean="0"/>
              <a:t>polemiki, w </a:t>
            </a:r>
            <a:r>
              <a:rPr lang="pl-PL" dirty="0"/>
              <a:t>związku z analizą krytyczną lub naukową dzieła albo w celu edukacyjnym.</a:t>
            </a:r>
          </a:p>
          <a:p>
            <a:pPr marL="0" indent="0" algn="just">
              <a:buNone/>
            </a:pPr>
            <a:r>
              <a:rPr lang="pl-PL" dirty="0"/>
              <a:t>Ważne jest, żeby cytat był odpowiednio oznaczony. Posługując się </a:t>
            </a:r>
            <a:r>
              <a:rPr lang="pl-PL" dirty="0" smtClean="0"/>
              <a:t>cytatem informujemy </a:t>
            </a:r>
            <a:r>
              <a:rPr lang="pl-PL" dirty="0"/>
              <a:t>zawsze o autorze oraz o źródle cytowanego fragmentu.</a:t>
            </a:r>
          </a:p>
        </p:txBody>
      </p:sp>
    </p:spTree>
    <p:extLst>
      <p:ext uri="{BB962C8B-B14F-4D97-AF65-F5344CB8AC3E}">
        <p14:creationId xmlns:p14="http://schemas.microsoft.com/office/powerpoint/2010/main" val="1733542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cytatu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</a:t>
            </a:r>
            <a:r>
              <a:rPr lang="pl-PL" dirty="0" smtClean="0"/>
              <a:t>iele </a:t>
            </a:r>
            <a:r>
              <a:rPr lang="pl-PL" dirty="0"/>
              <a:t>gatunków twórczości opiera się na wykorzystaniu cudzych utworów w formie pośredniego </a:t>
            </a:r>
            <a:r>
              <a:rPr lang="pl-PL" dirty="0" smtClean="0"/>
              <a:t>bądź bezpośredniego </a:t>
            </a:r>
            <a:r>
              <a:rPr lang="pl-PL" dirty="0"/>
              <a:t>nawiązania. Istotą parodii, pastiszu czy karykatury jest odwołanie się </a:t>
            </a:r>
            <a:r>
              <a:rPr lang="pl-PL" dirty="0" smtClean="0"/>
              <a:t>do znanych </a:t>
            </a:r>
            <a:r>
              <a:rPr lang="pl-PL" dirty="0"/>
              <a:t>już odbiorcy cudzych utworów. Takie formy twórczości co do zasady mogą </a:t>
            </a:r>
            <a:r>
              <a:rPr lang="pl-PL" dirty="0" smtClean="0"/>
              <a:t>stanowić uzasadnienie </a:t>
            </a:r>
            <a:r>
              <a:rPr lang="pl-PL" dirty="0"/>
              <a:t>dla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wykorzystywania</a:t>
            </a:r>
            <a:r>
              <a:rPr lang="pl-PL" dirty="0"/>
              <a:t> cudzych </a:t>
            </a:r>
            <a:r>
              <a:rPr lang="pl-PL" dirty="0" smtClean="0"/>
              <a:t>utworów;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cytat </a:t>
            </a:r>
            <a:r>
              <a:rPr lang="pl-PL" dirty="0"/>
              <a:t>jest jednym z najważniejszych elementów wariacji jako gatunku muzycznego. Muzyk sięga </a:t>
            </a:r>
            <a:r>
              <a:rPr lang="pl-PL" dirty="0" smtClean="0"/>
              <a:t>po fragmenty </a:t>
            </a:r>
            <a:r>
              <a:rPr lang="pl-PL" dirty="0"/>
              <a:t>innych utworów, którymi wzbogaca własną kompozycję. Także </a:t>
            </a:r>
            <a:r>
              <a:rPr lang="pl-PL" dirty="0" err="1"/>
              <a:t>remiks</a:t>
            </a:r>
            <a:r>
              <a:rPr lang="pl-PL" dirty="0"/>
              <a:t> jako </a:t>
            </a:r>
            <a:r>
              <a:rPr lang="pl-PL" dirty="0" smtClean="0"/>
              <a:t>gatunek budowany </a:t>
            </a:r>
            <a:r>
              <a:rPr lang="pl-PL" dirty="0"/>
              <a:t>jest często na </a:t>
            </a:r>
            <a:r>
              <a:rPr lang="pl-PL" dirty="0" smtClean="0"/>
              <a:t>cytatach;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cytat </a:t>
            </a:r>
            <a:r>
              <a:rPr lang="pl-PL" dirty="0"/>
              <a:t>nie może być prostą ilustracją będącą dodatkiem do treści, bez której nasza praca mogłaby </a:t>
            </a:r>
            <a:r>
              <a:rPr lang="pl-PL" dirty="0" smtClean="0"/>
              <a:t>bez problemu </a:t>
            </a:r>
            <a:r>
              <a:rPr lang="pl-PL" dirty="0"/>
              <a:t>sobie </a:t>
            </a:r>
            <a:r>
              <a:rPr lang="pl-PL" dirty="0" smtClean="0"/>
              <a:t>poradzić;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cytat </a:t>
            </a:r>
            <a:r>
              <a:rPr lang="pl-PL" dirty="0"/>
              <a:t>jest zawsze wtórny i podrzędny wobec naszego twórczego wkładu. Dlatego niedozwolona </a:t>
            </a:r>
            <a:r>
              <a:rPr lang="pl-PL" dirty="0" smtClean="0"/>
              <a:t>jest np</a:t>
            </a:r>
            <a:r>
              <a:rPr lang="pl-PL" dirty="0"/>
              <a:t>. praktyka polegająca na takim budowaniu własnego utworu, że jego dominującą częścią są </a:t>
            </a:r>
            <a:r>
              <a:rPr lang="pl-PL" dirty="0" smtClean="0"/>
              <a:t>cytaty opisane </a:t>
            </a:r>
            <a:r>
              <a:rPr lang="pl-PL" dirty="0"/>
              <a:t>lakonicznymi </a:t>
            </a:r>
            <a:r>
              <a:rPr lang="pl-PL" dirty="0" smtClean="0"/>
              <a:t>komentarzami;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7469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PLAGIAT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Plagiatem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przypisanie sobie lub wprowadzenie w błąd co do autorstwa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dobra niematerialnego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stworzonego lub odkrytego przez inną osobę.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plagiatowanie stanowiące naruszenie prawa autorskiego grozi nie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tylko 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odpowiedzialność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cywilna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(zaniechanie naruszenia czy wydanie osiągniętych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nielegalnie korzyści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ale też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odpowiedzialność karna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(grzywna a nawet kara ograniczenia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albo pozbawienia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wolności do lat 3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Plagiatem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nie naruszeniem prawa autorskiego są sytuacje, w których dochodzi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przypisania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sobie lub wprowadzenia w błąd co do autorstwa niechronionych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prawem autorskim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dóbr niematerialnych, jak na przykład idei, odkrycia, czy wynalazku.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30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Autoplagiat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err="1"/>
              <a:t>Autoplagiat</a:t>
            </a:r>
            <a:r>
              <a:rPr lang="pl-PL" dirty="0"/>
              <a:t> to sytuacja, w której twórca, np. osoba pisząca artykuł naukowy, włącza do </a:t>
            </a:r>
            <a:r>
              <a:rPr lang="pl-PL" dirty="0" smtClean="0"/>
              <a:t>niego bez </a:t>
            </a:r>
            <a:r>
              <a:rPr lang="pl-PL" dirty="0"/>
              <a:t>odpowiednich oznaczeń fragmenty innych własnych prac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err="1"/>
              <a:t>Autoplagiat</a:t>
            </a:r>
            <a:r>
              <a:rPr lang="pl-PL" dirty="0"/>
              <a:t> nie jest naruszeniem autorskich praw osobistych, bo nie dochodzi </a:t>
            </a:r>
            <a:r>
              <a:rPr lang="pl-PL" dirty="0" smtClean="0"/>
              <a:t>do niezgodnego </a:t>
            </a:r>
            <a:r>
              <a:rPr lang="pl-PL" dirty="0"/>
              <a:t>z prawdą przypisania autorstwa. Może być natomiast naruszeniem </a:t>
            </a:r>
            <a:r>
              <a:rPr lang="pl-PL" dirty="0" smtClean="0"/>
              <a:t>praw majątkowych</a:t>
            </a:r>
            <a:r>
              <a:rPr lang="pl-PL" dirty="0"/>
              <a:t>, jeżeli dochodzi do kopiowania tekstu z artykułu, do którego prawa </a:t>
            </a:r>
            <a:r>
              <a:rPr lang="pl-PL" dirty="0" smtClean="0"/>
              <a:t>zostały przeniesione </a:t>
            </a:r>
            <a:r>
              <a:rPr lang="pl-PL" dirty="0"/>
              <a:t>na wydawcę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err="1"/>
              <a:t>Autoplagiat</a:t>
            </a:r>
            <a:r>
              <a:rPr lang="pl-PL" dirty="0"/>
              <a:t> jest naruszeniem zasad naukowej rzetelności, co w przypadku </a:t>
            </a:r>
            <a:r>
              <a:rPr lang="pl-PL" dirty="0" smtClean="0"/>
              <a:t>pracowników naukowych </a:t>
            </a:r>
            <a:r>
              <a:rPr lang="pl-PL" dirty="0"/>
              <a:t>skutkuje odpowiedzialnością dyscyplinarną.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9140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naruszenie praw autorskich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Z naruszeniem praw autorskich mamy do czynienia za każdym razem, gdy </a:t>
            </a:r>
            <a:r>
              <a:rPr lang="pl-PL" dirty="0" smtClean="0"/>
              <a:t>wykorzystujemy:</a:t>
            </a:r>
            <a:endParaRPr lang="pl-PL" dirty="0"/>
          </a:p>
          <a:p>
            <a:pPr algn="just"/>
            <a:r>
              <a:rPr lang="pl-PL" dirty="0"/>
              <a:t>utwór poza zakresem dozwolonego użytku bez uzyskania wymaganego zezwolenia (w postaci</a:t>
            </a:r>
          </a:p>
          <a:p>
            <a:pPr algn="just"/>
            <a:r>
              <a:rPr lang="pl-PL" dirty="0" smtClean="0"/>
              <a:t>Licencji </a:t>
            </a:r>
            <a:r>
              <a:rPr lang="pl-PL" dirty="0"/>
              <a:t>bądź przeniesienia praw</a:t>
            </a:r>
            <a:r>
              <a:rPr lang="pl-PL" dirty="0" smtClean="0"/>
              <a:t>).</a:t>
            </a:r>
          </a:p>
          <a:p>
            <a:pPr marL="0" indent="0" algn="just">
              <a:buNone/>
            </a:pPr>
            <a:r>
              <a:rPr lang="pl-PL" dirty="0"/>
              <a:t>Naruszenie praw autorskich może skutkować odpowiedzialnością cywilną lub </a:t>
            </a:r>
            <a:r>
              <a:rPr lang="pl-PL" dirty="0" smtClean="0"/>
              <a:t>karną. W </a:t>
            </a:r>
            <a:r>
              <a:rPr lang="pl-PL" dirty="0"/>
              <a:t>szczególnych przypadkach w grę może wchodzić także </a:t>
            </a:r>
            <a:r>
              <a:rPr lang="pl-PL" dirty="0" smtClean="0"/>
              <a:t>odpowiedzialność dyscyplinarna</a:t>
            </a:r>
            <a:r>
              <a:rPr lang="pl-PL" dirty="0"/>
              <a:t>, np. wtedy, gdy naruszenia dopuści się pracownik naukowy.</a:t>
            </a:r>
          </a:p>
        </p:txBody>
      </p:sp>
    </p:spTree>
    <p:extLst>
      <p:ext uri="{BB962C8B-B14F-4D97-AF65-F5344CB8AC3E}">
        <p14:creationId xmlns:p14="http://schemas.microsoft.com/office/powerpoint/2010/main" val="319081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Zagadnienia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5. Prawa pokrewne</a:t>
            </a:r>
          </a:p>
          <a:p>
            <a:pPr marL="0" indent="0">
              <a:buNone/>
            </a:pPr>
            <a:r>
              <a:rPr lang="pl-PL" dirty="0" smtClean="0"/>
              <a:t>a) prawa do artystycznych </a:t>
            </a:r>
            <a:r>
              <a:rPr lang="pl-PL" dirty="0" err="1" smtClean="0"/>
              <a:t>wykonań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b) prawa do fonogramów i wideogramów</a:t>
            </a:r>
          </a:p>
          <a:p>
            <a:pPr marL="0" indent="0">
              <a:buNone/>
            </a:pPr>
            <a:r>
              <a:rPr lang="pl-PL" dirty="0" smtClean="0"/>
              <a:t>c) prawa do nadań programów</a:t>
            </a:r>
          </a:p>
          <a:p>
            <a:pPr marL="0" indent="0">
              <a:buNone/>
            </a:pPr>
            <a:r>
              <a:rPr lang="pl-PL" dirty="0" smtClean="0"/>
              <a:t>d) prawa do pierwszych wydań </a:t>
            </a:r>
          </a:p>
          <a:p>
            <a:pPr marL="0" indent="0">
              <a:buNone/>
            </a:pPr>
            <a:r>
              <a:rPr lang="pl-PL" dirty="0" smtClean="0"/>
              <a:t>e) prawa do wydań naukowych i krytycznych  </a:t>
            </a:r>
          </a:p>
          <a:p>
            <a:pPr marL="0" indent="0">
              <a:buNone/>
            </a:pPr>
            <a:r>
              <a:rPr lang="pl-PL" b="1" dirty="0" smtClean="0"/>
              <a:t> IV. Prawo własności przemysłowej</a:t>
            </a:r>
          </a:p>
          <a:p>
            <a:pPr marL="0" indent="0">
              <a:buNone/>
            </a:pPr>
            <a:r>
              <a:rPr lang="pl-PL" dirty="0" smtClean="0"/>
              <a:t> 1. Przedmiot prawa własności przemysłowej</a:t>
            </a:r>
          </a:p>
          <a:p>
            <a:pPr marL="0" indent="0">
              <a:buNone/>
            </a:pPr>
            <a:r>
              <a:rPr lang="pl-PL" dirty="0" smtClean="0"/>
              <a:t> 2. Podmiot prawa własności przemysłowej</a:t>
            </a:r>
          </a:p>
          <a:p>
            <a:pPr marL="0" indent="0">
              <a:buNone/>
            </a:pPr>
            <a:r>
              <a:rPr lang="pl-PL" dirty="0" smtClean="0"/>
              <a:t> 3. Treść prawa własności przemysłowej</a:t>
            </a:r>
          </a:p>
          <a:p>
            <a:pPr marL="0" indent="0">
              <a:buNone/>
            </a:pPr>
            <a:r>
              <a:rPr lang="pl-PL" dirty="0" smtClean="0"/>
              <a:t> 4. Ochrona prawa własności przemysłowej</a:t>
            </a:r>
          </a:p>
          <a:p>
            <a:pPr marL="0" indent="0">
              <a:buNone/>
            </a:pPr>
            <a:r>
              <a:rPr lang="pl-PL" dirty="0" smtClean="0"/>
              <a:t> 5. Ochrona prawa prasowego</a:t>
            </a:r>
          </a:p>
          <a:p>
            <a:pPr marL="0" indent="0">
              <a:buNone/>
            </a:pPr>
            <a:r>
              <a:rPr lang="pl-PL" dirty="0" smtClean="0"/>
              <a:t> 6. Umowy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0351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Sankcje cywilne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Twórcy, którego autorskie prawa osobiste zostały naruszone bądź zagrożone, </a:t>
            </a:r>
            <a:r>
              <a:rPr lang="pl-PL" dirty="0" smtClean="0"/>
              <a:t>przysługuje przede </a:t>
            </a:r>
            <a:r>
              <a:rPr lang="pl-PL" dirty="0"/>
              <a:t>wszystkim roszczenie o zaniechanie tego działania. W przypadku, gdy doszło już </a:t>
            </a:r>
            <a:r>
              <a:rPr lang="pl-PL" dirty="0" smtClean="0"/>
              <a:t>do naruszenia </a:t>
            </a:r>
            <a:r>
              <a:rPr lang="pl-PL" dirty="0"/>
              <a:t>tych praw, twórcy przysługuje roszczenie o przywrócenie stanu </a:t>
            </a:r>
            <a:r>
              <a:rPr lang="pl-PL" dirty="0" smtClean="0"/>
              <a:t>poprzedniego, czyli </a:t>
            </a:r>
            <a:r>
              <a:rPr lang="pl-PL" dirty="0"/>
              <a:t>usunięcie przez sprawcę skutków naruszenia. Jeśli działanie, które wywołało naruszenie, było zawinione (chodzi tu już nawet o </a:t>
            </a:r>
            <a:r>
              <a:rPr lang="pl-PL" dirty="0" smtClean="0"/>
              <a:t>najlżejszą postać </a:t>
            </a:r>
            <a:r>
              <a:rPr lang="pl-PL" dirty="0"/>
              <a:t>winy), twórca może domagać się zasądzenia zadośćuczynienia za doznaną </a:t>
            </a:r>
            <a:r>
              <a:rPr lang="pl-PL" dirty="0" smtClean="0"/>
              <a:t>krzywdę lub </a:t>
            </a:r>
            <a:r>
              <a:rPr lang="pl-PL" dirty="0"/>
              <a:t>zasądzenia odpowiedniej sumy pieniężnej na wskazany cel społeczny.</a:t>
            </a:r>
          </a:p>
        </p:txBody>
      </p:sp>
    </p:spTree>
    <p:extLst>
      <p:ext uri="{BB962C8B-B14F-4D97-AF65-F5344CB8AC3E}">
        <p14:creationId xmlns:p14="http://schemas.microsoft.com/office/powerpoint/2010/main" val="374981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Sankcje cywilne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naruszenia praw majątkowych twórcy, przysługują mu następujące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roszczenia:</a:t>
            </a: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zaniechanie naruszenia;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usunięcie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naruszenia;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naprawienie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wyrządzonej szkody (majątkowej):</a:t>
            </a: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zasadach ogólnych (w takim przypadku twórca musi udowodnić 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tylko;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wystąpienie szkody, ale też jej wysokość oraz winę po stronie naruszyciela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 poprzez zapłatę sumy pieniężnej w wysokości odpowiadającej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dwukrotności;;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stosownego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wynagrodzenia;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uzyskanych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korzyści.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31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Sankcje karne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niektórych sytuacjach naruszycielowi praw autorskich można przypisać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odpowiedzialność karną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przestępstwo, niezależnie od tego, czy naruszenie skutkuje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jednocześnie odpowiedzialnością cywilną. odpowiedzialność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karna może być rezultatem popełnienia plagiatu lub naruszenia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innych autorskich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 osobistych (brak informacji o autorstwie, publiczne zniekształcanie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utworu, uniemożliwienie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utrudnianie kontroli korzystania z utworu). Przestępstwem jest nieuprawnione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 niezgodne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warunkami uprawnienia rozpowszechnianie utworu bądź utrwalenie utworu w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celu rozpowszechnienia;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osobne przestępstwo ustawa o prawie autorskim traktuje nabycie lub pomoc w zbyciu, albo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przyjęcie lub pomoc w ukryciu nośnika utworu rozpowszechnionego lub zwielokrotnionego bez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uprawnienia lub wbrew warunkom tego uprawnienia</a:t>
            </a: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osobno wyróżnionym w ustawie przestępstwem jest ponadto wytwarzanie, obrót oraz reklama, ale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też posiadanie, przechowywanie lub wykorzystywanie urządzeń przeznaczonych do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niedozwolonego usuwania lub obchodzenia skutecznych technicznych zabezpieczeń DRM</a:t>
            </a:r>
          </a:p>
        </p:txBody>
      </p:sp>
    </p:spTree>
    <p:extLst>
      <p:ext uri="{BB962C8B-B14F-4D97-AF65-F5344CB8AC3E}">
        <p14:creationId xmlns:p14="http://schemas.microsoft.com/office/powerpoint/2010/main" val="2858874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Umowy o przekazaniu praw autorskich i licencyjne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Umowa o przekazaniu praw </a:t>
            </a:r>
            <a:r>
              <a:rPr lang="pl-PL" dirty="0" smtClean="0"/>
              <a:t>- Korzystanie </a:t>
            </a:r>
            <a:r>
              <a:rPr lang="pl-PL" dirty="0"/>
              <a:t>z utworu poza zakresem dozwolonego użytku oznacza wejście w </a:t>
            </a:r>
            <a:r>
              <a:rPr lang="pl-PL" dirty="0" smtClean="0"/>
              <a:t>zakres monopolu </a:t>
            </a:r>
            <a:r>
              <a:rPr lang="pl-PL" dirty="0"/>
              <a:t>autorskiego. Istnieją dwa podstawowe sposoby zrobienia tego w sposób </a:t>
            </a:r>
            <a:r>
              <a:rPr lang="pl-PL" dirty="0" smtClean="0"/>
              <a:t>legalny: uzyskanie </a:t>
            </a:r>
            <a:r>
              <a:rPr lang="pl-PL" dirty="0"/>
              <a:t>licencji uprawnionego (umowa licencyjna) lub nabycie od niego </a:t>
            </a:r>
            <a:r>
              <a:rPr lang="pl-PL" dirty="0" smtClean="0"/>
              <a:t>autorskich; praw </a:t>
            </a:r>
            <a:r>
              <a:rPr lang="pl-PL" dirty="0"/>
              <a:t>majątkowych (umowa o przeniesienie praw).</a:t>
            </a:r>
          </a:p>
        </p:txBody>
      </p:sp>
    </p:spTree>
    <p:extLst>
      <p:ext uri="{BB962C8B-B14F-4D97-AF65-F5344CB8AC3E}">
        <p14:creationId xmlns:p14="http://schemas.microsoft.com/office/powerpoint/2010/main" val="171957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Umowy o przekazaniu praw autorskich i licencyjne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podpisaniu umowy o przeniesienie praw jedyną osobą uprawnioną do </a:t>
            </a: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korzystania z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utworu staje się nabywca. Pierwotny uprawniony po jej podpisaniu traci </a:t>
            </a: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wskazane w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umowie prawa majątkowe i nie może z nich korzystać. </a:t>
            </a:r>
            <a:endParaRPr lang="pl-P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praktyce umowa o </a:t>
            </a: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przeniesienie ma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ostateczny i nieodwołalny, choć ustawa pozwala od niej odstąpić w </a:t>
            </a: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pewnych wyjątkowych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przypadkach. </a:t>
            </a:r>
            <a:endParaRPr lang="pl-P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pamiętać, że:</a:t>
            </a:r>
          </a:p>
          <a:p>
            <a:pPr marL="0" indent="0" algn="just">
              <a:buNone/>
            </a:pP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umowę o przeniesienie praw majątkowych można porównać do umowy sprzedaży</a:t>
            </a:r>
          </a:p>
          <a:p>
            <a:pPr marL="0" indent="0" algn="just">
              <a:buNone/>
            </a:pP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mieszkania. Po jej podpisaniu jedyną osobą uprawnioną do korzystania z utworu</a:t>
            </a:r>
          </a:p>
          <a:p>
            <a:pPr marL="0" indent="0" algn="just">
              <a:buNone/>
            </a:pP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staje się nabywca (analogicznie - po sprzedaży mieszkania nie możemy już w nim</a:t>
            </a:r>
          </a:p>
          <a:p>
            <a:pPr marL="0" indent="0" algn="just">
              <a:buNone/>
            </a:pP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mieszkać)</a:t>
            </a:r>
          </a:p>
          <a:p>
            <a:pPr marL="0" indent="0" algn="just">
              <a:buNone/>
            </a:pP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twórca nadal może korzystać z praw osobistych, ponieważ te są niezbywalne. W praktyce</a:t>
            </a:r>
          </a:p>
          <a:p>
            <a:pPr marL="0" indent="0" algn="just">
              <a:buNone/>
            </a:pP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jednak to osoba posiadająca prawa majątkowe kontroluje wykorzystanie utworu</a:t>
            </a:r>
            <a:endParaRPr lang="pl-P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52814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Umowy o przekazaniu praw autorskich i licencyjnych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licencyjna -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Licencja to udzielanie zgody na konkretne wykorzystanie utworu. W odróżnieniu od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umowy przeniesienia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praw, udzielając licencji nie traci się swoich przywilejów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wynikających 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autorskiego prawa majątkowego.</a:t>
            </a:r>
          </a:p>
          <a:p>
            <a:pPr marL="0" indent="0" algn="just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pamiętać, że: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licencjodawca w ramach umowy licencyjnej zezwala licencjobiorcy na korzystanie z utworu.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Strony umowy, a często sam licencjodawca jednostronnie określa, kto może z tych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 korzystać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na jakich zasadach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licencja może mieć charakter wyłączny lub niewyłączny. Niewyłączność licencji oznacza,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że licencjobiorca nie ma wyłączności na korzystanie z utworu w zakresie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opisanym w umowie.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2016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Umowy o przekazaniu praw autorskich i licencyjnych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 - umowa </a:t>
            </a:r>
            <a:r>
              <a:rPr lang="pl-PL" dirty="0"/>
              <a:t>licencyjna niewyłączna może mieć dowolną formę, także </a:t>
            </a:r>
            <a:r>
              <a:rPr lang="pl-PL" dirty="0" smtClean="0"/>
              <a:t>ustną, choć dużo bezpieczniejsza </a:t>
            </a:r>
            <a:r>
              <a:rPr lang="pl-PL" dirty="0"/>
              <a:t>jest licencja zawarta w formie pisemnej umowy, gdzie strony wspólnie</a:t>
            </a:r>
          </a:p>
          <a:p>
            <a:pPr marL="0" indent="0" algn="just">
              <a:buNone/>
            </a:pPr>
            <a:r>
              <a:rPr lang="pl-PL" dirty="0"/>
              <a:t>ustalają i spisują zasady</a:t>
            </a:r>
          </a:p>
          <a:p>
            <a:pPr marL="0" indent="0" algn="just">
              <a:buNone/>
            </a:pPr>
            <a:r>
              <a:rPr lang="pl-PL" dirty="0"/>
              <a:t>● zgodnie z przepisami postanowienia o niewyłączności licencji nie trzeba nawet</a:t>
            </a:r>
          </a:p>
          <a:p>
            <a:pPr marL="0" indent="0" algn="just">
              <a:buNone/>
            </a:pPr>
            <a:r>
              <a:rPr lang="pl-PL" dirty="0"/>
              <a:t>wprowadzać do tekstu umowy. To wyłączność musi być wyraźnie w </a:t>
            </a:r>
            <a:r>
              <a:rPr lang="pl-PL" dirty="0" smtClean="0"/>
              <a:t>umowie zastrzeżona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● w przypadku licencji wyłącznej konieczne jest wyraźne stwierdzenie faktu </a:t>
            </a:r>
            <a:r>
              <a:rPr lang="pl-PL" dirty="0" smtClean="0"/>
              <a:t>takiego licencjonowania </a:t>
            </a:r>
            <a:r>
              <a:rPr lang="pl-PL" dirty="0"/>
              <a:t>w tekście umowy</a:t>
            </a:r>
          </a:p>
          <a:p>
            <a:pPr marL="0" indent="0" algn="just">
              <a:buNone/>
            </a:pPr>
            <a:r>
              <a:rPr lang="pl-PL" dirty="0"/>
              <a:t>● umowa licencji wyłącznej, musi bezwzględnie mieć formę pisemną, gdyż inaczej jest nieważna</a:t>
            </a:r>
          </a:p>
        </p:txBody>
      </p:sp>
    </p:spTree>
    <p:extLst>
      <p:ext uri="{BB962C8B-B14F-4D97-AF65-F5344CB8AC3E}">
        <p14:creationId xmlns:p14="http://schemas.microsoft.com/office/powerpoint/2010/main" val="1111014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Pola eksploatacji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Zarówno umowy licencyjne, jak i umowy o przeniesienie praw podpisuje się na </a:t>
            </a:r>
            <a:r>
              <a:rPr lang="pl-PL" dirty="0" smtClean="0"/>
              <a:t>konkretne </a:t>
            </a:r>
            <a:r>
              <a:rPr lang="pl-PL" b="1" dirty="0" smtClean="0"/>
              <a:t>pola </a:t>
            </a:r>
            <a:r>
              <a:rPr lang="pl-PL" b="1" dirty="0"/>
              <a:t>eksploatacji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b="1" dirty="0"/>
              <a:t>Pole eksploatacji </a:t>
            </a:r>
            <a:r>
              <a:rPr lang="pl-PL" dirty="0"/>
              <a:t>to pojęcie oznaczające odrębny sposób korzystania z utworu. W </a:t>
            </a:r>
            <a:r>
              <a:rPr lang="pl-PL" dirty="0" smtClean="0"/>
              <a:t>ustawie znaleźć </a:t>
            </a:r>
            <a:r>
              <a:rPr lang="pl-PL" dirty="0"/>
              <a:t>można kilkanaście przykładów: technika drukarska, reprograficzna, </a:t>
            </a:r>
            <a:r>
              <a:rPr lang="pl-PL" dirty="0" smtClean="0"/>
              <a:t>zapis magnetyczny</a:t>
            </a:r>
            <a:r>
              <a:rPr lang="pl-PL" dirty="0"/>
              <a:t>, technika cyfrowa, wprowadzanie do obrotu, użyczenie lub </a:t>
            </a:r>
            <a:r>
              <a:rPr lang="pl-PL" dirty="0" smtClean="0"/>
              <a:t>najem oryginału </a:t>
            </a:r>
            <a:r>
              <a:rPr lang="pl-PL" dirty="0"/>
              <a:t>albo egzemplarzy, publiczne wykonanie, wystawienie, wyświetlenie,</a:t>
            </a:r>
          </a:p>
          <a:p>
            <a:pPr marL="0" indent="0" algn="just">
              <a:buNone/>
            </a:pPr>
            <a:r>
              <a:rPr lang="pl-PL" dirty="0"/>
              <a:t>odtworzenie oraz nadawanie i reemitowanie.</a:t>
            </a:r>
          </a:p>
          <a:p>
            <a:pPr marL="0" indent="0" algn="just">
              <a:buNone/>
            </a:pPr>
            <a:r>
              <a:rPr lang="pl-PL" b="1" dirty="0"/>
              <a:t>Szczególnym przykładem pola eksploatacji </a:t>
            </a:r>
            <a:r>
              <a:rPr lang="pl-PL" dirty="0"/>
              <a:t>jest „publiczne udostępnianie utworu w </a:t>
            </a:r>
            <a:r>
              <a:rPr lang="pl-PL" dirty="0" smtClean="0"/>
              <a:t>taki sposób</a:t>
            </a:r>
            <a:r>
              <a:rPr lang="pl-PL" dirty="0"/>
              <a:t>, aby każdy mógł mieć do niego dostęp w miejscu i w czasie przez </a:t>
            </a:r>
            <a:r>
              <a:rPr lang="pl-PL" dirty="0" smtClean="0"/>
              <a:t>siebie wybranym</a:t>
            </a:r>
            <a:r>
              <a:rPr lang="pl-PL" dirty="0"/>
              <a:t>”, które w praktyce oznacza wszystkie media cyfrowe, a w szczególności Internet.</a:t>
            </a:r>
          </a:p>
        </p:txBody>
      </p:sp>
    </p:spTree>
    <p:extLst>
      <p:ext uri="{BB962C8B-B14F-4D97-AF65-F5344CB8AC3E}">
        <p14:creationId xmlns:p14="http://schemas.microsoft.com/office/powerpoint/2010/main" val="3528103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Pola eksploatacji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pole </a:t>
            </a:r>
            <a:r>
              <a:rPr lang="pl-PL" b="1" dirty="0" smtClean="0"/>
              <a:t>eksploatacji - </a:t>
            </a:r>
            <a:r>
              <a:rPr lang="pl-PL" b="1" dirty="0"/>
              <a:t>przykład </a:t>
            </a:r>
            <a:r>
              <a:rPr lang="pl-PL" b="1" dirty="0" smtClean="0"/>
              <a:t>wykorzystania</a:t>
            </a:r>
          </a:p>
          <a:p>
            <a:pPr marL="0" indent="0">
              <a:buNone/>
            </a:pPr>
            <a:endParaRPr lang="pl-PL" b="1" dirty="0"/>
          </a:p>
          <a:p>
            <a:pPr algn="just"/>
            <a:r>
              <a:rPr lang="pl-PL" b="1" dirty="0"/>
              <a:t>technika drukarska</a:t>
            </a:r>
            <a:r>
              <a:rPr lang="pl-PL" dirty="0"/>
              <a:t> </a:t>
            </a:r>
            <a:r>
              <a:rPr lang="pl-PL" dirty="0" smtClean="0"/>
              <a:t>- wydanie </a:t>
            </a:r>
            <a:r>
              <a:rPr lang="pl-PL" dirty="0"/>
              <a:t>powieści w formie drukowanej książki</a:t>
            </a:r>
          </a:p>
          <a:p>
            <a:pPr algn="just"/>
            <a:r>
              <a:rPr lang="pl-PL" b="1" dirty="0"/>
              <a:t>zapis </a:t>
            </a:r>
            <a:r>
              <a:rPr lang="pl-PL" b="1" dirty="0" smtClean="0"/>
              <a:t>magnetyczny</a:t>
            </a:r>
            <a:r>
              <a:rPr lang="pl-PL" dirty="0" smtClean="0"/>
              <a:t>-  </a:t>
            </a:r>
            <a:r>
              <a:rPr lang="pl-PL" dirty="0"/>
              <a:t>utrwalenie filmu na kasetach video</a:t>
            </a:r>
          </a:p>
          <a:p>
            <a:pPr algn="just"/>
            <a:r>
              <a:rPr lang="pl-PL" b="1" dirty="0"/>
              <a:t>dźwiękowy zapis </a:t>
            </a:r>
            <a:r>
              <a:rPr lang="pl-PL" b="1" dirty="0" smtClean="0"/>
              <a:t>cyfrowy</a:t>
            </a:r>
            <a:r>
              <a:rPr lang="pl-PL" dirty="0" smtClean="0"/>
              <a:t>-  </a:t>
            </a:r>
            <a:r>
              <a:rPr lang="pl-PL" dirty="0"/>
              <a:t>wydanie powieści w formie audiobooka </a:t>
            </a:r>
            <a:r>
              <a:rPr lang="pl-PL" dirty="0" smtClean="0"/>
              <a:t>zapisanego w </a:t>
            </a:r>
            <a:r>
              <a:rPr lang="pl-PL" dirty="0"/>
              <a:t>plikach mp3</a:t>
            </a:r>
          </a:p>
          <a:p>
            <a:pPr algn="just"/>
            <a:r>
              <a:rPr lang="pl-PL" b="1" dirty="0"/>
              <a:t>publiczne </a:t>
            </a:r>
            <a:r>
              <a:rPr lang="pl-PL" b="1" dirty="0" smtClean="0"/>
              <a:t>wykonanie</a:t>
            </a:r>
            <a:r>
              <a:rPr lang="pl-PL" dirty="0" smtClean="0"/>
              <a:t> -  </a:t>
            </a:r>
            <a:r>
              <a:rPr lang="pl-PL" dirty="0"/>
              <a:t>zaśpiewanie piosenki podczas koncertu</a:t>
            </a:r>
          </a:p>
          <a:p>
            <a:pPr algn="just"/>
            <a:r>
              <a:rPr lang="pl-PL" b="1" dirty="0"/>
              <a:t>publiczne </a:t>
            </a:r>
            <a:r>
              <a:rPr lang="pl-PL" b="1" dirty="0" smtClean="0"/>
              <a:t>odtwarzanie</a:t>
            </a:r>
            <a:r>
              <a:rPr lang="pl-PL" dirty="0" smtClean="0"/>
              <a:t> - </a:t>
            </a:r>
            <a:r>
              <a:rPr lang="pl-PL" dirty="0"/>
              <a:t>odtworzenie piosenki na dyskotece</a:t>
            </a:r>
          </a:p>
          <a:p>
            <a:pPr algn="just"/>
            <a:r>
              <a:rPr lang="pl-PL" b="1" dirty="0"/>
              <a:t>publiczne </a:t>
            </a:r>
            <a:r>
              <a:rPr lang="pl-PL" b="1" dirty="0" smtClean="0"/>
              <a:t>udostępnianie utworu </a:t>
            </a:r>
            <a:r>
              <a:rPr lang="pl-PL" b="1" dirty="0"/>
              <a:t>w taki sposób, </a:t>
            </a:r>
            <a:r>
              <a:rPr lang="pl-PL" b="1" dirty="0" smtClean="0"/>
              <a:t>aby każdy mógł mieć </a:t>
            </a:r>
            <a:r>
              <a:rPr lang="pl-PL" b="1" dirty="0"/>
              <a:t>do niego dostęp w </a:t>
            </a:r>
            <a:r>
              <a:rPr lang="pl-PL" b="1" dirty="0" smtClean="0"/>
              <a:t>miejscu i </a:t>
            </a:r>
            <a:r>
              <a:rPr lang="pl-PL" b="1" dirty="0"/>
              <a:t>w czasie przez siebie wybranym czasie</a:t>
            </a:r>
            <a:r>
              <a:rPr lang="pl-PL" dirty="0"/>
              <a:t> -udostępnienie fotografii cyfrowych w Internecie</a:t>
            </a:r>
          </a:p>
        </p:txBody>
      </p:sp>
    </p:spTree>
    <p:extLst>
      <p:ext uri="{BB962C8B-B14F-4D97-AF65-F5344CB8AC3E}">
        <p14:creationId xmlns:p14="http://schemas.microsoft.com/office/powerpoint/2010/main" val="10659488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Wolne licencje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Wolna licencja </a:t>
            </a:r>
            <a:r>
              <a:rPr lang="pl-PL" dirty="0"/>
              <a:t>to taka, która zezwala na nieograniczone, nieodpłatne i niewyłączne</a:t>
            </a:r>
          </a:p>
          <a:p>
            <a:pPr marL="0" indent="0" algn="just">
              <a:buNone/>
            </a:pPr>
            <a:r>
              <a:rPr lang="pl-PL" dirty="0"/>
              <a:t>korzystanie z dzieł w oryginale i w opracowaniu. Wolne licencje to rodzaj publicznej umowy</a:t>
            </a:r>
          </a:p>
          <a:p>
            <a:pPr marL="0" indent="0" algn="just">
              <a:buNone/>
            </a:pPr>
            <a:r>
              <a:rPr lang="pl-PL" dirty="0"/>
              <a:t>licencyjnej między twórcą i korzystającymi utworu, które gwarantują korzystającym pełne,</a:t>
            </a:r>
          </a:p>
          <a:p>
            <a:pPr marL="0" indent="0" algn="just">
              <a:buNone/>
            </a:pPr>
            <a:r>
              <a:rPr lang="pl-PL" dirty="0"/>
              <a:t>niczym nie ograniczone prawo do korzystania z utworu - w dowolny sposób, wszędzie</a:t>
            </a:r>
          </a:p>
          <a:p>
            <a:pPr marL="0" indent="0" algn="just">
              <a:buNone/>
            </a:pPr>
            <a:r>
              <a:rPr lang="pl-PL" dirty="0"/>
              <a:t>i zawsze.</a:t>
            </a:r>
          </a:p>
        </p:txBody>
      </p:sp>
    </p:spTree>
    <p:extLst>
      <p:ext uri="{BB962C8B-B14F-4D97-AF65-F5344CB8AC3E}">
        <p14:creationId xmlns:p14="http://schemas.microsoft.com/office/powerpoint/2010/main" val="263476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pl-PL" b="1" dirty="0" smtClean="0"/>
              <a:t>Utwór</a:t>
            </a:r>
            <a:r>
              <a:rPr lang="pl-PL" dirty="0" smtClean="0"/>
              <a:t> z godnie z ustawą to: każdy przejaw</a:t>
            </a:r>
          </a:p>
          <a:p>
            <a:pPr marL="0" indent="0" algn="just">
              <a:buNone/>
            </a:pPr>
            <a:r>
              <a:rPr lang="pl-PL" dirty="0" smtClean="0"/>
              <a:t>działalności twórczej o indywidualnym charakterze, ustalony w jakiejkolwiek postaci, niezależnie od wartości, przeznaczenia i sposobu wyrażenia. Przy określaniu, czy rezultat twórczej aktywności autora jest utworem w sensie prawnym, nie ma znaczenia wartość artystyczna lub materialna jego pracy ani cel jej powstania. Nawet najbardziej grafomański wiersz w systemie prawa autorskiego uzyska taką samą ochronę jak poezja Miłosza. Cechą pozwalającą uznać, że mamy do czynienia z utworem, jest indywidualny charakter działalności twórczej.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12406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Wolne licencje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Autorem koncepcji wolnych licencji jest Richard Stallman, który zaproponował </a:t>
            </a:r>
            <a:r>
              <a:rPr lang="pl-PL" dirty="0" smtClean="0"/>
              <a:t>oryginalny zestaw </a:t>
            </a:r>
            <a:r>
              <a:rPr lang="pl-PL" dirty="0"/>
              <a:t>czterech wolności w odniesieniu do korzystania z programów </a:t>
            </a:r>
            <a:r>
              <a:rPr lang="pl-PL" dirty="0" smtClean="0"/>
              <a:t>komputerowych. Przekładając </a:t>
            </a:r>
            <a:r>
              <a:rPr lang="pl-PL" dirty="0"/>
              <a:t>je na język kultury na nasze potrzeby można to ująć np. tak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1</a:t>
            </a:r>
            <a:r>
              <a:rPr lang="pl-PL" dirty="0"/>
              <a:t>. Dostęp </a:t>
            </a:r>
            <a:r>
              <a:rPr lang="pl-PL" dirty="0" smtClean="0"/>
              <a:t>- Mam </a:t>
            </a:r>
            <a:r>
              <a:rPr lang="pl-PL" dirty="0"/>
              <a:t>prawo do zapoznania się z utworem (czyli utwór musi być </a:t>
            </a:r>
            <a:r>
              <a:rPr lang="pl-PL" dirty="0" smtClean="0"/>
              <a:t>jakoś rozpowszechniony</a:t>
            </a:r>
            <a:r>
              <a:rPr lang="pl-PL" dirty="0"/>
              <a:t>)</a:t>
            </a:r>
          </a:p>
          <a:p>
            <a:pPr marL="0" indent="0" algn="just">
              <a:buNone/>
            </a:pPr>
            <a:r>
              <a:rPr lang="pl-PL" dirty="0"/>
              <a:t>2. </a:t>
            </a:r>
            <a:r>
              <a:rPr lang="pl-PL" dirty="0" smtClean="0"/>
              <a:t>Rozpowszechnianie - </a:t>
            </a:r>
            <a:r>
              <a:rPr lang="pl-PL" dirty="0"/>
              <a:t>Mam prawo do swobodnego rozpowszechniania kopii utworu</a:t>
            </a:r>
          </a:p>
          <a:p>
            <a:pPr marL="0" indent="0" algn="just">
              <a:buNone/>
            </a:pPr>
            <a:r>
              <a:rPr lang="pl-PL" dirty="0"/>
              <a:t>3. Adaptacja </a:t>
            </a:r>
            <a:r>
              <a:rPr lang="pl-PL" dirty="0" smtClean="0"/>
              <a:t>- Mam </a:t>
            </a:r>
            <a:r>
              <a:rPr lang="pl-PL" dirty="0"/>
              <a:t>prawo do tworzenia utworów zależnych na własne potrzeby</a:t>
            </a:r>
          </a:p>
          <a:p>
            <a:pPr marL="0" indent="0" algn="just">
              <a:buNone/>
            </a:pPr>
            <a:r>
              <a:rPr lang="pl-PL" dirty="0"/>
              <a:t>4. </a:t>
            </a:r>
            <a:r>
              <a:rPr lang="pl-PL" dirty="0" smtClean="0"/>
              <a:t>Rozpowszechnianie adaptacji - Mam </a:t>
            </a:r>
            <a:r>
              <a:rPr lang="pl-PL" dirty="0"/>
              <a:t>prawo do swobodnego rozpowszechniania utworów zależnych (</a:t>
            </a:r>
            <a:r>
              <a:rPr lang="pl-PL" dirty="0" smtClean="0"/>
              <a:t>czyli mam </a:t>
            </a:r>
            <a:r>
              <a:rPr lang="pl-PL" dirty="0"/>
              <a:t>prawo do pomagania innym)</a:t>
            </a:r>
          </a:p>
        </p:txBody>
      </p:sp>
    </p:spTree>
    <p:extLst>
      <p:ext uri="{BB962C8B-B14F-4D97-AF65-F5344CB8AC3E}">
        <p14:creationId xmlns:p14="http://schemas.microsoft.com/office/powerpoint/2010/main" val="31569801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Wolne licencje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Warto pamiętać, że:</a:t>
            </a:r>
          </a:p>
          <a:p>
            <a:pPr algn="just"/>
            <a:r>
              <a:rPr lang="pl-PL" dirty="0" smtClean="0"/>
              <a:t>utwory </a:t>
            </a:r>
            <a:r>
              <a:rPr lang="pl-PL" dirty="0"/>
              <a:t>objęte wolną licencją nie muszą automatycznie być dostępne za darmo</a:t>
            </a:r>
          </a:p>
          <a:p>
            <a:pPr algn="just"/>
            <a:r>
              <a:rPr lang="pl-PL" dirty="0" smtClean="0"/>
              <a:t>stosowanie </a:t>
            </a:r>
            <a:r>
              <a:rPr lang="pl-PL" dirty="0"/>
              <a:t>wolnych licencji pozwala uporządkować dystrybucję treści, dając </a:t>
            </a:r>
            <a:r>
              <a:rPr lang="pl-PL" dirty="0" smtClean="0"/>
              <a:t>ich użytkownikom </a:t>
            </a:r>
            <a:r>
              <a:rPr lang="pl-PL" dirty="0"/>
              <a:t>szerokie uprawnienia. Bez zastosowania licencji obowiązuje ich </a:t>
            </a:r>
            <a:r>
              <a:rPr lang="pl-PL" dirty="0" smtClean="0"/>
              <a:t>bardzo restrykcyjne </a:t>
            </a:r>
            <a:r>
              <a:rPr lang="pl-PL" dirty="0"/>
              <a:t>prawo autorskie, nawet jeśli z technicznego punktu widzenia wszystkie </a:t>
            </a:r>
            <a:r>
              <a:rPr lang="pl-PL" dirty="0" smtClean="0"/>
              <a:t>zakazane nim </a:t>
            </a:r>
            <a:r>
              <a:rPr lang="pl-PL" dirty="0"/>
              <a:t>czynności są bardzo proste do wykonania</a:t>
            </a:r>
          </a:p>
          <a:p>
            <a:pPr marL="0" indent="0" algn="just">
              <a:buNone/>
            </a:pPr>
            <a:r>
              <a:rPr lang="pl-PL" dirty="0" smtClean="0"/>
              <a:t>Ważnym </a:t>
            </a:r>
            <a:r>
              <a:rPr lang="pl-PL" dirty="0"/>
              <a:t>elementem niektórych wolnych licencji jest tzw. </a:t>
            </a:r>
            <a:r>
              <a:rPr lang="pl-PL" dirty="0" err="1"/>
              <a:t>copyleft</a:t>
            </a:r>
            <a:r>
              <a:rPr lang="pl-PL" dirty="0"/>
              <a:t>. Mechanizm ten nakłada </a:t>
            </a:r>
            <a:r>
              <a:rPr lang="pl-PL" dirty="0" smtClean="0"/>
              <a:t>na:</a:t>
            </a:r>
            <a:endParaRPr lang="pl-PL" dirty="0"/>
          </a:p>
          <a:p>
            <a:pPr algn="just"/>
            <a:r>
              <a:rPr lang="pl-PL" dirty="0"/>
              <a:t>twórcę dzieła zależnego obowiązek udostępnienia go na tej samej licencji, na jakiej</a:t>
            </a:r>
          </a:p>
          <a:p>
            <a:pPr algn="just"/>
            <a:r>
              <a:rPr lang="pl-PL" dirty="0"/>
              <a:t>udostępniono oryginalny utwór.</a:t>
            </a:r>
          </a:p>
        </p:txBody>
      </p:sp>
    </p:spTree>
    <p:extLst>
      <p:ext uri="{BB962C8B-B14F-4D97-AF65-F5344CB8AC3E}">
        <p14:creationId xmlns:p14="http://schemas.microsoft.com/office/powerpoint/2010/main" val="19177115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Licencje Creative </a:t>
            </a:r>
            <a:r>
              <a:rPr lang="pl-PL" dirty="0" err="1"/>
              <a:t>Commons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Creative </a:t>
            </a:r>
            <a:r>
              <a:rPr lang="pl-PL" dirty="0" err="1"/>
              <a:t>Commons</a:t>
            </a:r>
            <a:r>
              <a:rPr lang="pl-PL" dirty="0"/>
              <a:t> to amerykańska organizacja pozarządowa, która </a:t>
            </a:r>
            <a:r>
              <a:rPr lang="pl-PL" dirty="0" smtClean="0"/>
              <a:t>stworzyła własny </a:t>
            </a:r>
            <a:r>
              <a:rPr lang="pl-PL" dirty="0"/>
              <a:t>system licencji i wciąż zajmuje się jego rozwijaniem.</a:t>
            </a:r>
          </a:p>
          <a:p>
            <a:pPr algn="just"/>
            <a:r>
              <a:rPr lang="pl-PL" dirty="0"/>
              <a:t>Wszystkie licencje systemu Creative </a:t>
            </a:r>
            <a:r>
              <a:rPr lang="pl-PL" dirty="0" err="1"/>
              <a:t>Commons</a:t>
            </a:r>
            <a:r>
              <a:rPr lang="pl-PL" dirty="0"/>
              <a:t> zawierają zezwolenie na </a:t>
            </a:r>
            <a:r>
              <a:rPr lang="pl-PL" dirty="0" smtClean="0"/>
              <a:t>korzystanie z </a:t>
            </a:r>
            <a:r>
              <a:rPr lang="pl-PL" dirty="0"/>
              <a:t>utworu, bez ograniczeń czasowych i terytorialnych, nieodpłatnie, wraz z </a:t>
            </a:r>
            <a:r>
              <a:rPr lang="pl-PL" dirty="0" smtClean="0"/>
              <a:t>bardzo szerokim wyłączeniem </a:t>
            </a:r>
            <a:r>
              <a:rPr lang="pl-PL" dirty="0"/>
              <a:t>odpowiedzialności licencjodawcy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06134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Licencje Creative </a:t>
            </a:r>
            <a:r>
              <a:rPr lang="pl-PL" dirty="0" err="1"/>
              <a:t>Commons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Warto pamiętać, że: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● </a:t>
            </a:r>
            <a:r>
              <a:rPr lang="pl-PL" b="1" dirty="0"/>
              <a:t>licencje Creative </a:t>
            </a:r>
            <a:r>
              <a:rPr lang="pl-PL" b="1" dirty="0" err="1"/>
              <a:t>Commons</a:t>
            </a:r>
            <a:r>
              <a:rPr lang="pl-PL" b="1" dirty="0"/>
              <a:t> </a:t>
            </a:r>
            <a:r>
              <a:rPr lang="pl-PL" dirty="0"/>
              <a:t>to gotowe rozwiązanie prawne, z których można skorzystać od </a:t>
            </a:r>
            <a:r>
              <a:rPr lang="pl-PL" dirty="0" smtClean="0"/>
              <a:t>razu bez </a:t>
            </a:r>
            <a:r>
              <a:rPr lang="pl-PL" dirty="0"/>
              <a:t>konieczności przygotowania własnej treści licencji. Skorzystanie z licencji z punktu widzenia </a:t>
            </a:r>
            <a:r>
              <a:rPr lang="pl-PL" dirty="0" smtClean="0"/>
              <a:t>twórcy polega </a:t>
            </a:r>
            <a:r>
              <a:rPr lang="pl-PL" dirty="0"/>
              <a:t>na oznaczeniu nią swojego utworu. Z punktu widzenia użytkownika, skorzystanie z licencji </a:t>
            </a:r>
            <a:r>
              <a:rPr lang="pl-PL" dirty="0" smtClean="0"/>
              <a:t>to wykonanie </a:t>
            </a:r>
            <a:r>
              <a:rPr lang="pl-PL" dirty="0"/>
              <a:t>określonych w niej uprawnień w stosunku do utworu udostępnionego na tej licencji </a:t>
            </a:r>
            <a:r>
              <a:rPr lang="pl-PL" dirty="0" smtClean="0"/>
              <a:t>przez twórcę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●  </a:t>
            </a:r>
            <a:r>
              <a:rPr lang="pl-PL" b="1" dirty="0" smtClean="0"/>
              <a:t>dwie </a:t>
            </a:r>
            <a:r>
              <a:rPr lang="pl-PL" b="1" dirty="0"/>
              <a:t>z wielu różnych licencji Creative </a:t>
            </a:r>
            <a:r>
              <a:rPr lang="pl-PL" b="1" dirty="0" err="1"/>
              <a:t>Commons</a:t>
            </a:r>
            <a:r>
              <a:rPr lang="pl-PL" b="1" dirty="0"/>
              <a:t> są wolne (spełniają cztery </a:t>
            </a:r>
            <a:r>
              <a:rPr lang="pl-PL" b="1" dirty="0" smtClean="0"/>
              <a:t>wolności </a:t>
            </a:r>
            <a:r>
              <a:rPr lang="pl-PL" dirty="0" smtClean="0"/>
              <a:t>R</a:t>
            </a:r>
            <a:r>
              <a:rPr lang="pl-PL" dirty="0"/>
              <a:t>. Stallmana): są to CC BY oraz CC BY-SA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● </a:t>
            </a:r>
            <a:r>
              <a:rPr lang="pl-PL" b="1" dirty="0"/>
              <a:t>niektóre licencje Creative </a:t>
            </a:r>
            <a:r>
              <a:rPr lang="pl-PL" b="1" dirty="0" err="1"/>
              <a:t>Commons</a:t>
            </a:r>
            <a:r>
              <a:rPr lang="pl-PL" b="1" dirty="0"/>
              <a:t> są bardzo restrykcyjne, np. licencja BY-NC-ND nie pozwala </a:t>
            </a:r>
            <a:r>
              <a:rPr lang="pl-PL" b="1" dirty="0" smtClean="0"/>
              <a:t>na tworzenie </a:t>
            </a:r>
            <a:r>
              <a:rPr lang="pl-PL" b="1" dirty="0"/>
              <a:t>utworów zależnych i nie pozwala na komercyjne wykorzystanie</a:t>
            </a:r>
          </a:p>
        </p:txBody>
      </p:sp>
    </p:spTree>
    <p:extLst>
      <p:ext uri="{BB962C8B-B14F-4D97-AF65-F5344CB8AC3E}">
        <p14:creationId xmlns:p14="http://schemas.microsoft.com/office/powerpoint/2010/main" val="35994860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Opis wolnych licencji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Jedną z podstawowych umiejętności związanych z posługiwaniem się </a:t>
            </a:r>
            <a:r>
              <a:rPr lang="pl-PL" b="1" dirty="0"/>
              <a:t>wolnymi </a:t>
            </a:r>
            <a:r>
              <a:rPr lang="pl-PL" b="1" dirty="0" smtClean="0"/>
              <a:t>licencjami </a:t>
            </a:r>
            <a:r>
              <a:rPr lang="pl-PL" dirty="0" smtClean="0"/>
              <a:t>jest </a:t>
            </a:r>
            <a:r>
              <a:rPr lang="pl-PL" dirty="0"/>
              <a:t>poprawne opisywanie za ich pomocą licencjonowanych utworów. Błędny </a:t>
            </a:r>
            <a:r>
              <a:rPr lang="pl-PL" dirty="0" smtClean="0"/>
              <a:t>opis może </a:t>
            </a:r>
            <a:r>
              <a:rPr lang="pl-PL" dirty="0"/>
              <a:t>utrudnić lub uniemożliwić korzystanie z utworu zgodnie z </a:t>
            </a:r>
            <a:r>
              <a:rPr lang="pl-PL" dirty="0" smtClean="0"/>
              <a:t>licencją.</a:t>
            </a:r>
          </a:p>
          <a:p>
            <a:pPr marL="0" indent="0" algn="just">
              <a:buNone/>
            </a:pPr>
            <a:r>
              <a:rPr lang="pl-PL" b="1" dirty="0" smtClean="0"/>
              <a:t>Obowiązkowe </a:t>
            </a:r>
            <a:r>
              <a:rPr lang="pl-PL" b="1" dirty="0"/>
              <a:t>elementy opisu licencji</a:t>
            </a:r>
            <a:r>
              <a:rPr lang="pl-PL" dirty="0"/>
              <a:t>:</a:t>
            </a:r>
          </a:p>
          <a:p>
            <a:pPr algn="just"/>
            <a:r>
              <a:rPr lang="pl-PL" dirty="0" smtClean="0"/>
              <a:t>informacja </a:t>
            </a:r>
            <a:r>
              <a:rPr lang="pl-PL" dirty="0"/>
              <a:t>o autorze lub autorach, albo o innym niż autor(-</a:t>
            </a:r>
            <a:r>
              <a:rPr lang="pl-PL" dirty="0" err="1"/>
              <a:t>rzy</a:t>
            </a:r>
            <a:r>
              <a:rPr lang="pl-PL" dirty="0"/>
              <a:t>) licencjodawcy</a:t>
            </a:r>
          </a:p>
          <a:p>
            <a:pPr algn="just"/>
            <a:r>
              <a:rPr lang="pl-PL" dirty="0" smtClean="0"/>
              <a:t>źródło </a:t>
            </a:r>
            <a:r>
              <a:rPr lang="pl-PL" dirty="0"/>
              <a:t>(adres bibliograficzny z tytułem utworu lub link, jeśli wykorzystywany utwór </a:t>
            </a:r>
            <a:r>
              <a:rPr lang="pl-PL" dirty="0" smtClean="0"/>
              <a:t>jest dostępny </a:t>
            </a:r>
            <a:r>
              <a:rPr lang="pl-PL" dirty="0"/>
              <a:t>w sieci)</a:t>
            </a:r>
          </a:p>
          <a:p>
            <a:pPr algn="just"/>
            <a:r>
              <a:rPr lang="pl-PL" dirty="0" smtClean="0"/>
              <a:t>dokładna </a:t>
            </a:r>
            <a:r>
              <a:rPr lang="pl-PL" dirty="0"/>
              <a:t>nazwa licencji z odnośnikiem do strony licencji w serwisie Creative</a:t>
            </a:r>
          </a:p>
          <a:p>
            <a:pPr algn="just"/>
            <a:r>
              <a:rPr lang="pl-PL" dirty="0" err="1"/>
              <a:t>Commons</a:t>
            </a:r>
            <a:r>
              <a:rPr lang="pl-PL" dirty="0"/>
              <a:t> lub – w przypadku druku – adresem URL do niej</a:t>
            </a:r>
          </a:p>
        </p:txBody>
      </p:sp>
    </p:spTree>
    <p:extLst>
      <p:ext uri="{BB962C8B-B14F-4D97-AF65-F5344CB8AC3E}">
        <p14:creationId xmlns:p14="http://schemas.microsoft.com/office/powerpoint/2010/main" val="16808926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Opis wolnych licencji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Przykłady poprawnych informacji licencyjnych:</a:t>
            </a:r>
          </a:p>
          <a:p>
            <a:pPr marL="0" indent="0">
              <a:buNone/>
            </a:pPr>
            <a:r>
              <a:rPr lang="pl-PL" dirty="0" smtClean="0"/>
              <a:t>a) Wykorzystanie </a:t>
            </a:r>
            <a:r>
              <a:rPr lang="pl-PL" dirty="0"/>
              <a:t>hasła z Wikipedii: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źródło</a:t>
            </a:r>
            <a:r>
              <a:rPr lang="pl-PL" dirty="0"/>
              <a:t>: Wikipedia, http://pl.wikipedia.org/wiki/Historia Gdańska,</a:t>
            </a:r>
          </a:p>
          <a:p>
            <a:pPr marL="0" indent="0">
              <a:buNone/>
            </a:pPr>
            <a:r>
              <a:rPr lang="pl-PL" b="1" dirty="0"/>
              <a:t>autorzy</a:t>
            </a:r>
            <a:r>
              <a:rPr lang="pl-PL" dirty="0"/>
              <a:t>: </a:t>
            </a:r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pl.wikipedia.org/w/index.php</a:t>
            </a:r>
            <a:r>
              <a:rPr lang="pl-PL" dirty="0" smtClean="0"/>
              <a:t>? </a:t>
            </a:r>
            <a:r>
              <a:rPr lang="pl-PL" dirty="0" err="1" smtClean="0"/>
              <a:t>title</a:t>
            </a:r>
            <a:r>
              <a:rPr lang="pl-PL" dirty="0" smtClean="0"/>
              <a:t>=Historia_Gda%C5%84ska&amp;action=</a:t>
            </a:r>
            <a:r>
              <a:rPr lang="pl-PL" dirty="0" err="1" smtClean="0"/>
              <a:t>history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licencja: </a:t>
            </a:r>
            <a:r>
              <a:rPr lang="pl-PL" dirty="0"/>
              <a:t>CC-BY-SA 3.0, http://creativecommons.org/licenses/by-sa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Fotografia </a:t>
            </a:r>
            <a:r>
              <a:rPr lang="pl-PL" b="1" dirty="0"/>
              <a:t>z prywatnego bloga wykorzystana na portalu:</a:t>
            </a:r>
          </a:p>
          <a:p>
            <a:pPr marL="0" indent="0">
              <a:buNone/>
            </a:pPr>
            <a:r>
              <a:rPr lang="pl-PL" b="1" dirty="0"/>
              <a:t>autor/tytuł</a:t>
            </a:r>
            <a:r>
              <a:rPr lang="pl-PL" dirty="0"/>
              <a:t>: Pociąg na stacji Warszawa Śródmieście WKD, fot. bart32,</a:t>
            </a:r>
          </a:p>
          <a:p>
            <a:pPr marL="0" indent="0">
              <a:buNone/>
            </a:pPr>
            <a:r>
              <a:rPr lang="pl-PL" b="1" dirty="0"/>
              <a:t>źródło</a:t>
            </a:r>
            <a:r>
              <a:rPr lang="pl-PL" dirty="0"/>
              <a:t>: http://bart32.blox.pl/?p=732,</a:t>
            </a:r>
          </a:p>
          <a:p>
            <a:pPr marL="0" indent="0">
              <a:buNone/>
            </a:pPr>
            <a:r>
              <a:rPr lang="pl-PL" b="1" dirty="0"/>
              <a:t>licencja</a:t>
            </a:r>
            <a:r>
              <a:rPr lang="pl-PL" dirty="0"/>
              <a:t>: CC-BY-SA 3.0 (http://creativecommons.org/licenses/by/3.0/pl/)</a:t>
            </a:r>
          </a:p>
        </p:txBody>
      </p:sp>
    </p:spTree>
    <p:extLst>
      <p:ext uri="{BB962C8B-B14F-4D97-AF65-F5344CB8AC3E}">
        <p14:creationId xmlns:p14="http://schemas.microsoft.com/office/powerpoint/2010/main" val="3998013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Ruch wolnej kultury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>
                <a:solidFill>
                  <a:srgbClr val="000000"/>
                </a:solidFill>
                <a:latin typeface="LiberationSansNarrow"/>
              </a:rPr>
              <a:t>Ruch Wolnej Kultury głosi wolność korzystania z dóbr kultury.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0000"/>
                </a:solidFill>
                <a:latin typeface="LiberationSansNarrow"/>
              </a:rPr>
              <a:t>Czerpie z doświadczeń ruchu Wolnego Oprogramowania, który wypracował nie tylko spójne </a:t>
            </a:r>
            <a:r>
              <a:rPr lang="pl-PL" b="1" dirty="0" smtClean="0">
                <a:solidFill>
                  <a:srgbClr val="FF960E"/>
                </a:solidFill>
                <a:latin typeface="LiberationSansNarrow-Bold"/>
              </a:rPr>
              <a:t>założenia ideowe </a:t>
            </a:r>
            <a:r>
              <a:rPr lang="pl-PL" dirty="0">
                <a:solidFill>
                  <a:srgbClr val="000000"/>
                </a:solidFill>
                <a:latin typeface="LiberationSansNarrow"/>
              </a:rPr>
              <a:t>(tzw. cztery wolności Stallmana), ale także </a:t>
            </a:r>
            <a:r>
              <a:rPr lang="pl-PL" b="1" dirty="0">
                <a:solidFill>
                  <a:srgbClr val="FF960E"/>
                </a:solidFill>
                <a:latin typeface="LiberationSansNarrow-Bold"/>
              </a:rPr>
              <a:t>narzędzia prawne </a:t>
            </a:r>
            <a:r>
              <a:rPr lang="pl-PL" dirty="0">
                <a:solidFill>
                  <a:srgbClr val="000000"/>
                </a:solidFill>
                <a:latin typeface="LiberationSansNarrow"/>
              </a:rPr>
              <a:t>(takie jak wolne </a:t>
            </a:r>
            <a:r>
              <a:rPr lang="pl-PL" dirty="0" smtClean="0">
                <a:solidFill>
                  <a:srgbClr val="000000"/>
                </a:solidFill>
                <a:latin typeface="LiberationSansNarrow"/>
              </a:rPr>
              <a:t>licencje i </a:t>
            </a:r>
            <a:r>
              <a:rPr lang="pl-PL" dirty="0">
                <a:solidFill>
                  <a:srgbClr val="000000"/>
                </a:solidFill>
                <a:latin typeface="LiberationSansNarrow"/>
              </a:rPr>
              <a:t>mechanizm </a:t>
            </a:r>
            <a:r>
              <a:rPr lang="pl-PL" dirty="0" err="1">
                <a:solidFill>
                  <a:srgbClr val="000000"/>
                </a:solidFill>
                <a:latin typeface="LiberationSansNarrow"/>
              </a:rPr>
              <a:t>copyleft</a:t>
            </a:r>
            <a:r>
              <a:rPr lang="pl-PL" dirty="0">
                <a:solidFill>
                  <a:srgbClr val="000000"/>
                </a:solidFill>
                <a:latin typeface="LiberationSansNarrow"/>
              </a:rPr>
              <a:t>) oraz </a:t>
            </a:r>
            <a:r>
              <a:rPr lang="pl-PL" b="1" dirty="0">
                <a:solidFill>
                  <a:srgbClr val="FF960E"/>
                </a:solidFill>
                <a:latin typeface="LiberationSansNarrow-Bold"/>
              </a:rPr>
              <a:t>techniczne</a:t>
            </a:r>
            <a:r>
              <a:rPr lang="pl-PL" dirty="0">
                <a:solidFill>
                  <a:srgbClr val="000000"/>
                </a:solidFill>
                <a:latin typeface="LiberationSansNarrow"/>
              </a:rPr>
              <a:t>, pozwalające na pracę wielu niezależnych osób nad </a:t>
            </a:r>
            <a:r>
              <a:rPr lang="pl-PL" dirty="0" smtClean="0">
                <a:solidFill>
                  <a:srgbClr val="000000"/>
                </a:solidFill>
                <a:latin typeface="LiberationSansNarrow"/>
              </a:rPr>
              <a:t>wspólnym projektem </a:t>
            </a:r>
            <a:r>
              <a:rPr lang="pl-PL" dirty="0">
                <a:solidFill>
                  <a:srgbClr val="000000"/>
                </a:solidFill>
                <a:latin typeface="LiberationSansNarrow"/>
              </a:rPr>
              <a:t>(narzędzia kontroli wersji, zgłaszania błędów, zarządzania projektami itp.).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14843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Organizacje zbiorowego zarządzania</a:t>
            </a:r>
            <a:br>
              <a:rPr lang="pl-PL" dirty="0"/>
            </a:br>
            <a:r>
              <a:rPr lang="pl-PL" dirty="0"/>
              <a:t>prawami autorskimi i pokrewnymi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Niektóre formy działalności oznaczają korzystanie z setek i tysięcy utworów - tak na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 działa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każda stacja radiowa.</a:t>
            </a:r>
          </a:p>
          <a:p>
            <a:pPr marL="0" indent="0" algn="just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Organizacje Zbiorowego Zarządzania (OZZ)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zajmują się głównie udzielaniem zezwoleń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wykorzystanie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utworów niejako hurtem.</a:t>
            </a:r>
          </a:p>
          <a:p>
            <a:pPr marL="0" indent="0" algn="just">
              <a:buNone/>
            </a:pPr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Podstawą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OZZ jest albo:</a:t>
            </a:r>
          </a:p>
          <a:p>
            <a:pPr marL="0" indent="0" algn="just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ustawa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niektórych przypadkach przepisy nakazują korzystać z utworów za pośrednictwem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OZZ);</a:t>
            </a:r>
          </a:p>
          <a:p>
            <a:pPr marL="0" indent="0" algn="just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umowa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(twórcy podpisując z OZZ umowy, przekazują im część praw do zarządzania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własnymi utworami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zgadzają się też, że to za pośrednictwem OZZ otrzymywać będą wynagrodzenie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wykorzystanie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swojej twórczości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działanie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bezumowne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(tzw. prowadzenie cudzych spraw bez zlecenia,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podejmowane 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przeświadczeniu, że nieuchwytny twórca chciałby pobierać wynagrodzenie za swoje utwory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według stawek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OZZ, a nie np. zezwolić na ich nieodpłatne wykorzystanie bądź w ogóle zakazać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określonego wykorzystania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618842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Organizacje zbiorowego zarządzania</a:t>
            </a:r>
            <a:br>
              <a:rPr lang="pl-PL" dirty="0"/>
            </a:br>
            <a:r>
              <a:rPr lang="pl-PL" dirty="0"/>
              <a:t>prawami autorskimi i pokrewnymi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Polsce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kilkanaście różnych OZZ, które reprezentują różnych uprawnionych i mają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różny zakres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m. in.:</a:t>
            </a: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Stowarzyszenie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Artystów Wykonawców Utworów Muzycznych i Słowno-Muzycznych (SAWP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Związek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Artystów Scen Polskich (ZASP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Stowarzyszenie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Filmowców Polskich (SFP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Związek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Producentów Audio-Video (ZPAV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Stowarzyszenie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Autorów ZAiKS</a:t>
            </a:r>
          </a:p>
          <a:p>
            <a:pPr marL="0" indent="0" algn="just">
              <a:buNone/>
            </a:pP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 pamiętać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że płacenie OZZ z tytułu wykorzystania utworów poza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zakresem dozwolonego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użytku nie jest konieczne, jeśli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korzystamy wyłącznie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utworów publikowanych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wolnych licencjach.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288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Ochrona własności przemysłowej - 5 kwietnia 2020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 smtClean="0">
                <a:solidFill>
                  <a:srgbClr val="000000"/>
                </a:solidFill>
                <a:latin typeface="LiberationSansNarrow-Bold"/>
              </a:rPr>
              <a:t>Pojęcie własności przemysłowej-</a:t>
            </a:r>
          </a:p>
          <a:p>
            <a:pPr marL="0" indent="0" algn="just">
              <a:buNone/>
            </a:pPr>
            <a:r>
              <a:rPr lang="pl-PL" b="1" dirty="0" smtClean="0">
                <a:solidFill>
                  <a:srgbClr val="000000"/>
                </a:solidFill>
                <a:latin typeface="LiberationSansNarrow-Bold"/>
              </a:rPr>
              <a:t>Własność </a:t>
            </a:r>
            <a:r>
              <a:rPr lang="pl-PL" b="1" dirty="0">
                <a:solidFill>
                  <a:srgbClr val="000000"/>
                </a:solidFill>
                <a:latin typeface="LiberationSansNarrow-Bold"/>
              </a:rPr>
              <a:t>przemysłowa </a:t>
            </a:r>
            <a:r>
              <a:rPr lang="pl-PL" dirty="0">
                <a:solidFill>
                  <a:srgbClr val="000000"/>
                </a:solidFill>
                <a:latin typeface="LiberationSansNarrow"/>
              </a:rPr>
              <a:t>dotyczy </a:t>
            </a:r>
            <a:r>
              <a:rPr lang="pl-PL" b="1" dirty="0">
                <a:solidFill>
                  <a:srgbClr val="000000"/>
                </a:solidFill>
                <a:latin typeface="LiberationSansNarrow-Bold"/>
              </a:rPr>
              <a:t>dóbr intelektualnych </a:t>
            </a:r>
            <a:r>
              <a:rPr lang="pl-PL" dirty="0">
                <a:solidFill>
                  <a:srgbClr val="000000"/>
                </a:solidFill>
                <a:latin typeface="LiberationSansNarrow"/>
              </a:rPr>
              <a:t>wykorzystywanych w </a:t>
            </a:r>
            <a:r>
              <a:rPr lang="pl-PL" b="1" dirty="0" smtClean="0">
                <a:solidFill>
                  <a:srgbClr val="000000"/>
                </a:solidFill>
                <a:latin typeface="LiberationSansNarrow-Bold"/>
              </a:rPr>
              <a:t>działalności;</a:t>
            </a:r>
            <a:endParaRPr lang="pl-PL" b="1" dirty="0">
              <a:solidFill>
                <a:srgbClr val="000000"/>
              </a:solidFill>
              <a:latin typeface="LiberationSansNarrow-Bold"/>
            </a:endParaRPr>
          </a:p>
          <a:p>
            <a:pPr algn="just"/>
            <a:r>
              <a:rPr lang="pl-PL" b="1" dirty="0">
                <a:solidFill>
                  <a:srgbClr val="000000"/>
                </a:solidFill>
                <a:latin typeface="LiberationSansNarrow-Bold"/>
              </a:rPr>
              <a:t>gospodarczej </a:t>
            </a:r>
            <a:r>
              <a:rPr lang="pl-PL" dirty="0">
                <a:solidFill>
                  <a:srgbClr val="000000"/>
                </a:solidFill>
                <a:latin typeface="LiberationSansNarrow"/>
              </a:rPr>
              <a:t>- twórcze rozstrzygnięcie danego problemu, rozwiązania technicznego lub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LiberationSansNarrow"/>
              </a:rPr>
              <a:t>organizacyjnego w przemyśle bądź o znaczeniu związanym z prowadzoną działalnością.</a:t>
            </a:r>
          </a:p>
          <a:p>
            <a:pPr marL="0" indent="0" algn="just">
              <a:buNone/>
            </a:pPr>
            <a:r>
              <a:rPr lang="pl-PL" dirty="0">
                <a:latin typeface="LiberationSansNarrow"/>
              </a:rPr>
              <a:t>Podstawową cechą </a:t>
            </a:r>
            <a:r>
              <a:rPr lang="pl-PL" b="1" dirty="0">
                <a:latin typeface="LiberationSansNarrow-Bold"/>
              </a:rPr>
              <a:t>odróżniającą własność przemysłową od prawa autorskiego </a:t>
            </a:r>
            <a:r>
              <a:rPr lang="pl-PL" dirty="0" smtClean="0">
                <a:latin typeface="LiberationSansNarrow"/>
              </a:rPr>
              <a:t>jest to</a:t>
            </a:r>
            <a:r>
              <a:rPr lang="pl-PL" dirty="0">
                <a:latin typeface="LiberationSansNarrow"/>
              </a:rPr>
              <a:t>, że w celu zapewnienia ochrony </a:t>
            </a:r>
            <a:r>
              <a:rPr lang="pl-PL" b="1" dirty="0">
                <a:latin typeface="LiberationSansNarrow-Bold"/>
              </a:rPr>
              <a:t>konieczne jest dokonanie rejestracji we </a:t>
            </a:r>
            <a:r>
              <a:rPr lang="pl-PL" b="1" dirty="0" smtClean="0">
                <a:latin typeface="LiberationSansNarrow-Bold"/>
              </a:rPr>
              <a:t>właściwym urzędzie </a:t>
            </a:r>
            <a:r>
              <a:rPr lang="pl-PL" dirty="0" smtClean="0">
                <a:latin typeface="LiberationSansNarrow"/>
              </a:rPr>
              <a:t>państwowym.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977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Własność intelektualna </a:t>
            </a:r>
            <a:r>
              <a:rPr lang="pl-PL" dirty="0" smtClean="0"/>
              <a:t>to prawa związane z działalnością intelektualną w dziedzinie literackiej, artystycznej, naukowej i przemysłowej. Konwencja o ustanowieniu Światowej Organizacji Własności Intelektualnej (WIPO) definiuje pojęcie własności intelektualnej jako zbiór praw odnoszących się w szczególności do:</a:t>
            </a:r>
          </a:p>
          <a:p>
            <a:pPr algn="just"/>
            <a:r>
              <a:rPr lang="pl-PL" dirty="0" smtClean="0"/>
              <a:t>dzieł literackich, artystycznych i naukowych,</a:t>
            </a:r>
          </a:p>
          <a:p>
            <a:pPr algn="just"/>
            <a:r>
              <a:rPr lang="pl-PL" dirty="0" smtClean="0"/>
              <a:t>interpretacji artystów interpretatorów oraz </a:t>
            </a:r>
            <a:r>
              <a:rPr lang="pl-PL" dirty="0" err="1" smtClean="0"/>
              <a:t>wykonań</a:t>
            </a:r>
            <a:r>
              <a:rPr lang="pl-PL" dirty="0" smtClean="0"/>
              <a:t> artystów wykonawców</a:t>
            </a:r>
            <a:r>
              <a:rPr lang="pl-PL" dirty="0"/>
              <a:t>;</a:t>
            </a:r>
            <a:endParaRPr lang="pl-PL" dirty="0" smtClean="0"/>
          </a:p>
          <a:p>
            <a:pPr algn="just"/>
            <a:r>
              <a:rPr lang="pl-PL" dirty="0" smtClean="0"/>
              <a:t>wynalazków we wszystkich dziedzinach działalności ludzkiej;</a:t>
            </a:r>
          </a:p>
          <a:p>
            <a:pPr algn="just"/>
            <a:r>
              <a:rPr lang="pl-PL" dirty="0" smtClean="0"/>
              <a:t>odkryć naukowych;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52519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Wśród dóbr chronionych prawem własności przemysłowej wyróżniamy:</a:t>
            </a:r>
          </a:p>
          <a:p>
            <a:pPr marL="0" indent="0">
              <a:buNone/>
            </a:pPr>
            <a:r>
              <a:rPr lang="pl-PL" dirty="0"/>
              <a:t>● projekty </a:t>
            </a:r>
            <a:r>
              <a:rPr lang="pl-PL" dirty="0" smtClean="0"/>
              <a:t>wynalazcze (ochrona patentu)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➔ </a:t>
            </a:r>
            <a:r>
              <a:rPr lang="pl-PL" dirty="0" smtClean="0"/>
              <a:t>wynalazki (ochrona patentu)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➔ wzory </a:t>
            </a:r>
            <a:r>
              <a:rPr lang="pl-PL" dirty="0" smtClean="0"/>
              <a:t>użytkowe (prawo z rejestru)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➔ wzory </a:t>
            </a:r>
            <a:r>
              <a:rPr lang="pl-PL" dirty="0" smtClean="0"/>
              <a:t>przemysłowe (prawo ochronne)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➔ topografie układów </a:t>
            </a:r>
            <a:r>
              <a:rPr lang="pl-PL" dirty="0" smtClean="0"/>
              <a:t>scalonych (prawo z rejestracji)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➔ projekty </a:t>
            </a:r>
            <a:r>
              <a:rPr lang="pl-PL" dirty="0" smtClean="0"/>
              <a:t>racjonalizatorskie (prawo z rejestracji)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● oznaczenia </a:t>
            </a:r>
            <a:r>
              <a:rPr lang="pl-PL" dirty="0" smtClean="0"/>
              <a:t>handlowe (prawo ochronne)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➔ znaki </a:t>
            </a:r>
            <a:r>
              <a:rPr lang="pl-PL" dirty="0" smtClean="0"/>
              <a:t>towarowe (prawo ochronne)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➔ oznaczenia </a:t>
            </a:r>
            <a:r>
              <a:rPr lang="pl-PL" dirty="0" smtClean="0"/>
              <a:t>geograficzne (prawo z rejestru)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94879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Patent,  prawo ochronne, prawo z rejestracji </a:t>
            </a:r>
            <a:r>
              <a:rPr lang="pl-PL" dirty="0" smtClean="0"/>
              <a:t>– oznacza nabycie prawa wyłącznego korzystania z wynalazku, wzoru użytkowego, znaku towarowego  etc. W sposób zarobkowy lub zawodowy na terenie całej  RP (lub szerzej).</a:t>
            </a:r>
          </a:p>
          <a:p>
            <a:pPr marL="0" indent="0" algn="just">
              <a:buNone/>
            </a:pPr>
            <a:r>
              <a:rPr lang="pl-PL" b="1" dirty="0" smtClean="0"/>
              <a:t>Patenty</a:t>
            </a:r>
            <a:r>
              <a:rPr lang="pl-PL" dirty="0" smtClean="0"/>
              <a:t> – są udzielane bez względu na dziedzinę techniki na wynalazki, które są nowe; posiadają poziom wynalazczy, nadają się do przemysłowego stosowania.</a:t>
            </a:r>
          </a:p>
          <a:p>
            <a:pPr marL="0" indent="0" algn="just">
              <a:buNone/>
            </a:pPr>
            <a:r>
              <a:rPr lang="pl-PL" b="1" dirty="0" smtClean="0"/>
              <a:t>Wzór użytkowy </a:t>
            </a:r>
            <a:r>
              <a:rPr lang="pl-PL" b="1" dirty="0"/>
              <a:t>– </a:t>
            </a:r>
            <a:r>
              <a:rPr lang="pl-PL" dirty="0"/>
              <a:t>nowe i użyteczne rozwiązanie o charakterze technicznym, dotyczące kształtu, budowy i zestawienia przedmiotu o trwałej postaci, przy czym użyteczność takiego rozwiązania wyraża się możliwością osiągnięcia celu mającego praktyczne znaczenie przy wytwarzaniu lub korzystaniu z wyrobu o cechach wzoru </a:t>
            </a:r>
            <a:r>
              <a:rPr lang="pl-PL" dirty="0" smtClean="0"/>
              <a:t>użytkowego.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odróżnieniu od wynalazku od wzoru użytkowego wymaga się jedynie, aby w dacie pierwszeństwa był nowy i cechował się charakterem technicznym (może być on więc rozwiązaniem wynikającym w sposób oczywisty ze stanu techniki). Pozwala to na konwersję zgłoszenia wynalazku na zgłoszenie wzoru użytkowego z zachowaniem pierwotnej daty zgłoszenia[2], jeżeli urząd patentowy odmawia udzielenia patentu na wynalazek, który zdaniem eksperta Urzędu jest oczywisty dla znawcy. Konwersja ta możliwa jest tylko dla rozwiązań, które same w sobie są wzorami użytkowymi.</a:t>
            </a:r>
          </a:p>
          <a:p>
            <a:pPr marL="0" indent="0" algn="just">
              <a:buNone/>
            </a:pPr>
            <a:r>
              <a:rPr lang="pl-PL" dirty="0" smtClean="0"/>
              <a:t>Na </a:t>
            </a:r>
            <a:r>
              <a:rPr lang="pl-PL" dirty="0"/>
              <a:t>wzór użytkowy (niem. </a:t>
            </a:r>
            <a:r>
              <a:rPr lang="pl-PL" dirty="0" err="1"/>
              <a:t>Gebrauchsmuster</a:t>
            </a:r>
            <a:r>
              <a:rPr lang="pl-PL" dirty="0"/>
              <a:t>, ang. </a:t>
            </a:r>
            <a:r>
              <a:rPr lang="pl-PL" dirty="0" err="1"/>
              <a:t>utility</a:t>
            </a:r>
            <a:r>
              <a:rPr lang="pl-PL" dirty="0"/>
              <a:t> model) udzielane jest prawo ochronne, które upoważnia właściciela do wyłącznego korzystania ze wzoru użytkowego w sposób zarobkowy lub zawodowy na całym obszarze kraju. Czas trwania prawa ochronnego na wzór użytkowy jest znacznie krótszy od czasu trwania patentu i wynosi 6 lub 10 (w Polsce) lat od daty dokonania zgłoszenia w Urzędzie Patentowym.</a:t>
            </a:r>
          </a:p>
        </p:txBody>
      </p:sp>
    </p:spTree>
    <p:extLst>
      <p:ext uri="{BB962C8B-B14F-4D97-AF65-F5344CB8AC3E}">
        <p14:creationId xmlns:p14="http://schemas.microsoft.com/office/powerpoint/2010/main" val="3200125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Wzór przemysłowy Według polskiej definicji zawartej w ustawie Prawo własności przemysłowej jest to „nowa i posiadająca indywidualny charakter postać wytworu lub jego części, nadana mu w szczególności przez cechy linii, konturów, kształtów, kolorystykę, fakturę lub materiał wytworu oraz przez jego ornamentację. Wytworem jest każdy przedmiot wytworzony w sposób przemysłowy lub rzemieślniczy, obejmujący w szczególności opakowanie, symbole graficzne oraz kroje pisma typograficznego, z wyłączeniem </a:t>
            </a:r>
            <a:r>
              <a:rPr lang="pl-PL" sz="2000" dirty="0" smtClean="0"/>
              <a:t>programów </a:t>
            </a:r>
            <a:r>
              <a:rPr lang="pl-PL" sz="2000" dirty="0"/>
              <a:t>komputerowych</a:t>
            </a:r>
            <a:r>
              <a:rPr lang="pl-PL" sz="2000" dirty="0" smtClean="0"/>
              <a:t>.” </a:t>
            </a:r>
            <a:r>
              <a:rPr lang="pl-PL" sz="2000" dirty="0"/>
              <a:t>(np. kształt naczynia, meble, glazura itp</a:t>
            </a:r>
            <a:r>
              <a:rPr lang="pl-PL" sz="2000" dirty="0" smtClean="0"/>
              <a:t>.).</a:t>
            </a:r>
          </a:p>
          <a:p>
            <a:pPr marL="0" indent="0" algn="just">
              <a:buNone/>
            </a:pPr>
            <a:r>
              <a:rPr lang="pl-PL" sz="2000" dirty="0"/>
              <a:t>Za wytwór uważa się </a:t>
            </a:r>
            <a:r>
              <a:rPr lang="pl-PL" sz="2000" dirty="0" smtClean="0"/>
              <a:t>także: </a:t>
            </a:r>
          </a:p>
          <a:p>
            <a:pPr marL="0" indent="0" algn="just">
              <a:buNone/>
            </a:pPr>
            <a:r>
              <a:rPr lang="pl-PL" sz="2000" dirty="0" smtClean="0"/>
              <a:t>- przedmiot </a:t>
            </a:r>
            <a:r>
              <a:rPr lang="pl-PL" sz="2000" dirty="0"/>
              <a:t>składający się z wielu wymienialnych części składowych umożliwiających jego rozłożenie i ponowne złożenie (wytwór złożony, np. układanka</a:t>
            </a:r>
            <a:r>
              <a:rPr lang="pl-PL" sz="2000" dirty="0" smtClean="0"/>
              <a:t>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062749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 smtClean="0"/>
              <a:t>- część </a:t>
            </a:r>
            <a:r>
              <a:rPr lang="pl-PL" sz="1600" dirty="0"/>
              <a:t>składową, jeżeli po jej włączeniu do wytworu złożonego, pozostaje widoczna w trakcie jego zwykłego używania (nie dotyczy to np. naprawy wytworu) część składową, jeżeli może być przedmiotem samodzielnego obrotu (np. lusterko samochodowe</a:t>
            </a:r>
            <a:r>
              <a:rPr lang="pl-PL" sz="1600" dirty="0" smtClean="0"/>
              <a:t>).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b="1" dirty="0" smtClean="0"/>
              <a:t>Ochrona </a:t>
            </a:r>
            <a:r>
              <a:rPr lang="pl-PL" sz="1600" b="1" dirty="0"/>
              <a:t>wzoru przemysłowego nie obejmuje cech wytworu</a:t>
            </a:r>
          </a:p>
          <a:p>
            <a:pPr marL="0" indent="0" algn="just">
              <a:buNone/>
            </a:pPr>
            <a:r>
              <a:rPr lang="pl-PL" sz="1600" dirty="0" smtClean="0"/>
              <a:t>wynikających </a:t>
            </a:r>
            <a:r>
              <a:rPr lang="pl-PL" sz="1600" dirty="0"/>
              <a:t>wyłącznie z jego funkcji technicznej (np. gwint nakrętki o indywidualnym kształcie)</a:t>
            </a:r>
          </a:p>
          <a:p>
            <a:pPr marL="0" indent="0" algn="just">
              <a:buNone/>
            </a:pPr>
            <a:r>
              <a:rPr lang="pl-PL" sz="1600" dirty="0"/>
              <a:t>które muszą być odtworzone w dokładnej formie i wymiarach w celu umożliwienia mechanicznego połączenia go lub współdziałania z innym wytworem (np. mocowanie lusterka samochodowego).</a:t>
            </a:r>
          </a:p>
          <a:p>
            <a:pPr marL="0" indent="0" algn="just">
              <a:buNone/>
            </a:pPr>
            <a:r>
              <a:rPr lang="pl-PL" sz="1600" dirty="0"/>
              <a:t>Rejestracją i udzielaniem praw do wzorów przemysłowych zajmuje się w Polsce Urząd Patentowy Rzeczypospolitej Polskiej. Ochrona prawna wzoru przemysłowego w Polsce może maksymalnie trwać przez 25 lat (dzielone na pięć 5-letnich okresów ochronnych). Urząd wydaje uprawnionemu dokument w postaci Świadectwa Rejestracji na Prawo z Rejestracji wzoru przemysłowego.</a:t>
            </a:r>
          </a:p>
          <a:p>
            <a:pPr marL="0" indent="0" algn="just">
              <a:buNone/>
            </a:pPr>
            <a:r>
              <a:rPr lang="pl-PL" sz="1600" dirty="0" smtClean="0"/>
              <a:t>Ochroną </a:t>
            </a:r>
            <a:r>
              <a:rPr lang="pl-PL" sz="1600" dirty="0"/>
              <a:t>wzorów przemysłowych Wspólnoty (ang. </a:t>
            </a:r>
            <a:r>
              <a:rPr lang="pl-PL" sz="1600" dirty="0" err="1"/>
              <a:t>registered</a:t>
            </a:r>
            <a:r>
              <a:rPr lang="pl-PL" sz="1600" dirty="0"/>
              <a:t> </a:t>
            </a:r>
            <a:r>
              <a:rPr lang="pl-PL" sz="1600" dirty="0" err="1"/>
              <a:t>Community</a:t>
            </a:r>
            <a:r>
              <a:rPr lang="pl-PL" sz="1600" dirty="0"/>
              <a:t> design, RCD) zajmuje się Urząd Unii Europejskiej ds. Własności Intelektualnej (dawny Urząd Harmonizacji w ramach Rynku Wewnętrznego).</a:t>
            </a: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660404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Znak </a:t>
            </a:r>
            <a:r>
              <a:rPr lang="pl-PL" dirty="0"/>
              <a:t>towarowy (ang. </a:t>
            </a:r>
            <a:r>
              <a:rPr lang="pl-PL" dirty="0" err="1"/>
              <a:t>trademark</a:t>
            </a:r>
            <a:r>
              <a:rPr lang="pl-PL" dirty="0"/>
              <a:t>) – każde oznaczenie, które nadaje się do odróżnienia towarów jednego przedsiębiorcy od towarów innego przedsiębiorcy i jest możliwe do przedstawienia w rejestrze znaków towarowych w sposób pozwalający na ustalenie jednoznacznego i dokładnego przedmiotu udzielonej ochrony. Znakiem towarowym może być w szczególności wyraz, rysunek, ornament, kompozycja kolorystyczna, forma przestrzenna, w tym forma towaru lub opakowania, a także melodia lub inny sygnał </a:t>
            </a:r>
            <a:r>
              <a:rPr lang="pl-PL" dirty="0" smtClean="0"/>
              <a:t>dźwiękowy. </a:t>
            </a:r>
            <a:r>
              <a:rPr lang="pl-PL" dirty="0"/>
              <a:t>Potocznie na znak towarowy mówi się „znak handlowy”, „znak firmowy”, „firmowa nazwa” lub „logo”.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Aby </a:t>
            </a:r>
            <a:r>
              <a:rPr lang="pl-PL" dirty="0"/>
              <a:t>znak towarowy korzystał z ochrony prawnej, musi zostać zarejestrowany w odpowiednim urzędzie ds. własności przemysłowej. W Polsce jest to Urząd Patentowy RP z siedzibą w Warszawie. Czas trwania prawa ochronnego na znak towarowy wynosi 10 </a:t>
            </a:r>
            <a:r>
              <a:rPr lang="pl-PL" dirty="0" smtClean="0"/>
              <a:t>lat </a:t>
            </a:r>
            <a:r>
              <a:rPr lang="pl-PL" dirty="0"/>
              <a:t>i istnieje możliwość jego przedłużenia na kolejne okresy. Prawo ochronne ogranicza się do towarów i usług wskazanych w </a:t>
            </a:r>
            <a:r>
              <a:rPr lang="pl-PL" dirty="0" smtClean="0"/>
              <a:t>zgłoszeniu. </a:t>
            </a:r>
            <a:r>
              <a:rPr lang="pl-PL" dirty="0"/>
              <a:t>Przez uzyskanie prawa ochronnego nabywa się prawo wyłącznego używania znaku towarowego w sposób zarobkowy lub </a:t>
            </a:r>
            <a:r>
              <a:rPr lang="pl-PL" dirty="0" smtClean="0"/>
              <a:t>zawodowy </a:t>
            </a:r>
            <a:r>
              <a:rPr lang="pl-PL" dirty="0"/>
              <a:t>na określonym obszarze. Uprawniony może wskazać, że jego znak został zarejestrowany, poprzez umieszczenie w sąsiedztwie znaku towarowego litery „R” wpisanej w </a:t>
            </a:r>
            <a:r>
              <a:rPr lang="pl-PL" dirty="0" smtClean="0"/>
              <a:t>okrąg.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12694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b="1" dirty="0"/>
              <a:t>Kategorie normatywne znaków towarowych</a:t>
            </a:r>
          </a:p>
          <a:p>
            <a:pPr marL="0" indent="0" algn="just">
              <a:buNone/>
            </a:pPr>
            <a:r>
              <a:rPr lang="pl-PL" sz="2900" dirty="0" smtClean="0"/>
              <a:t>Ze </a:t>
            </a:r>
            <a:r>
              <a:rPr lang="pl-PL" sz="2900" dirty="0"/>
              <a:t>względu na sposób wykorzystania znaku towarowego w obrocie wyróżnia się:</a:t>
            </a:r>
          </a:p>
          <a:p>
            <a:pPr marL="0" indent="0" algn="just">
              <a:buNone/>
            </a:pPr>
            <a:endParaRPr lang="pl-PL" sz="2900" dirty="0"/>
          </a:p>
          <a:p>
            <a:pPr marL="0" indent="0" algn="just">
              <a:buNone/>
            </a:pPr>
            <a:r>
              <a:rPr lang="pl-PL" sz="2900" dirty="0" smtClean="0"/>
              <a:t> - znak </a:t>
            </a:r>
            <a:r>
              <a:rPr lang="pl-PL" sz="2900" dirty="0"/>
              <a:t>towarowy indywidualny – zapewnia wyłączność używania temu podmiotowi, na którego rzecz jest on zarejestrowany;</a:t>
            </a:r>
          </a:p>
          <a:p>
            <a:pPr marL="0" indent="0" algn="just">
              <a:buNone/>
            </a:pPr>
            <a:r>
              <a:rPr lang="pl-PL" sz="2900" dirty="0" smtClean="0"/>
              <a:t>- znak </a:t>
            </a:r>
            <a:r>
              <a:rPr lang="pl-PL" sz="2900" dirty="0"/>
              <a:t>towarowy na który zostało udzielone wspólne prawo ochronne – znak towarowy przeznaczony do równoczesnego używania przez kilku niezależnych przedsiębiorców;</a:t>
            </a:r>
          </a:p>
          <a:p>
            <a:pPr marL="0" indent="0" algn="just">
              <a:buNone/>
            </a:pPr>
            <a:r>
              <a:rPr lang="pl-PL" sz="2900" dirty="0" smtClean="0"/>
              <a:t>- wspólny </a:t>
            </a:r>
            <a:r>
              <a:rPr lang="pl-PL" sz="2900" dirty="0"/>
              <a:t>znak towarowy – obejmuje dwa rodzaje:</a:t>
            </a:r>
          </a:p>
          <a:p>
            <a:pPr marL="0" indent="0" algn="just">
              <a:buNone/>
            </a:pPr>
            <a:r>
              <a:rPr lang="pl-PL" sz="2900" dirty="0" smtClean="0"/>
              <a:t>- wspólny </a:t>
            </a:r>
            <a:r>
              <a:rPr lang="pl-PL" sz="2900" dirty="0"/>
              <a:t>znak towarowy zwykły – przeznaczony do używania przez organizację posiadającą osobowość prawną, która została powołana do reprezentowania interesów przedsiębiorców oraz przedsiębiorców w niej zrzeszonych. Prawo ochronne na wspólny znak towarowy zwykły może zostać udzielone tylko na rzecz organizacji,</a:t>
            </a:r>
          </a:p>
          <a:p>
            <a:pPr marL="0" indent="0" algn="just">
              <a:buNone/>
            </a:pPr>
            <a:r>
              <a:rPr lang="pl-PL" sz="2900" dirty="0" smtClean="0"/>
              <a:t>- wspólny </a:t>
            </a:r>
            <a:r>
              <a:rPr lang="pl-PL" sz="2900" dirty="0"/>
              <a:t>znak towarowy gwarancyjny – przeznaczony do używania przez przedsiębiorców stosujących się do zasad ustalonych w regulaminie znaku przyjętym przez organizację posiadającą osobowość prawną, na której rzecz znak ten został zarejestrowany. Organizacja na rzecz której znak ten został zarejestrowany sama nie może go używać.</a:t>
            </a:r>
          </a:p>
          <a:p>
            <a:pPr marL="0" indent="0" algn="just">
              <a:buNone/>
            </a:pPr>
            <a:r>
              <a:rPr lang="pl-PL" sz="2900" dirty="0"/>
              <a:t>Ze względu na postrzeganie znaku towarowego przez odbiorców i jego znajomość wyróżnia się:</a:t>
            </a:r>
          </a:p>
          <a:p>
            <a:pPr marL="0" indent="0" algn="just">
              <a:buNone/>
            </a:pPr>
            <a:endParaRPr lang="pl-PL" sz="2900" dirty="0"/>
          </a:p>
          <a:p>
            <a:pPr marL="0" indent="0" algn="just">
              <a:buNone/>
            </a:pPr>
            <a:r>
              <a:rPr lang="pl-PL" sz="2900" dirty="0" smtClean="0"/>
              <a:t>- znak </a:t>
            </a:r>
            <a:r>
              <a:rPr lang="pl-PL" sz="2900" dirty="0"/>
              <a:t>towarowy powszechnie znany – znak towarowy notoryjny;</a:t>
            </a:r>
          </a:p>
          <a:p>
            <a:pPr marL="0" indent="0" algn="just">
              <a:buNone/>
            </a:pPr>
            <a:r>
              <a:rPr lang="pl-PL" sz="2900" dirty="0" smtClean="0"/>
              <a:t>- znak </a:t>
            </a:r>
            <a:r>
              <a:rPr lang="pl-PL" sz="2900" dirty="0"/>
              <a:t>towarowy renomowany – znak towarowy symbolizujący potwierdzoną jakość towarów lub usług.</a:t>
            </a:r>
          </a:p>
          <a:p>
            <a:pPr marL="0" indent="0" algn="just">
              <a:buNone/>
            </a:pPr>
            <a:r>
              <a:rPr lang="pl-PL" sz="2900" dirty="0"/>
              <a:t>Ze względu na przeznaczenie znaku wyróżnia się znak towarowy i </a:t>
            </a:r>
            <a:r>
              <a:rPr lang="pl-PL" sz="2900" dirty="0" smtClean="0"/>
              <a:t>usługowy.</a:t>
            </a:r>
            <a:endParaRPr lang="pl-PL" sz="2900" dirty="0"/>
          </a:p>
        </p:txBody>
      </p:sp>
    </p:spTree>
    <p:extLst>
      <p:ext uri="{BB962C8B-B14F-4D97-AF65-F5344CB8AC3E}">
        <p14:creationId xmlns:p14="http://schemas.microsoft.com/office/powerpoint/2010/main" val="27291047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/>
              <a:t>Oznaczeniem geograficznym, podlegającym ochronie przewidzianej w ustawie Prawo Własności Przemysłowej (</a:t>
            </a:r>
            <a:r>
              <a:rPr lang="pl-PL" sz="1600" dirty="0" err="1"/>
              <a:t>Pwp</a:t>
            </a:r>
            <a:r>
              <a:rPr lang="pl-PL" sz="1600" dirty="0"/>
              <a:t>) jest tylko oznaczenie słowne, które odnosi się bezpośrednio lub pośrednio do nazwy miejsca, miejscowości, regionu lub </a:t>
            </a:r>
            <a:r>
              <a:rPr lang="pl-PL" sz="1600" dirty="0" smtClean="0"/>
              <a:t>kraju. Oznaczenia </a:t>
            </a:r>
            <a:r>
              <a:rPr lang="pl-PL" sz="1600" dirty="0"/>
              <a:t>te mają identyfikować towary (nie usługi), poprzez wskazanie ich pochodzenia z danego terenu, a także identyfikować towary, które są wytworzone z surowców lub półproduktów pochodzących z określonego terenu, większego niż teren wytworzenia lub przetworzenia towaru, jeśli są one przygotowane w szczególnych warunkach i istnieje system kontroli przestrzegania tych </a:t>
            </a:r>
            <a:r>
              <a:rPr lang="pl-PL" sz="1600" dirty="0" smtClean="0"/>
              <a:t>warunków. Aby </a:t>
            </a:r>
            <a:r>
              <a:rPr lang="pl-PL" sz="1600" dirty="0"/>
              <a:t>oznaczenie uznać za geograficzne, konieczne jest spełnienie warunku, żeby towarowi przypisywano pewną jakość, dobrą opinię lub inne cechy przede wszystkim właśnie dzięki pochodzeniu geograficznemu</a:t>
            </a:r>
            <a:r>
              <a:rPr lang="pl-PL" sz="1600" dirty="0" smtClean="0"/>
              <a:t>.</a:t>
            </a:r>
            <a:endParaRPr lang="pl-PL" sz="1600" dirty="0"/>
          </a:p>
          <a:p>
            <a:pPr marL="0" indent="0" algn="just">
              <a:buNone/>
            </a:pPr>
            <a:r>
              <a:rPr lang="pl-PL" sz="1600" b="1" dirty="0"/>
              <a:t>Ustawa rozróżnia dwa rodzaje oznaczeń geograficznych</a:t>
            </a:r>
            <a:r>
              <a:rPr lang="pl-PL" sz="1600" b="1" dirty="0" smtClean="0"/>
              <a:t>:</a:t>
            </a:r>
            <a:endParaRPr lang="pl-PL" sz="1600" b="1" dirty="0"/>
          </a:p>
          <a:p>
            <a:pPr marL="0" indent="0" algn="just">
              <a:buNone/>
            </a:pPr>
            <a:r>
              <a:rPr lang="pl-PL" sz="1600" dirty="0" smtClean="0"/>
              <a:t>= nazwy </a:t>
            </a:r>
            <a:r>
              <a:rPr lang="pl-PL" sz="1600" dirty="0"/>
              <a:t>regionalne – oznaczenia, które służą wskazaniu towarów pochodzących z określonego terenu oraz posiadających szczególne właściwości, które wyłącznie lub w przeważającej mierze zawdzięczają oddziaływaniu środowiska geograficznego obejmującego łącznie czynniki naturalne oraz ludzkie – których wytworzenie lub przetworzenie następuje na tym terenie, a więc zawdzięczających swoje właściwości zarówno czynnikom naturalnym, jak i ludzkim (np. „oscypek”).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106922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= oznaczenie </a:t>
            </a:r>
            <a:r>
              <a:rPr lang="pl-PL" dirty="0"/>
              <a:t>pochodzenia – odnoszą się do towarów, które swoje szczególne cechy nabyły dzięki swemu pochodzeniu geograficznemu, czyli terenowi gdzie zostały wytworzone lub przetworzone.</a:t>
            </a:r>
          </a:p>
          <a:p>
            <a:pPr marL="0" indent="0" algn="just">
              <a:buNone/>
            </a:pPr>
            <a:r>
              <a:rPr lang="pl-PL" dirty="0"/>
              <a:t>Zgłoszenia może dokonać organizacja upoważniona do reprezentowania interesów producentów, działająca na danym terenie, a także organ administracji rządowej lub samorządu terytorialnego, właściwy ze względu na teren, do którego odnosi się oznaczenie geograficzne.</a:t>
            </a:r>
          </a:p>
          <a:p>
            <a:pPr marL="0" indent="0" algn="just">
              <a:buNone/>
            </a:pPr>
            <a:r>
              <a:rPr lang="pl-PL" dirty="0" smtClean="0"/>
              <a:t>Prawo </a:t>
            </a:r>
            <a:r>
              <a:rPr lang="pl-PL" dirty="0"/>
              <a:t>z rejestracji oznaczenia geograficznego oznacza zakaz jego używania na obszarze Polski przez osoby, których towary nie spełniają warunków będących podstawą udzielenia prawa z rejestracji.</a:t>
            </a:r>
          </a:p>
          <a:p>
            <a:pPr marL="0" indent="0" algn="just">
              <a:buNone/>
            </a:pPr>
            <a:r>
              <a:rPr lang="pl-PL" dirty="0" smtClean="0"/>
              <a:t>Osoby </a:t>
            </a:r>
            <a:r>
              <a:rPr lang="pl-PL" dirty="0"/>
              <a:t>nieuprawnione nie mogą używać zarejestrowanego oznaczenia nawet z dodatkiem wskazującym na rodzaj wyrobu, jak „naśladownictwo”, „sposób”, „rodzaj”, „typ”.</a:t>
            </a:r>
          </a:p>
          <a:p>
            <a:pPr marL="0" indent="0" algn="just">
              <a:buNone/>
            </a:pPr>
            <a:r>
              <a:rPr lang="pl-PL" dirty="0" smtClean="0"/>
              <a:t>Ochrona </a:t>
            </a:r>
            <a:r>
              <a:rPr lang="pl-PL" dirty="0"/>
              <a:t>oznaczenia geograficznego jest bezterminowa i trwa od dnia dokonania wpisu do rejestru oznaczeń geograficznych.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65065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/>
              <a:t>Prawa własności przemysłowej </a:t>
            </a:r>
            <a:r>
              <a:rPr lang="pl-PL" sz="1800" dirty="0"/>
              <a:t>pozwalają uprawnionemu zakazać innym </a:t>
            </a:r>
            <a:r>
              <a:rPr lang="pl-PL" sz="1800" dirty="0" smtClean="0"/>
              <a:t>korzystania z </a:t>
            </a:r>
            <a:r>
              <a:rPr lang="pl-PL" sz="1800" dirty="0"/>
              <a:t>dóbr intelektualnych wykorzystywanych </a:t>
            </a:r>
            <a:r>
              <a:rPr lang="pl-PL" sz="1800" dirty="0" smtClean="0"/>
              <a:t>w działalności </a:t>
            </a:r>
            <a:r>
              <a:rPr lang="pl-PL" sz="1800" dirty="0"/>
              <a:t>gospodarczej. Ich </a:t>
            </a:r>
            <a:r>
              <a:rPr lang="pl-PL" sz="1800" dirty="0" smtClean="0"/>
              <a:t>istnienie powoduje</a:t>
            </a:r>
            <a:r>
              <a:rPr lang="pl-PL" sz="1800" dirty="0"/>
              <a:t>, że korzystanie to wymaga uzyskania zgody. Warto pamiętać, że:</a:t>
            </a:r>
          </a:p>
          <a:p>
            <a:pPr marL="0" indent="0" algn="just">
              <a:buNone/>
            </a:pPr>
            <a:r>
              <a:rPr lang="pl-PL" sz="1800" dirty="0"/>
              <a:t>● w przypadku wynalazku takie prawo nazywane jest patentem. Nazwy tej używamy nie w odniesieniu </a:t>
            </a:r>
            <a:r>
              <a:rPr lang="pl-PL" sz="1800" dirty="0" smtClean="0"/>
              <a:t>do dokumentu </a:t>
            </a:r>
            <a:r>
              <a:rPr lang="pl-PL" sz="1800" dirty="0"/>
              <a:t>(świadectwa rejestracji) czy samego pomysłu jako takiego, ale jako oznaczenia swoistego</a:t>
            </a:r>
          </a:p>
          <a:p>
            <a:pPr marL="0" indent="0" algn="just">
              <a:buNone/>
            </a:pPr>
            <a:r>
              <a:rPr lang="pl-PL" sz="1800" dirty="0"/>
              <a:t>monopolu prawnego, którego przedmiotem jest właśnie wynalazek</a:t>
            </a:r>
          </a:p>
          <a:p>
            <a:pPr marL="0" indent="0" algn="just">
              <a:buNone/>
            </a:pPr>
            <a:r>
              <a:rPr lang="pl-PL" sz="1800" dirty="0"/>
              <a:t>● liczba różnych praw własności przemysłowej jest skończona, ale co pewien czas </a:t>
            </a:r>
            <a:r>
              <a:rPr lang="pl-PL" sz="1800" dirty="0" smtClean="0"/>
              <a:t>ustawodawcy wprowadzają </a:t>
            </a:r>
            <a:r>
              <a:rPr lang="pl-PL" sz="1800" dirty="0"/>
              <a:t>nowe rodzaje tych praw. Stosunkowo nowymi dobrami podlegającymi ochronie </a:t>
            </a:r>
            <a:r>
              <a:rPr lang="pl-PL" sz="1800" dirty="0" smtClean="0"/>
              <a:t>są topografie </a:t>
            </a:r>
            <a:r>
              <a:rPr lang="pl-PL" sz="1800" dirty="0"/>
              <a:t>układów scalonych oraz nowe odmiany roślin</a:t>
            </a:r>
          </a:p>
          <a:p>
            <a:pPr marL="0" indent="0" algn="just">
              <a:buNone/>
            </a:pPr>
            <a:r>
              <a:rPr lang="pl-PL" sz="1800" dirty="0"/>
              <a:t>● odmawia się ochrony rozwiązaniom sprzecznym z porządkiem publicznym bądź </a:t>
            </a:r>
            <a:r>
              <a:rPr lang="pl-PL" sz="1800" dirty="0" smtClean="0"/>
              <a:t>naruszającym dobre </a:t>
            </a:r>
            <a:r>
              <a:rPr lang="pl-PL" sz="1800" dirty="0"/>
              <a:t>obyczaje np. sposoby klonowania ludzi czy modyfikacji tożsamości genetycznej linii </a:t>
            </a:r>
            <a:r>
              <a:rPr lang="pl-PL" sz="1800" dirty="0" smtClean="0"/>
              <a:t>zarodkowej człowieka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● trolle patentowe to przedsiębiorcy, którzy uzyskują tzw. ,,podejrzane patenty" wyznaczające </a:t>
            </a:r>
            <a:r>
              <a:rPr lang="pl-PL" sz="1800" dirty="0" smtClean="0"/>
              <a:t>niejasny, nieprecyzyjny </a:t>
            </a:r>
            <a:r>
              <a:rPr lang="pl-PL" sz="1800" dirty="0"/>
              <a:t>zakres ochrony, w celu wymuszania odszkodowań lub opłat licencyjnych za </a:t>
            </a:r>
            <a:r>
              <a:rPr lang="pl-PL" sz="1800" dirty="0" smtClean="0"/>
              <a:t>rzekome naruszenia </a:t>
            </a:r>
            <a:r>
              <a:rPr lang="pl-PL" sz="1800" dirty="0"/>
              <a:t>praw własności przemysłowej</a:t>
            </a:r>
          </a:p>
        </p:txBody>
      </p:sp>
    </p:spTree>
    <p:extLst>
      <p:ext uri="{BB962C8B-B14F-4D97-AF65-F5344CB8AC3E}">
        <p14:creationId xmlns:p14="http://schemas.microsoft.com/office/powerpoint/2010/main" val="14561703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własności przemysłowej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Ograniczenia dotyczące </a:t>
            </a:r>
            <a:r>
              <a:rPr lang="pl-PL" b="1" dirty="0" smtClean="0"/>
              <a:t>praw własności przemysłowej.</a:t>
            </a:r>
          </a:p>
          <a:p>
            <a:pPr marL="0" indent="0" algn="just">
              <a:buNone/>
            </a:pPr>
            <a:r>
              <a:rPr lang="pl-PL" dirty="0"/>
              <a:t>Przyznanie komuś prawa wyłącznego z zakresu własności przemysłowej nie oznacza, </a:t>
            </a:r>
            <a:r>
              <a:rPr lang="pl-PL" dirty="0" smtClean="0"/>
              <a:t>że posiada </a:t>
            </a:r>
            <a:r>
              <a:rPr lang="pl-PL" dirty="0"/>
              <a:t>on nieograniczony monopol prawny na korzystanie z danego </a:t>
            </a:r>
            <a:r>
              <a:rPr lang="pl-PL" dirty="0" smtClean="0"/>
              <a:t>projektu wynalazczego </a:t>
            </a:r>
            <a:r>
              <a:rPr lang="pl-PL" dirty="0"/>
              <a:t>czy oznaczenia handlowego. Prawa ta podlegają wielu ograniczeniom.</a:t>
            </a:r>
          </a:p>
          <a:p>
            <a:pPr marL="0" indent="0" algn="just">
              <a:buNone/>
            </a:pPr>
            <a:r>
              <a:rPr lang="pl-PL" dirty="0"/>
              <a:t>Prawa o charakterze krajowym obejmują jedynie teren Polski, a prawa wspólnotowe teren UE.</a:t>
            </a:r>
          </a:p>
          <a:p>
            <a:pPr marL="0" indent="0" algn="just">
              <a:buNone/>
            </a:pPr>
            <a:r>
              <a:rPr lang="pl-PL" dirty="0"/>
              <a:t>Samo pojęcie praw własności przemysłowej wskazuje, że dotyczą one działalności </a:t>
            </a:r>
            <a:r>
              <a:rPr lang="pl-PL" dirty="0" smtClean="0"/>
              <a:t>gospodarczej, a </a:t>
            </a:r>
            <a:r>
              <a:rPr lang="pl-PL" dirty="0"/>
              <a:t>zatem uprawniony nie może zakazać korzystania z chronionych dóbr, np. oznaczeń </a:t>
            </a:r>
            <a:r>
              <a:rPr lang="pl-PL" dirty="0" smtClean="0"/>
              <a:t>handlowych, w </a:t>
            </a:r>
            <a:r>
              <a:rPr lang="pl-PL" dirty="0"/>
              <a:t>celach niekomercyjnych czy edukacyjnych.</a:t>
            </a:r>
          </a:p>
        </p:txBody>
      </p:sp>
    </p:spTree>
    <p:extLst>
      <p:ext uri="{BB962C8B-B14F-4D97-AF65-F5344CB8AC3E}">
        <p14:creationId xmlns:p14="http://schemas.microsoft.com/office/powerpoint/2010/main" val="12378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wzorów przemysłowych;</a:t>
            </a:r>
          </a:p>
          <a:p>
            <a:pPr algn="just"/>
            <a:r>
              <a:rPr lang="pl-PL" dirty="0" smtClean="0"/>
              <a:t>znaków towarowych i usługowych, nazw handlowych i oznaczeń handlowych;</a:t>
            </a:r>
          </a:p>
          <a:p>
            <a:pPr algn="just"/>
            <a:r>
              <a:rPr lang="pl-PL" dirty="0" smtClean="0"/>
              <a:t>ochrony przed nieuczciwą konkurencją;</a:t>
            </a:r>
          </a:p>
          <a:p>
            <a:pPr algn="just"/>
            <a:r>
              <a:rPr lang="pl-PL" dirty="0" smtClean="0"/>
              <a:t>inne rodzaje praw dotyczących działalności intelektualnej w dziedzinie przemysłowej, naukowej, literackiej, artystycznej.</a:t>
            </a:r>
          </a:p>
          <a:p>
            <a:pPr marL="0" indent="0" algn="just">
              <a:buNone/>
            </a:pPr>
            <a:r>
              <a:rPr lang="pl-PL" b="1" dirty="0" smtClean="0"/>
              <a:t>Własność intelektualna dzieli się na dwie podstawowe kategorie:</a:t>
            </a:r>
          </a:p>
          <a:p>
            <a:pPr marL="0" indent="0" algn="just">
              <a:buNone/>
            </a:pPr>
            <a:r>
              <a:rPr lang="pl-PL" dirty="0" smtClean="0"/>
              <a:t>• prawa autorskie (utwory) i prawa pokrewne;</a:t>
            </a:r>
          </a:p>
          <a:p>
            <a:pPr marL="0" indent="0" algn="just">
              <a:buNone/>
            </a:pPr>
            <a:r>
              <a:rPr lang="pl-PL" dirty="0" smtClean="0"/>
              <a:t>własność przemysłową (wynalazki, wzory użytkowe, wzory przemysłowe;</a:t>
            </a:r>
          </a:p>
          <a:p>
            <a:pPr marL="0" indent="0" algn="just">
              <a:buNone/>
            </a:pPr>
            <a:r>
              <a:rPr lang="pl-PL" dirty="0" smtClean="0"/>
              <a:t>znaki towarowe, oznaczenia geograficzne i topografie układów scalonych;</a:t>
            </a:r>
          </a:p>
          <a:p>
            <a:pPr marL="0" indent="0" algn="just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03133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własności przemysłowej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b="1" dirty="0" smtClean="0"/>
              <a:t>Rejestracja </a:t>
            </a:r>
            <a:r>
              <a:rPr lang="pl-PL" sz="2400" b="1" dirty="0"/>
              <a:t>praw własności </a:t>
            </a:r>
            <a:r>
              <a:rPr lang="pl-PL" sz="2400" b="1" dirty="0" smtClean="0"/>
              <a:t>przemysłowej</a:t>
            </a:r>
          </a:p>
          <a:p>
            <a:pPr marL="0" indent="0" algn="just">
              <a:buNone/>
            </a:pPr>
            <a:r>
              <a:rPr lang="pl-PL" sz="2000" dirty="0" smtClean="0"/>
              <a:t>Uzyskanie </a:t>
            </a:r>
            <a:r>
              <a:rPr lang="pl-PL" sz="2000" dirty="0"/>
              <a:t>większości praw własności przemysłowej wymaga zazwyczaj dokonania </a:t>
            </a:r>
            <a:r>
              <a:rPr lang="pl-PL" sz="2000" dirty="0" smtClean="0"/>
              <a:t>rejestracji. W </a:t>
            </a:r>
            <a:r>
              <a:rPr lang="pl-PL" sz="2000" dirty="0"/>
              <a:t>tym celu dokonywane jest zgłoszenie w odpowiednim urzędzie. W Polsce jest to Urząd </a:t>
            </a:r>
            <a:r>
              <a:rPr lang="pl-PL" sz="2000" dirty="0" smtClean="0"/>
              <a:t>Patentowy, a </a:t>
            </a:r>
            <a:r>
              <a:rPr lang="pl-PL" sz="2000" dirty="0"/>
              <a:t>w przypadku wspólnotowych praw własności przemysłowej urzędem tym jest Urząd ds. </a:t>
            </a:r>
            <a:r>
              <a:rPr lang="pl-PL" sz="2000" dirty="0" smtClean="0"/>
              <a:t>Harmonizacji Rynku </a:t>
            </a:r>
            <a:r>
              <a:rPr lang="pl-PL" sz="2000" dirty="0"/>
              <a:t>Wewnętrznego (OHIM) z siedzibą w Alicante (Hiszpania</a:t>
            </a:r>
            <a:r>
              <a:rPr lang="pl-PL" sz="2000" dirty="0" smtClean="0"/>
              <a:t>). Nie </a:t>
            </a:r>
            <a:r>
              <a:rPr lang="pl-PL" sz="2000" dirty="0"/>
              <a:t>zawsze rejestracja jest konieczna. Nie wymagają rejestracji niezarejestrowany </a:t>
            </a:r>
            <a:r>
              <a:rPr lang="pl-PL" sz="2000" dirty="0" smtClean="0"/>
              <a:t>wspólnotowy wzór </a:t>
            </a:r>
            <a:r>
              <a:rPr lang="pl-PL" sz="2000" dirty="0"/>
              <a:t>przemysłowy (który podlega trzyletniej ochronie prawnej) oraz powszechnie znany </a:t>
            </a:r>
            <a:r>
              <a:rPr lang="pl-PL" sz="2000" dirty="0" smtClean="0"/>
              <a:t>znak towarowy</a:t>
            </a:r>
            <a:r>
              <a:rPr lang="pl-PL" sz="2000" dirty="0"/>
              <a:t>.</a:t>
            </a:r>
          </a:p>
          <a:p>
            <a:pPr marL="0" indent="0" algn="just">
              <a:buNone/>
            </a:pPr>
            <a:r>
              <a:rPr lang="pl-PL" sz="2000" dirty="0"/>
              <a:t>Istnieją dobra intelektualne, które nie są chronione prawami wyłącznymi. Przykładem jest </a:t>
            </a:r>
            <a:r>
              <a:rPr lang="pl-PL" sz="2000" dirty="0" smtClean="0"/>
              <a:t>tajemnica przedsiębiorstwa </a:t>
            </a:r>
            <a:r>
              <a:rPr lang="pl-PL" sz="2000" dirty="0"/>
              <a:t>(know-how). Jednak i one mogą korzystać z ochrony prawnej na podstawie </a:t>
            </a:r>
            <a:r>
              <a:rPr lang="pl-PL" sz="2000" dirty="0" smtClean="0"/>
              <a:t>odrębnych przepisów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52673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własności przemysłowej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Międzynarodowa ochrona własności </a:t>
            </a:r>
            <a:r>
              <a:rPr lang="pl-PL" b="1" dirty="0" smtClean="0"/>
              <a:t>przemysłowej</a:t>
            </a:r>
          </a:p>
          <a:p>
            <a:pPr marL="0" indent="0" algn="just">
              <a:buNone/>
            </a:pPr>
            <a:r>
              <a:rPr lang="pl-PL" dirty="0"/>
              <a:t>Własność przemysłowa jest chroniona nie tylko przez przepisy krajowe, ale także przez </a:t>
            </a:r>
            <a:r>
              <a:rPr lang="pl-PL" dirty="0" smtClean="0"/>
              <a:t>umowy międzynarodowe</a:t>
            </a:r>
            <a:r>
              <a:rPr lang="pl-PL" dirty="0"/>
              <a:t>. Najważniejszymi aktami prawnymi są konwencja paryska o ochronie </a:t>
            </a:r>
            <a:r>
              <a:rPr lang="pl-PL" dirty="0" smtClean="0"/>
              <a:t>własności przemysłowej </a:t>
            </a:r>
            <a:r>
              <a:rPr lang="pl-PL" dirty="0"/>
              <a:t>z dnia 20 marca 1883 r. oraz Porozumienie w sprawie handlowych </a:t>
            </a:r>
            <a:r>
              <a:rPr lang="pl-PL" dirty="0" smtClean="0"/>
              <a:t>aspektów własności </a:t>
            </a:r>
            <a:r>
              <a:rPr lang="pl-PL" dirty="0"/>
              <a:t>intelektualnej (TRIPS).</a:t>
            </a:r>
          </a:p>
          <a:p>
            <a:pPr marL="0" indent="0" algn="just">
              <a:buNone/>
            </a:pPr>
            <a:r>
              <a:rPr lang="pl-PL" dirty="0"/>
              <a:t>W oparciu o te akty prawne z ochrony własności przemysłowej mogą korzystać także </a:t>
            </a:r>
            <a:r>
              <a:rPr lang="pl-PL" dirty="0" smtClean="0"/>
              <a:t>cudzoziemcy. Przyznawane </a:t>
            </a:r>
            <a:r>
              <a:rPr lang="pl-PL" dirty="0"/>
              <a:t>są im takie same prawa jak własnym obywatelom. Podstawą tych uprawnień </a:t>
            </a:r>
            <a:r>
              <a:rPr lang="pl-PL" dirty="0" smtClean="0"/>
              <a:t>jest tzw</a:t>
            </a:r>
            <a:r>
              <a:rPr lang="pl-PL" dirty="0"/>
              <a:t>. zasada praw asymilacji cudzoziemców.</a:t>
            </a:r>
          </a:p>
        </p:txBody>
      </p:sp>
    </p:spTree>
    <p:extLst>
      <p:ext uri="{BB962C8B-B14F-4D97-AF65-F5344CB8AC3E}">
        <p14:creationId xmlns:p14="http://schemas.microsoft.com/office/powerpoint/2010/main" val="32523591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własności przemysłowej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>
                <a:latin typeface="LiberationSansNarrow"/>
              </a:rPr>
              <a:t>Warto pamiętać, </a:t>
            </a:r>
            <a:r>
              <a:rPr lang="pl-PL" b="1" dirty="0" smtClean="0">
                <a:latin typeface="LiberationSansNarrow"/>
              </a:rPr>
              <a:t>że: </a:t>
            </a:r>
            <a:r>
              <a:rPr lang="pl-PL" dirty="0" smtClean="0">
                <a:latin typeface="LiberationSansNarrow"/>
              </a:rPr>
              <a:t>ważnym </a:t>
            </a:r>
            <a:r>
              <a:rPr lang="pl-PL" dirty="0">
                <a:latin typeface="LiberationSansNarrow"/>
              </a:rPr>
              <a:t>elementem międzynarodowego prawa własności przemysłowej jest </a:t>
            </a:r>
            <a:r>
              <a:rPr lang="pl-PL" dirty="0">
                <a:latin typeface="LiberationSansNarrow-Bold"/>
              </a:rPr>
              <a:t>system </a:t>
            </a:r>
            <a:r>
              <a:rPr lang="pl-PL" dirty="0" smtClean="0">
                <a:latin typeface="LiberationSansNarrow-Bold"/>
              </a:rPr>
              <a:t>patentu europejskiego </a:t>
            </a:r>
            <a:r>
              <a:rPr lang="pl-PL" dirty="0">
                <a:latin typeface="LiberationSansNarrow"/>
              </a:rPr>
              <a:t>oparty na konwencji o udzielaniu patentów europejskich, sporządzonej w </a:t>
            </a:r>
            <a:r>
              <a:rPr lang="pl-PL" dirty="0" smtClean="0">
                <a:latin typeface="LiberationSansNarrow"/>
              </a:rPr>
              <a:t>Monachium dnia </a:t>
            </a:r>
            <a:r>
              <a:rPr lang="pl-PL" dirty="0">
                <a:latin typeface="LiberationSansNarrow"/>
              </a:rPr>
              <a:t>5 października 1973 r. (a następnie zmienianej</a:t>
            </a:r>
            <a:r>
              <a:rPr lang="pl-PL" dirty="0" smtClean="0">
                <a:latin typeface="LiberationSansNarrow"/>
              </a:rPr>
              <a:t>). W </a:t>
            </a:r>
            <a:r>
              <a:rPr lang="pl-PL" dirty="0">
                <a:latin typeface="LiberationSansNarrow"/>
              </a:rPr>
              <a:t>UE podjęto intensywne prace w celu stworzenia systemu wspólnotowych praw </a:t>
            </a:r>
            <a:r>
              <a:rPr lang="pl-PL" dirty="0" smtClean="0">
                <a:latin typeface="LiberationSansNarrow"/>
              </a:rPr>
              <a:t>własności przemysłowej</a:t>
            </a:r>
            <a:r>
              <a:rPr lang="pl-PL" dirty="0">
                <a:latin typeface="LiberationSansNarrow"/>
              </a:rPr>
              <a:t>. Dotychczas głównymi efektami tych działań są stworzenie regulacji </a:t>
            </a:r>
            <a:r>
              <a:rPr lang="pl-PL" dirty="0" smtClean="0">
                <a:latin typeface="LiberationSansNarrow"/>
              </a:rPr>
              <a:t>dotyczących </a:t>
            </a:r>
            <a:r>
              <a:rPr lang="pl-PL" dirty="0" smtClean="0">
                <a:latin typeface="LiberationSansNarrow-Bold"/>
              </a:rPr>
              <a:t>wspólnotowych </a:t>
            </a:r>
            <a:r>
              <a:rPr lang="pl-PL" dirty="0">
                <a:latin typeface="LiberationSansNarrow-Bold"/>
              </a:rPr>
              <a:t>znaków towarowych </a:t>
            </a:r>
            <a:r>
              <a:rPr lang="pl-PL" dirty="0">
                <a:latin typeface="LiberationSansNarrow"/>
              </a:rPr>
              <a:t>oraz </a:t>
            </a:r>
            <a:r>
              <a:rPr lang="pl-PL" dirty="0">
                <a:latin typeface="LiberationSansNarrow-Bold"/>
              </a:rPr>
              <a:t>wspólnotowych wzorów przemysłowych</a:t>
            </a:r>
            <a:r>
              <a:rPr lang="pl-PL" dirty="0">
                <a:latin typeface="LiberationSansNarrow"/>
              </a:rPr>
              <a:t>. </a:t>
            </a:r>
            <a:r>
              <a:rPr lang="pl-PL" dirty="0" smtClean="0">
                <a:latin typeface="LiberationSansNarrow"/>
              </a:rPr>
              <a:t>Wkrótce wprowadzony </a:t>
            </a:r>
            <a:r>
              <a:rPr lang="pl-PL" dirty="0">
                <a:latin typeface="LiberationSansNarrow"/>
              </a:rPr>
              <a:t>zostanie być może także system jednolitego patentu.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2913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własności przemysłowej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Umowy o przeniesienie praw </a:t>
            </a:r>
            <a:r>
              <a:rPr lang="pl-PL" b="1" dirty="0" smtClean="0"/>
              <a:t>własności przemysłowej </a:t>
            </a:r>
            <a:r>
              <a:rPr lang="pl-PL" b="1" dirty="0"/>
              <a:t>oraz umowy </a:t>
            </a:r>
            <a:r>
              <a:rPr lang="pl-PL" b="1" dirty="0" smtClean="0"/>
              <a:t>licencyjne.</a:t>
            </a:r>
          </a:p>
          <a:p>
            <a:pPr marL="0" indent="0" algn="just">
              <a:buNone/>
            </a:pPr>
            <a:r>
              <a:rPr lang="pl-PL" dirty="0"/>
              <a:t>Większość praw własności przemysłowej można zbyć. Dochodzi do tego na podstawie </a:t>
            </a:r>
            <a:r>
              <a:rPr lang="pl-PL" dirty="0" smtClean="0"/>
              <a:t>umów o </a:t>
            </a:r>
            <a:r>
              <a:rPr lang="pl-PL" dirty="0"/>
              <a:t>przeniesienie praw własności przemysłowej. Przykładem jest umowa sprzedaży patentu. </a:t>
            </a:r>
            <a:r>
              <a:rPr lang="pl-PL" dirty="0" smtClean="0"/>
              <a:t>Takie umowy </a:t>
            </a:r>
            <a:r>
              <a:rPr lang="pl-PL" dirty="0"/>
              <a:t>mają zwykle złożoną treść i muszą bezwzględnie być zawarte na </a:t>
            </a:r>
            <a:r>
              <a:rPr lang="pl-PL" dirty="0" smtClean="0"/>
              <a:t>piśmie. Uprawniony </a:t>
            </a:r>
            <a:r>
              <a:rPr lang="pl-PL" dirty="0"/>
              <a:t>może sam korzystać z przedmiotów praw własności przemysłowej, ale i udzielić </a:t>
            </a:r>
            <a:r>
              <a:rPr lang="pl-PL" dirty="0" smtClean="0"/>
              <a:t>komuś innemu </a:t>
            </a:r>
            <a:r>
              <a:rPr lang="pl-PL" dirty="0"/>
              <a:t>zgody na korzystanie z nich. Z reguły zgoda ta przyjmie postać licencji, czyli upoważnienia </a:t>
            </a:r>
            <a:r>
              <a:rPr lang="pl-PL" dirty="0" smtClean="0"/>
              <a:t>do korzystania </a:t>
            </a:r>
            <a:r>
              <a:rPr lang="pl-PL" dirty="0"/>
              <a:t>z danego dobra podlegającego ochronie.</a:t>
            </a:r>
          </a:p>
        </p:txBody>
      </p:sp>
    </p:spTree>
    <p:extLst>
      <p:ext uri="{BB962C8B-B14F-4D97-AF65-F5344CB8AC3E}">
        <p14:creationId xmlns:p14="http://schemas.microsoft.com/office/powerpoint/2010/main" val="161816196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własności przemysłowej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Umowa o przeniesienie </a:t>
            </a:r>
            <a:r>
              <a:rPr lang="pl-PL" dirty="0" smtClean="0"/>
              <a:t>praw a </a:t>
            </a:r>
            <a:r>
              <a:rPr lang="pl-PL" dirty="0"/>
              <a:t>Umowa licencyjna</a:t>
            </a:r>
          </a:p>
          <a:p>
            <a:pPr marL="0" indent="0">
              <a:buNone/>
            </a:pPr>
            <a:r>
              <a:rPr lang="pl-PL" b="1" dirty="0" smtClean="0"/>
              <a:t>Umowa o przeniesienie praw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- przenosi </a:t>
            </a:r>
            <a:r>
              <a:rPr lang="pl-PL" dirty="0"/>
              <a:t>określone prawa </a:t>
            </a:r>
            <a:r>
              <a:rPr lang="pl-PL" dirty="0" smtClean="0"/>
              <a:t>własności przemysłowej </a:t>
            </a:r>
            <a:r>
              <a:rPr lang="pl-PL" dirty="0"/>
              <a:t>– zbywca traci te </a:t>
            </a:r>
            <a:r>
              <a:rPr lang="pl-PL" dirty="0" smtClean="0"/>
              <a:t>prawa;</a:t>
            </a:r>
          </a:p>
          <a:p>
            <a:pPr marL="0" indent="0" algn="just">
              <a:buNone/>
            </a:pPr>
            <a:r>
              <a:rPr lang="pl-PL" dirty="0" smtClean="0"/>
              <a:t>- druga </a:t>
            </a:r>
            <a:r>
              <a:rPr lang="pl-PL" dirty="0"/>
              <a:t>strona umowy staje się </a:t>
            </a:r>
            <a:r>
              <a:rPr lang="pl-PL" dirty="0" smtClean="0"/>
              <a:t>podmiotem praw;</a:t>
            </a:r>
          </a:p>
          <a:p>
            <a:pPr marL="0" indent="0" algn="just">
              <a:buNone/>
            </a:pPr>
            <a:r>
              <a:rPr lang="pl-PL" dirty="0"/>
              <a:t>- nie można przenieść tych samych praw </a:t>
            </a:r>
            <a:r>
              <a:rPr lang="pl-PL" dirty="0" smtClean="0"/>
              <a:t>na dwie </a:t>
            </a:r>
            <a:r>
              <a:rPr lang="pl-PL" dirty="0"/>
              <a:t>różne </a:t>
            </a:r>
            <a:r>
              <a:rPr lang="pl-PL" dirty="0" smtClean="0"/>
              <a:t>osoby.</a:t>
            </a:r>
          </a:p>
          <a:p>
            <a:pPr marL="0" indent="0" algn="just">
              <a:buNone/>
            </a:pPr>
            <a:r>
              <a:rPr lang="pl-PL" b="1" dirty="0" smtClean="0"/>
              <a:t>Umowa licencyjna:</a:t>
            </a:r>
          </a:p>
          <a:p>
            <a:pPr marL="0" indent="0" algn="just">
              <a:buNone/>
            </a:pPr>
            <a:r>
              <a:rPr lang="pl-PL" dirty="0"/>
              <a:t>- upoważnia do korzystania z tych praw </a:t>
            </a:r>
            <a:r>
              <a:rPr lang="pl-PL" dirty="0" smtClean="0"/>
              <a:t>– licencjodawca </a:t>
            </a:r>
            <a:r>
              <a:rPr lang="pl-PL" dirty="0"/>
              <a:t>zachowuje te </a:t>
            </a:r>
            <a:r>
              <a:rPr lang="pl-PL" dirty="0" smtClean="0"/>
              <a:t>prawa;</a:t>
            </a:r>
          </a:p>
          <a:p>
            <a:pPr marL="0" indent="0" algn="just">
              <a:buNone/>
            </a:pPr>
            <a:r>
              <a:rPr lang="pl-PL" dirty="0"/>
              <a:t>-druga strona umowy jest </a:t>
            </a:r>
            <a:r>
              <a:rPr lang="pl-PL" dirty="0" smtClean="0"/>
              <a:t>jedynie upoważniona </a:t>
            </a:r>
            <a:r>
              <a:rPr lang="pl-PL" dirty="0"/>
              <a:t>do korzystania z </a:t>
            </a:r>
            <a:r>
              <a:rPr lang="pl-PL" dirty="0" smtClean="0"/>
              <a:t>praw;</a:t>
            </a:r>
          </a:p>
          <a:p>
            <a:pPr marL="0" indent="0" algn="just">
              <a:buNone/>
            </a:pPr>
            <a:r>
              <a:rPr lang="pl-PL" dirty="0"/>
              <a:t>- można udzielić wielu licencji, o ile mają </a:t>
            </a:r>
            <a:r>
              <a:rPr lang="pl-PL" dirty="0" smtClean="0"/>
              <a:t>one charakter niewyłączny.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77836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własności przemysłowej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Warto pamiętać, że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● </a:t>
            </a:r>
            <a:r>
              <a:rPr lang="pl-PL" dirty="0"/>
              <a:t>jeśli zakres korzystania z wynalazku nie ulega zawężeniu, dochodzi do zawarcia licencji pełnej.</a:t>
            </a:r>
          </a:p>
          <a:p>
            <a:pPr marL="0" indent="0" algn="just">
              <a:buNone/>
            </a:pPr>
            <a:r>
              <a:rPr lang="pl-PL" dirty="0"/>
              <a:t>W przypadku zawężenia mamy do czynienia z licencją ograniczoną</a:t>
            </a:r>
          </a:p>
          <a:p>
            <a:pPr marL="0" indent="0" algn="just">
              <a:buNone/>
            </a:pPr>
            <a:r>
              <a:rPr lang="pl-PL" dirty="0"/>
              <a:t>● podział na licencję wyłączną i niewyłączną odnosi się do tego, czy uprawniony udziela </a:t>
            </a:r>
            <a:r>
              <a:rPr lang="pl-PL" dirty="0" smtClean="0"/>
              <a:t>licencji tylko </a:t>
            </a:r>
            <a:r>
              <a:rPr lang="pl-PL" dirty="0"/>
              <a:t>jednemu podmiotowi, czy wielu podmiotom. Niewyłączność licencji, tak jak w </a:t>
            </a:r>
            <a:r>
              <a:rPr lang="pl-PL" dirty="0" smtClean="0"/>
              <a:t>przypadku licencji </a:t>
            </a:r>
            <a:r>
              <a:rPr lang="pl-PL" dirty="0" err="1"/>
              <a:t>prawnoautorskich</a:t>
            </a:r>
            <a:r>
              <a:rPr lang="pl-PL" dirty="0"/>
              <a:t>, oznacza, że licencjobiorca nie ma wyłączności na </a:t>
            </a:r>
            <a:r>
              <a:rPr lang="pl-PL" dirty="0" smtClean="0"/>
              <a:t>korzystanie z </a:t>
            </a:r>
            <a:r>
              <a:rPr lang="pl-PL" dirty="0"/>
              <a:t>wynalazku</a:t>
            </a:r>
          </a:p>
          <a:p>
            <a:pPr marL="0" indent="0" algn="just">
              <a:buNone/>
            </a:pPr>
            <a:r>
              <a:rPr lang="pl-PL" dirty="0" smtClean="0"/>
              <a:t>● </a:t>
            </a:r>
            <a:r>
              <a:rPr lang="pl-PL" dirty="0"/>
              <a:t>szczególnym rozwiązaniem w zakresie patentów jest licencja otwarta. Uprawniony z </a:t>
            </a:r>
            <a:r>
              <a:rPr lang="pl-PL" dirty="0" smtClean="0"/>
              <a:t>patentu może </a:t>
            </a:r>
            <a:r>
              <a:rPr lang="pl-PL" dirty="0"/>
              <a:t>złożyć w urzędzie patentowym oświadczenie o gotowości udzielenia licencji na </a:t>
            </a:r>
            <a:r>
              <a:rPr lang="pl-PL" dirty="0" smtClean="0"/>
              <a:t>korzystanie z </a:t>
            </a:r>
            <a:r>
              <a:rPr lang="pl-PL" dirty="0"/>
              <a:t>jego wynalazku (opłaty okresowe za ochronę wynalazku zmniejsza się wtedy o połowę)</a:t>
            </a:r>
          </a:p>
          <a:p>
            <a:pPr marL="0" indent="0" algn="just">
              <a:buNone/>
            </a:pPr>
            <a:r>
              <a:rPr lang="pl-PL" dirty="0"/>
              <a:t>● dopuszczalne jest także zawarcie licencji w sposób dorozumiany (licencja dorozumiana</a:t>
            </a:r>
            <a:r>
              <a:rPr lang="pl-PL" dirty="0" smtClean="0"/>
              <a:t>). Przykładem </a:t>
            </a:r>
            <a:r>
              <a:rPr lang="pl-PL" dirty="0"/>
              <a:t>jest zawarcie umowy o wykonanie prac badawczych – domniemywa się, </a:t>
            </a:r>
            <a:r>
              <a:rPr lang="pl-PL" dirty="0" smtClean="0"/>
              <a:t>że wykonawca </a:t>
            </a:r>
            <a:r>
              <a:rPr lang="pl-PL" dirty="0"/>
              <a:t>prac udzielił zamawiającemu licencji na korzystanie z wynalazków </a:t>
            </a:r>
            <a:r>
              <a:rPr lang="pl-PL" dirty="0" smtClean="0"/>
              <a:t>zawartych w </a:t>
            </a:r>
            <a:r>
              <a:rPr lang="pl-PL" dirty="0"/>
              <a:t>przekazanych wynikach prac</a:t>
            </a:r>
          </a:p>
        </p:txBody>
      </p:sp>
    </p:spTree>
    <p:extLst>
      <p:ext uri="{BB962C8B-B14F-4D97-AF65-F5344CB8AC3E}">
        <p14:creationId xmlns:p14="http://schemas.microsoft.com/office/powerpoint/2010/main" val="9157471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własności przemysłowej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dirty="0" smtClean="0"/>
              <a:t>Naruszenie </a:t>
            </a:r>
            <a:r>
              <a:rPr lang="pl-PL" b="1" dirty="0"/>
              <a:t>praw własności </a:t>
            </a:r>
            <a:r>
              <a:rPr lang="pl-PL" b="1" dirty="0" smtClean="0"/>
              <a:t>przemysłowej </a:t>
            </a:r>
          </a:p>
          <a:p>
            <a:pPr marL="0" indent="0" algn="just">
              <a:buNone/>
            </a:pPr>
            <a:r>
              <a:rPr lang="pl-PL" dirty="0"/>
              <a:t>Naruszenie to bezprawne działanie osób nieuprawnionych, polegające na dokonywaniu </a:t>
            </a:r>
            <a:r>
              <a:rPr lang="pl-PL" dirty="0" smtClean="0"/>
              <a:t>czynności zastrzeżonych </a:t>
            </a:r>
            <a:r>
              <a:rPr lang="pl-PL" dirty="0"/>
              <a:t>dla uprawnionych z praw własności przemysłowej. Naruszyciel </a:t>
            </a:r>
            <a:r>
              <a:rPr lang="pl-PL" dirty="0" smtClean="0"/>
              <a:t>ponosi odpowiedzialność </a:t>
            </a:r>
            <a:r>
              <a:rPr lang="pl-PL" dirty="0"/>
              <a:t>prawną.</a:t>
            </a:r>
          </a:p>
          <a:p>
            <a:pPr marL="0" indent="0" algn="just">
              <a:buNone/>
            </a:pPr>
            <a:r>
              <a:rPr lang="pl-PL" dirty="0"/>
              <a:t>Środki prawne związane z naruszeniem lub zagrożeniem cudzej własności przemysłowej dzielą się </a:t>
            </a:r>
            <a:r>
              <a:rPr lang="pl-PL" dirty="0" smtClean="0"/>
              <a:t>na środki </a:t>
            </a:r>
            <a:r>
              <a:rPr lang="pl-PL" dirty="0"/>
              <a:t>cywilne, administracyjne oraz karne.</a:t>
            </a:r>
          </a:p>
        </p:txBody>
      </p:sp>
    </p:spTree>
    <p:extLst>
      <p:ext uri="{BB962C8B-B14F-4D97-AF65-F5344CB8AC3E}">
        <p14:creationId xmlns:p14="http://schemas.microsoft.com/office/powerpoint/2010/main" val="38562934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własności przemysłowej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Warto pamiętać, że:</a:t>
            </a:r>
          </a:p>
          <a:p>
            <a:pPr marL="0" indent="0" algn="just">
              <a:buNone/>
            </a:pPr>
            <a:r>
              <a:rPr lang="pl-PL" dirty="0"/>
              <a:t>● przykładem przestępstwa jest np. oznaczanie towarów podrobionym znakiem </a:t>
            </a:r>
            <a:r>
              <a:rPr lang="pl-PL" dirty="0" smtClean="0"/>
              <a:t>towarowy Naruszyciel </a:t>
            </a:r>
            <a:r>
              <a:rPr lang="pl-PL" dirty="0"/>
              <a:t>będzie podlegać karze grzywny, ograniczenia wolności albo pozbawienia </a:t>
            </a:r>
            <a:r>
              <a:rPr lang="pl-PL" dirty="0" smtClean="0"/>
              <a:t>wolności do </a:t>
            </a:r>
            <a:r>
              <a:rPr lang="pl-PL" dirty="0"/>
              <a:t>lat 2</a:t>
            </a:r>
          </a:p>
          <a:p>
            <a:pPr marL="0" indent="0" algn="just">
              <a:buNone/>
            </a:pPr>
            <a:r>
              <a:rPr lang="pl-PL" dirty="0"/>
              <a:t>● ze szczególnej ochrony prawnej korzystają renomowane znaki towarowe. Takie znaki </a:t>
            </a:r>
            <a:r>
              <a:rPr lang="pl-PL" dirty="0" smtClean="0"/>
              <a:t>nie muszą </a:t>
            </a:r>
            <a:r>
              <a:rPr lang="pl-PL" dirty="0"/>
              <a:t>być nigdzie zarejestrowane, gdyż o ich ochronie decyduje sama renoma. </a:t>
            </a:r>
            <a:r>
              <a:rPr lang="pl-PL" dirty="0" smtClean="0"/>
              <a:t>Zgodnie z </a:t>
            </a:r>
            <a:r>
              <a:rPr lang="pl-PL" dirty="0"/>
              <a:t>orzecznictwem, z renomą znaku mamy do czynienia zarówno wtedy, gdy spełnione </a:t>
            </a:r>
            <a:r>
              <a:rPr lang="pl-PL" dirty="0" smtClean="0"/>
              <a:t>są przesłanki </a:t>
            </a:r>
            <a:r>
              <a:rPr lang="pl-PL" dirty="0"/>
              <a:t>ilościowe i jakościowe. Przykłady renomowanych znaków </a:t>
            </a:r>
            <a:r>
              <a:rPr lang="pl-PL" dirty="0" smtClean="0"/>
              <a:t>towarowych np. Samsung, 3M, Google.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85418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</a:t>
            </a:r>
            <a:r>
              <a:rPr lang="pl-PL" dirty="0" smtClean="0"/>
              <a:t>konkurencji 26.IV 2020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/>
              <a:t>Baza danych </a:t>
            </a:r>
            <a:r>
              <a:rPr lang="pl-PL" dirty="0" smtClean="0"/>
              <a:t>– </a:t>
            </a:r>
          </a:p>
          <a:p>
            <a:pPr marL="0" indent="0" algn="just">
              <a:buNone/>
            </a:pPr>
            <a:r>
              <a:rPr lang="pl-PL" dirty="0" smtClean="0"/>
              <a:t>Bazy </a:t>
            </a:r>
            <a:r>
              <a:rPr lang="pl-PL" dirty="0"/>
              <a:t>danych to szczególna kategoria dóbr intelektualnych. Przykładem takich baz są elektroniczne</a:t>
            </a:r>
          </a:p>
          <a:p>
            <a:pPr marL="0" indent="0" algn="just">
              <a:buNone/>
            </a:pPr>
            <a:r>
              <a:rPr lang="pl-PL" dirty="0"/>
              <a:t>bazy danych pojazdów mechanicznych, strony internetowe z rozbudowanymi linkami, szczegółowe</a:t>
            </a:r>
          </a:p>
          <a:p>
            <a:pPr marL="0" indent="0" algn="just">
              <a:buNone/>
            </a:pPr>
            <a:r>
              <a:rPr lang="pl-PL" dirty="0"/>
              <a:t>terminarze meczów narodowych lig piłki nożnej, bazy danych o wirusach, wykorzystywane przez</a:t>
            </a:r>
          </a:p>
          <a:p>
            <a:pPr marL="0" indent="0" algn="just">
              <a:buNone/>
            </a:pPr>
            <a:r>
              <a:rPr lang="pl-PL" dirty="0"/>
              <a:t>oprogramowanie antywirusowe.</a:t>
            </a:r>
          </a:p>
          <a:p>
            <a:pPr marL="0" indent="0" algn="just">
              <a:buNone/>
            </a:pPr>
            <a:r>
              <a:rPr lang="pl-PL" dirty="0"/>
              <a:t>Nie każda baza danych będzie podlegać ochronie prawnej, musi bowiem stanowić:</a:t>
            </a:r>
          </a:p>
          <a:p>
            <a:pPr marL="0" indent="0" algn="just">
              <a:buNone/>
            </a:pPr>
            <a:r>
              <a:rPr lang="pl-PL" dirty="0"/>
              <a:t>1) zbiór</a:t>
            </a:r>
          </a:p>
          <a:p>
            <a:pPr marL="0" indent="0" algn="just">
              <a:buNone/>
            </a:pPr>
            <a:r>
              <a:rPr lang="pl-PL" dirty="0"/>
              <a:t>2) danych lub jakichkolwiek innych materiałów i elementów</a:t>
            </a:r>
          </a:p>
          <a:p>
            <a:pPr marL="0" indent="0" algn="just">
              <a:buNone/>
            </a:pPr>
            <a:r>
              <a:rPr lang="pl-PL" dirty="0"/>
              <a:t>3) zgromadzonych według określonej systematyki lub metody</a:t>
            </a:r>
          </a:p>
          <a:p>
            <a:pPr marL="0" indent="0" algn="just">
              <a:buNone/>
            </a:pPr>
            <a:r>
              <a:rPr lang="pl-PL" dirty="0"/>
              <a:t>4) indywidualnie dostępnych w jakikolwiek sposób, w tym środkami elektronicznymi</a:t>
            </a:r>
          </a:p>
          <a:p>
            <a:pPr marL="0" indent="0" algn="just">
              <a:buNone/>
            </a:pPr>
            <a:r>
              <a:rPr lang="pl-PL" dirty="0"/>
              <a:t>5) wymagający istotnego, co do jakości lub ilości, nakładu inwestycyjnego w celu sporządzenia</a:t>
            </a:r>
          </a:p>
          <a:p>
            <a:pPr marL="0" indent="0" algn="just">
              <a:buNone/>
            </a:pPr>
            <a:r>
              <a:rPr lang="pl-PL" dirty="0"/>
              <a:t>weryfikacji lub prezentacji jego zawartości</a:t>
            </a:r>
          </a:p>
        </p:txBody>
      </p:sp>
    </p:spTree>
    <p:extLst>
      <p:ext uri="{BB962C8B-B14F-4D97-AF65-F5344CB8AC3E}">
        <p14:creationId xmlns:p14="http://schemas.microsoft.com/office/powerpoint/2010/main" val="189071178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Bazy </a:t>
            </a:r>
            <a:r>
              <a:rPr lang="pl-PL" dirty="0"/>
              <a:t>danych nie wymagają rejestracji i podlegają ochronie wprost na podstawie ustawy </a:t>
            </a:r>
            <a:r>
              <a:rPr lang="pl-PL" dirty="0" smtClean="0"/>
              <a:t>o ochronie </a:t>
            </a:r>
            <a:r>
              <a:rPr lang="pl-PL" dirty="0"/>
              <a:t>baz danych</a:t>
            </a:r>
          </a:p>
          <a:p>
            <a:pPr marL="0" indent="0" algn="just">
              <a:buNone/>
            </a:pPr>
            <a:r>
              <a:rPr lang="pl-PL" dirty="0"/>
              <a:t>● uprawnionym do bazy danych jest jej producent, czyli podmiot, który poniósł ryzyko</a:t>
            </a:r>
          </a:p>
          <a:p>
            <a:pPr marL="0" indent="0" algn="just">
              <a:buNone/>
            </a:pPr>
            <a:r>
              <a:rPr lang="pl-PL" dirty="0"/>
              <a:t>nakładu inwestycyjnego przy tworzeniu bazy danych. Takie prawo można sprzedać komuś</a:t>
            </a:r>
          </a:p>
          <a:p>
            <a:pPr marL="0" indent="0" algn="just">
              <a:buNone/>
            </a:pPr>
            <a:r>
              <a:rPr lang="pl-PL" dirty="0"/>
              <a:t>innemu</a:t>
            </a:r>
          </a:p>
          <a:p>
            <a:pPr marL="0" indent="0" algn="just">
              <a:buNone/>
            </a:pPr>
            <a:r>
              <a:rPr lang="pl-PL" dirty="0"/>
              <a:t>● producentem jest osoba, której nazwisko lub nazwę w tym charakterze uwidoczniono na</a:t>
            </a:r>
          </a:p>
          <a:p>
            <a:pPr marL="0" indent="0" algn="just">
              <a:buNone/>
            </a:pPr>
            <a:r>
              <a:rPr lang="pl-PL" dirty="0"/>
              <a:t>egzemplarzach bazy danych lub podano do publicznej wiadomości</a:t>
            </a:r>
          </a:p>
        </p:txBody>
      </p:sp>
    </p:spTree>
    <p:extLst>
      <p:ext uri="{BB962C8B-B14F-4D97-AF65-F5344CB8AC3E}">
        <p14:creationId xmlns:p14="http://schemas.microsoft.com/office/powerpoint/2010/main" val="386586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szerszym ujęciu własności intelektualnej w Polsce są chronione także:</a:t>
            </a:r>
          </a:p>
          <a:p>
            <a:pPr marL="0" indent="0" algn="just">
              <a:buNone/>
            </a:pPr>
            <a:r>
              <a:rPr lang="pl-PL" dirty="0" smtClean="0"/>
              <a:t>• bazy danych (na podstawie ustawy z dnia 27 lipca 2001 r. o ochronie baz danych);</a:t>
            </a:r>
          </a:p>
          <a:p>
            <a:pPr marL="0" indent="0" algn="just">
              <a:buNone/>
            </a:pPr>
            <a:r>
              <a:rPr lang="pl-PL" dirty="0" smtClean="0"/>
              <a:t>• odmiany roślin (na podstawie ustawy z dnia 26 czerwca 2003 r. o ochronie prawnej odmian roślin),</a:t>
            </a:r>
          </a:p>
          <a:p>
            <a:pPr marL="0" indent="0" algn="just">
              <a:buNone/>
            </a:pPr>
            <a:r>
              <a:rPr lang="pl-PL" dirty="0" smtClean="0"/>
              <a:t>• zwalczanie nieuczciwej konkurencji, w szczególności ochrona know-how (na podstawie ustawy z dnia 16 kwietnia 1993 r. o zwalczaniu</a:t>
            </a:r>
          </a:p>
          <a:p>
            <a:pPr marL="0" indent="0" algn="just">
              <a:buNone/>
            </a:pPr>
            <a:r>
              <a:rPr lang="pl-PL" dirty="0" smtClean="0"/>
              <a:t>nieuczciwej konkurencji).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029473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Uprawnienia </a:t>
            </a:r>
            <a:r>
              <a:rPr lang="pl-PL" b="1" dirty="0"/>
              <a:t>producenta bazy </a:t>
            </a:r>
            <a:r>
              <a:rPr lang="pl-PL" b="1" dirty="0" smtClean="0"/>
              <a:t>danych:</a:t>
            </a:r>
          </a:p>
          <a:p>
            <a:pPr marL="0" indent="0" algn="just">
              <a:buNone/>
            </a:pPr>
            <a:r>
              <a:rPr lang="pl-PL" dirty="0"/>
              <a:t>Producent posiada on wyłączne prawo do tzw. pobierania danych oraz do wtórnego </a:t>
            </a:r>
            <a:r>
              <a:rPr lang="pl-PL" dirty="0" smtClean="0"/>
              <a:t>ich wykorzystania </a:t>
            </a:r>
            <a:r>
              <a:rPr lang="pl-PL" dirty="0"/>
              <a:t>w całości lub w istotnej części, co do jakości lub ilości.</a:t>
            </a:r>
          </a:p>
          <a:p>
            <a:pPr marL="0" indent="0" algn="just">
              <a:buNone/>
            </a:pPr>
            <a:r>
              <a:rPr lang="pl-PL" dirty="0"/>
              <a:t>● przykładem pobierania danych może być skopiowanie całej bazy danych na własny nośnik</a:t>
            </a:r>
          </a:p>
          <a:p>
            <a:pPr marL="0" indent="0" algn="just">
              <a:buNone/>
            </a:pPr>
            <a:r>
              <a:rPr lang="pl-PL" dirty="0"/>
              <a:t>● przykładem wtórnego wykorzystania będzie np. publiczne udostępnienie bazy danych </a:t>
            </a:r>
            <a:r>
              <a:rPr lang="pl-PL" dirty="0" smtClean="0"/>
              <a:t>na stronie </a:t>
            </a:r>
            <a:r>
              <a:rPr lang="pl-PL" dirty="0"/>
              <a:t>internetowej np. porównywarka cen, która za pośrednictwem strony www </a:t>
            </a:r>
            <a:r>
              <a:rPr lang="pl-PL" dirty="0" smtClean="0"/>
              <a:t>umożliwia klientom </a:t>
            </a:r>
            <a:r>
              <a:rPr lang="pl-PL" dirty="0"/>
              <a:t>korzystanie z elektronicznych baz danych w celu odszukania i zakupienia </a:t>
            </a:r>
            <a:r>
              <a:rPr lang="pl-PL" dirty="0" smtClean="0"/>
              <a:t>produktów w </a:t>
            </a:r>
            <a:r>
              <a:rPr lang="pl-PL" dirty="0"/>
              <a:t>najniższej cenie</a:t>
            </a:r>
          </a:p>
        </p:txBody>
      </p:sp>
    </p:spTree>
    <p:extLst>
      <p:ext uri="{BB962C8B-B14F-4D97-AF65-F5344CB8AC3E}">
        <p14:creationId xmlns:p14="http://schemas.microsoft.com/office/powerpoint/2010/main" val="10064767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P</a:t>
            </a:r>
            <a:r>
              <a:rPr lang="pl-PL" dirty="0" smtClean="0"/>
              <a:t>roducent </a:t>
            </a:r>
            <a:r>
              <a:rPr lang="pl-PL" dirty="0"/>
              <a:t>bazy danych może zakazać podejmowania takich czynności innym osobom, </a:t>
            </a:r>
            <a:r>
              <a:rPr lang="pl-PL" dirty="0" smtClean="0"/>
              <a:t>chyba że </a:t>
            </a:r>
            <a:r>
              <a:rPr lang="pl-PL" dirty="0"/>
              <a:t>uzyskają one od niego zgodę. Z reguły zgoda ta przyjmie postać odpłatnej </a:t>
            </a:r>
            <a:r>
              <a:rPr lang="pl-PL" dirty="0" smtClean="0"/>
              <a:t>licencji istnieją </a:t>
            </a:r>
            <a:r>
              <a:rPr lang="pl-PL" dirty="0"/>
              <a:t>nieliczne wyjątki od tej zasady - np. użytkownik bazy danych może pobierać lub </a:t>
            </a:r>
            <a:r>
              <a:rPr lang="pl-PL" dirty="0" smtClean="0"/>
              <a:t>wtórnie wykorzystywać </a:t>
            </a:r>
            <a:r>
              <a:rPr lang="pl-PL" dirty="0"/>
              <a:t>niewielkie (tzw. nieistotne) części jej zawartości, o ile nie narusza to tzw</a:t>
            </a:r>
            <a:r>
              <a:rPr lang="pl-PL" dirty="0" smtClean="0"/>
              <a:t>. ,,</a:t>
            </a:r>
            <a:r>
              <a:rPr lang="pl-PL" dirty="0"/>
              <a:t>normalnego korzystania" z baz danych lub nie godzi w słuszne interesy producenta </a:t>
            </a:r>
            <a:r>
              <a:rPr lang="pl-PL" dirty="0" smtClean="0"/>
              <a:t>baz danych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● ponadto można bez zgody producenta korzystać z rozpowszechnionej bazy danych:</a:t>
            </a:r>
          </a:p>
          <a:p>
            <a:pPr marL="0" indent="0" algn="just">
              <a:buNone/>
            </a:pPr>
            <a:r>
              <a:rPr lang="pl-PL" dirty="0"/>
              <a:t>➔ do własnego użytku osobistego, ale tylko z zawartości nieelektronicznej bazy </a:t>
            </a:r>
            <a:r>
              <a:rPr lang="pl-PL" dirty="0" smtClean="0"/>
              <a:t>danych w </a:t>
            </a:r>
            <a:r>
              <a:rPr lang="pl-PL" dirty="0"/>
              <a:t>charakterze </a:t>
            </a:r>
            <a:r>
              <a:rPr lang="pl-PL" dirty="0" smtClean="0"/>
              <a:t>ilustracji;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➔ w celach dydaktycznych lub badawczych, ze wskazaniem źródła, jeżeli takie</a:t>
            </a:r>
          </a:p>
          <a:p>
            <a:pPr marL="0" indent="0" algn="just">
              <a:buNone/>
            </a:pPr>
            <a:r>
              <a:rPr lang="pl-PL" dirty="0"/>
              <a:t>korzystanie jest uzasadnione niekomercyjnym celem, dla którego wykorzystano </a:t>
            </a:r>
            <a:r>
              <a:rPr lang="pl-PL" dirty="0" smtClean="0"/>
              <a:t>bazę do </a:t>
            </a:r>
            <a:r>
              <a:rPr lang="pl-PL" dirty="0"/>
              <a:t>celów bezpieczeństwa wewnętrznego, postępowania sądowego </a:t>
            </a:r>
            <a:r>
              <a:rPr lang="pl-PL" dirty="0" smtClean="0"/>
              <a:t>lub administracyjnego.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01253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latin typeface="LiberationSansNarrow-Bold"/>
              </a:rPr>
              <a:t>Czas </a:t>
            </a:r>
            <a:r>
              <a:rPr lang="pl-PL" b="1" dirty="0">
                <a:latin typeface="LiberationSansNarrow-Bold"/>
              </a:rPr>
              <a:t>ochrony baz </a:t>
            </a:r>
            <a:r>
              <a:rPr lang="pl-PL" b="1" dirty="0" smtClean="0">
                <a:latin typeface="LiberationSansNarrow-Bold"/>
              </a:rPr>
              <a:t>danych</a:t>
            </a:r>
          </a:p>
          <a:p>
            <a:pPr marL="0" indent="0" algn="just">
              <a:buNone/>
            </a:pPr>
            <a:r>
              <a:rPr lang="pl-PL" dirty="0"/>
              <a:t>Czas trwania ochrony bazy danych wynosi piętnaście lat następujących po roku, w którym </a:t>
            </a:r>
            <a:r>
              <a:rPr lang="pl-PL" dirty="0" smtClean="0"/>
              <a:t>baza danych </a:t>
            </a:r>
            <a:r>
              <a:rPr lang="pl-PL" dirty="0"/>
              <a:t>została sporządzona lub udostępniona publicznie po raz pierwszy.</a:t>
            </a:r>
          </a:p>
          <a:p>
            <a:pPr marL="0" indent="0" algn="just">
              <a:buNone/>
            </a:pPr>
            <a:r>
              <a:rPr lang="pl-PL" dirty="0"/>
              <a:t>Jednakże gdy dojdzie do istotnej zmiany treści bazy danych, w tym jej uzupełnienia, </a:t>
            </a:r>
            <a:r>
              <a:rPr lang="pl-PL" dirty="0" smtClean="0"/>
              <a:t>zmiany lub </a:t>
            </a:r>
            <a:r>
              <a:rPr lang="pl-PL" dirty="0"/>
              <a:t>usunięcia jej części, okres ochrony tej bazy ulega przedłużeniu.</a:t>
            </a:r>
          </a:p>
          <a:p>
            <a:pPr marL="0" indent="0" algn="just">
              <a:buNone/>
            </a:pPr>
            <a:r>
              <a:rPr lang="pl-PL" dirty="0"/>
              <a:t>W przypadku częstych modyfikacji bazy danych ochrona może więc w praktyce </a:t>
            </a:r>
            <a:r>
              <a:rPr lang="pl-PL" dirty="0" smtClean="0"/>
              <a:t>być bezterminowa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61376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Naruszenie </a:t>
            </a:r>
            <a:r>
              <a:rPr lang="pl-PL" dirty="0"/>
              <a:t>prawa do bazy </a:t>
            </a:r>
            <a:r>
              <a:rPr lang="pl-PL" dirty="0" smtClean="0"/>
              <a:t>danych</a:t>
            </a:r>
          </a:p>
          <a:p>
            <a:pPr marL="0" indent="0" algn="just">
              <a:buNone/>
            </a:pPr>
            <a:r>
              <a:rPr lang="pl-PL" dirty="0"/>
              <a:t>Producentowi, którego prawa do bazy danych zostały naruszone, przysługują różne roszczenia.</a:t>
            </a:r>
          </a:p>
          <a:p>
            <a:pPr marL="0" indent="0" algn="just">
              <a:buNone/>
            </a:pPr>
            <a:r>
              <a:rPr lang="pl-PL" dirty="0"/>
              <a:t>Może żądać od naruszyciela m. in usunięcia skutków naruszenia lub naprawienia </a:t>
            </a:r>
            <a:r>
              <a:rPr lang="pl-PL" dirty="0" smtClean="0"/>
              <a:t>wyrządzonej szkody</a:t>
            </a:r>
            <a:r>
              <a:rPr lang="pl-PL" dirty="0"/>
              <a:t>. Ponadto naruszenie prawa ochronnego jest wykroczeniem. Osoba, która w </a:t>
            </a:r>
            <a:r>
              <a:rPr lang="pl-PL" dirty="0" smtClean="0"/>
              <a:t>celu osiągnięcia </a:t>
            </a:r>
            <a:r>
              <a:rPr lang="pl-PL" dirty="0"/>
              <a:t>korzyści majątkowych, bez uprawnienia lub wbrew jego warunkom, pobiera dane </a:t>
            </a:r>
            <a:r>
              <a:rPr lang="pl-PL" dirty="0" smtClean="0"/>
              <a:t>lub wtórnie </a:t>
            </a:r>
            <a:r>
              <a:rPr lang="pl-PL" dirty="0"/>
              <a:t>je wykorzystuje, podlega karze grzywny.</a:t>
            </a:r>
          </a:p>
          <a:p>
            <a:pPr marL="0" indent="0" algn="just">
              <a:buNone/>
            </a:pPr>
            <a:r>
              <a:rPr lang="pl-PL" dirty="0"/>
              <a:t>Jeżeli baza danych jest równocześnie utworem, czyli oprócz poniesionej inwestycji </a:t>
            </a:r>
            <a:r>
              <a:rPr lang="pl-PL" dirty="0" smtClean="0"/>
              <a:t>zawiera wkład </a:t>
            </a:r>
            <a:r>
              <a:rPr lang="pl-PL" dirty="0"/>
              <a:t>twórczy, to jest ona chroniona zarówno przez prawo autorskie, jak i </a:t>
            </a:r>
            <a:r>
              <a:rPr lang="pl-PL" dirty="0" smtClean="0"/>
              <a:t>regulacje chroniące </a:t>
            </a:r>
            <a:r>
              <a:rPr lang="pl-PL" dirty="0"/>
              <a:t>bazy danych.</a:t>
            </a:r>
          </a:p>
        </p:txBody>
      </p:sp>
    </p:spTree>
    <p:extLst>
      <p:ext uri="{BB962C8B-B14F-4D97-AF65-F5344CB8AC3E}">
        <p14:creationId xmlns:p14="http://schemas.microsoft.com/office/powerpoint/2010/main" val="18027707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Zwalczanie </a:t>
            </a:r>
            <a:r>
              <a:rPr lang="pl-PL" b="1" dirty="0"/>
              <a:t>nieuczciwej </a:t>
            </a:r>
            <a:r>
              <a:rPr lang="pl-PL" b="1" dirty="0" smtClean="0"/>
              <a:t>konkurencji:</a:t>
            </a:r>
          </a:p>
          <a:p>
            <a:pPr marL="0" indent="0" algn="just">
              <a:buNone/>
            </a:pPr>
            <a:r>
              <a:rPr lang="pl-PL" dirty="0"/>
              <a:t>Własność przemysłowa jest chroniona także przez regulacje służące zapobieganiu </a:t>
            </a:r>
            <a:r>
              <a:rPr lang="pl-PL" dirty="0" smtClean="0"/>
              <a:t>oraz zwalczaniu </a:t>
            </a:r>
            <a:r>
              <a:rPr lang="pl-PL" dirty="0"/>
              <a:t>nieuczciwej konkurencji w działalności gospodarczej. Przykładem </a:t>
            </a:r>
            <a:r>
              <a:rPr lang="pl-PL" dirty="0" smtClean="0"/>
              <a:t>takich nieuczciwych </a:t>
            </a:r>
            <a:r>
              <a:rPr lang="pl-PL" dirty="0"/>
              <a:t>działań jest podrabianie towarów i wprowadzanie w błąd klientów co do </a:t>
            </a:r>
            <a:r>
              <a:rPr lang="pl-PL" dirty="0" smtClean="0"/>
              <a:t>ich pochodzenia. Chodzi </a:t>
            </a:r>
            <a:r>
              <a:rPr lang="pl-PL" dirty="0"/>
              <a:t>nie tylko o ochronę uprawnionych z praw własności przemysłowej, ale także o </a:t>
            </a:r>
            <a:r>
              <a:rPr lang="pl-PL" dirty="0" smtClean="0"/>
              <a:t>zabezpieczenie interesu </a:t>
            </a:r>
            <a:r>
              <a:rPr lang="pl-PL" dirty="0"/>
              <a:t>publicznego oraz klientów. czynem nieuczciwej konkurencji są nie tylko działania sprzeczne z prawem (np. </a:t>
            </a:r>
            <a:r>
              <a:rPr lang="pl-PL" dirty="0" smtClean="0"/>
              <a:t>naruszenie prawa </a:t>
            </a:r>
            <a:r>
              <a:rPr lang="pl-PL" dirty="0"/>
              <a:t>ochronnego ze znaku towarowego), ale także działania sprzeczne z dobrymi</a:t>
            </a:r>
          </a:p>
          <a:p>
            <a:pPr marL="0" indent="0" algn="just">
              <a:buNone/>
            </a:pPr>
            <a:r>
              <a:rPr lang="pl-PL" dirty="0"/>
              <a:t>obyczajami (np. nieetyczne działania skierowane względem konkurencyjnego przedsiębiorcy).</a:t>
            </a:r>
          </a:p>
          <a:p>
            <a:pPr marL="0" indent="0" algn="just">
              <a:buNone/>
            </a:pPr>
            <a:r>
              <a:rPr lang="pl-PL" dirty="0" smtClean="0"/>
              <a:t>Regulacje </a:t>
            </a:r>
            <a:r>
              <a:rPr lang="pl-PL" dirty="0"/>
              <a:t>te mają również charakter prewencyjny; nie musi dojść do naruszenia interesu </a:t>
            </a:r>
            <a:r>
              <a:rPr lang="pl-PL" dirty="0" smtClean="0"/>
              <a:t>innego przedsiębiorcy </a:t>
            </a:r>
            <a:r>
              <a:rPr lang="pl-PL" dirty="0"/>
              <a:t>lub klienta, wystarczy, że zagrażają one tym interesom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48482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Wiele przepisów regulujących zwalczanie nieuczciwej konkurencji może zostać </a:t>
            </a:r>
            <a:r>
              <a:rPr lang="pl-PL" dirty="0" smtClean="0"/>
              <a:t>wykorzystanych dla </a:t>
            </a:r>
            <a:r>
              <a:rPr lang="pl-PL" dirty="0"/>
              <a:t>potrzeb ochrony własności przemysłowej. Poniżej przedstawiono </a:t>
            </a:r>
            <a:r>
              <a:rPr lang="pl-PL" dirty="0" smtClean="0"/>
              <a:t>najbardziej charakterystyczne </a:t>
            </a:r>
            <a:r>
              <a:rPr lang="pl-PL" dirty="0"/>
              <a:t>przykłady:</a:t>
            </a:r>
          </a:p>
          <a:p>
            <a:pPr marL="0" indent="0" algn="just">
              <a:buNone/>
            </a:pPr>
            <a:r>
              <a:rPr lang="pl-PL" dirty="0"/>
              <a:t>1. Wprowadzanie w błąd co do tożsamości przedsiębiorstwa</a:t>
            </a:r>
          </a:p>
          <a:p>
            <a:pPr marL="0" indent="0" algn="just">
              <a:buNone/>
            </a:pPr>
            <a:r>
              <a:rPr lang="pl-PL" dirty="0"/>
              <a:t>Na podstawie regulacji służących zwalczaniu nieuczciwej konkurencji można skutecznie bronić </a:t>
            </a:r>
            <a:r>
              <a:rPr lang="pl-PL" dirty="0" smtClean="0"/>
              <a:t>się przed </a:t>
            </a:r>
            <a:r>
              <a:rPr lang="pl-PL" dirty="0"/>
              <a:t>działaniem konkurenta, który zacznie używać naszych nazw handlowych, np. firmy czy </a:t>
            </a:r>
            <a:r>
              <a:rPr lang="pl-PL" dirty="0" smtClean="0"/>
              <a:t>innego charakterystycznego </a:t>
            </a:r>
            <a:r>
              <a:rPr lang="pl-PL" dirty="0"/>
              <a:t>symbolu służącego do oznaczania naszego przedsiębiorstwa. Możemy </a:t>
            </a:r>
            <a:r>
              <a:rPr lang="pl-PL" dirty="0" smtClean="0"/>
              <a:t>dochodzić ochrony </a:t>
            </a:r>
            <a:r>
              <a:rPr lang="pl-PL" dirty="0"/>
              <a:t>na tej podstawie jeżeli wcześniej zaczęliśmy używać tej nazwy.</a:t>
            </a:r>
          </a:p>
          <a:p>
            <a:pPr marL="0" indent="0" algn="just">
              <a:buNone/>
            </a:pPr>
            <a:r>
              <a:rPr lang="pl-PL" dirty="0"/>
              <a:t>2. Nieuczciwe oznaczanie towarów lub </a:t>
            </a:r>
            <a:r>
              <a:rPr lang="pl-PL" dirty="0" smtClean="0"/>
              <a:t>usług Zdarza </a:t>
            </a:r>
            <a:r>
              <a:rPr lang="pl-PL" dirty="0"/>
              <a:t>się, że producenci oznaczają swoje towary (bądź ich opakowania) czy usługi w taki sposób, </a:t>
            </a:r>
            <a:r>
              <a:rPr lang="pl-PL" dirty="0" smtClean="0"/>
              <a:t>że wprowadza </a:t>
            </a:r>
            <a:r>
              <a:rPr lang="pl-PL" dirty="0"/>
              <a:t>to w błąd klientów. Jednym z częstych naruszeń jest upodabnianie towarów do </a:t>
            </a:r>
            <a:r>
              <a:rPr lang="pl-PL" dirty="0" smtClean="0"/>
              <a:t>bardziej renomowanych</a:t>
            </a:r>
            <a:r>
              <a:rPr lang="pl-PL" dirty="0"/>
              <a:t>, które sprzedaje konkurencyjny producent.</a:t>
            </a:r>
          </a:p>
        </p:txBody>
      </p:sp>
    </p:spTree>
    <p:extLst>
      <p:ext uri="{BB962C8B-B14F-4D97-AF65-F5344CB8AC3E}">
        <p14:creationId xmlns:p14="http://schemas.microsoft.com/office/powerpoint/2010/main" val="20918450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b="1" dirty="0"/>
              <a:t>Podróbki</a:t>
            </a:r>
          </a:p>
          <a:p>
            <a:pPr marL="0" indent="0" algn="just">
              <a:buNone/>
            </a:pPr>
            <a:r>
              <a:rPr lang="pl-PL" dirty="0"/>
              <a:t>Chodzi o przypadek naśladowania gotowego produktu, polegającego na tym, że za pomocą </a:t>
            </a:r>
            <a:r>
              <a:rPr lang="pl-PL" dirty="0" smtClean="0"/>
              <a:t>technicznych środków </a:t>
            </a:r>
            <a:r>
              <a:rPr lang="pl-PL" dirty="0"/>
              <a:t>reprodukcji jest kopiowana zewnętrzna postać produktu. Działanie takie jest </a:t>
            </a:r>
            <a:r>
              <a:rPr lang="pl-PL" dirty="0" smtClean="0"/>
              <a:t>czynem nieuczciwej </a:t>
            </a:r>
            <a:r>
              <a:rPr lang="pl-PL" dirty="0"/>
              <a:t>konkurencji, jeżeli może wprowadzić klientów w błąd co do tożsamości producenta lub produktu.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b="1" dirty="0" smtClean="0"/>
              <a:t>Naruszenie </a:t>
            </a:r>
            <a:r>
              <a:rPr lang="pl-PL" b="1" dirty="0"/>
              <a:t>tajemnicy przedsiębiorstwa</a:t>
            </a:r>
          </a:p>
          <a:p>
            <a:pPr marL="0" indent="0" algn="just">
              <a:buNone/>
            </a:pPr>
            <a:r>
              <a:rPr lang="pl-PL" dirty="0"/>
              <a:t>Tajemnica przedsiębiorstwa to nieujawnione do wiadomości publicznej informacje </a:t>
            </a:r>
            <a:r>
              <a:rPr lang="pl-PL" dirty="0" smtClean="0"/>
              <a:t>techniczne, technologiczne</a:t>
            </a:r>
            <a:r>
              <a:rPr lang="pl-PL" dirty="0"/>
              <a:t>, organizacyjne przedsiębiorstwa lub inne informacje posiadające </a:t>
            </a:r>
            <a:r>
              <a:rPr lang="pl-PL" dirty="0" smtClean="0"/>
              <a:t>wartość gospodarczą</a:t>
            </a:r>
            <a:r>
              <a:rPr lang="pl-PL" dirty="0"/>
              <a:t>, co do których przedsiębiorca podjął niezbędne działania w celu zachowania ich poufności. </a:t>
            </a:r>
            <a:r>
              <a:rPr lang="pl-PL" dirty="0" smtClean="0"/>
              <a:t>W praktyce </a:t>
            </a:r>
            <a:r>
              <a:rPr lang="pl-PL" dirty="0"/>
              <a:t>niezbędne jest ich odpowiednie oznaczanie, jako stanowiących tajemnicę przedsiębiorstwa.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 smtClean="0"/>
              <a:t>Nieuczciwa </a:t>
            </a:r>
            <a:r>
              <a:rPr lang="pl-PL" b="1" dirty="0"/>
              <a:t>reklama</a:t>
            </a:r>
          </a:p>
          <a:p>
            <a:pPr marL="0" indent="0" algn="just">
              <a:buNone/>
            </a:pPr>
            <a:r>
              <a:rPr lang="pl-PL" dirty="0"/>
              <a:t>Przepisy przewidują istotne ułatwienie dowodowe dla osoby, która zarzuca innej prowadzenie </a:t>
            </a:r>
            <a:r>
              <a:rPr lang="pl-PL" dirty="0" smtClean="0"/>
              <a:t>nieuczciwej reklamy</a:t>
            </a:r>
            <a:r>
              <a:rPr lang="pl-PL" dirty="0"/>
              <a:t>. Prawdziwości oznaczeń lub informacji umieszczanych na towarach albo ich opakowaniach </a:t>
            </a:r>
            <a:r>
              <a:rPr lang="pl-PL" dirty="0" smtClean="0"/>
              <a:t>lub wypowiedzi </a:t>
            </a:r>
            <a:r>
              <a:rPr lang="pl-PL" dirty="0"/>
              <a:t>zawartych w reklamie musi wykazać osoba, której zarzuca się czyn nieuczciwej </a:t>
            </a:r>
            <a:r>
              <a:rPr lang="pl-PL" dirty="0" smtClean="0"/>
              <a:t>konkurencji związany </a:t>
            </a:r>
            <a:r>
              <a:rPr lang="pl-PL" dirty="0"/>
              <a:t>z wprowadzeniem w błąd, np. to właśnie przedsiębiorca, które reklamuje swoje towary </a:t>
            </a:r>
            <a:r>
              <a:rPr lang="pl-PL" dirty="0" smtClean="0"/>
              <a:t>jako najlepsze </a:t>
            </a:r>
            <a:r>
              <a:rPr lang="pl-PL" dirty="0"/>
              <a:t>na rynku, musi posiadać dowody na takie twierdzenie (mogą nimi być np. wyniki badań </a:t>
            </a:r>
            <a:r>
              <a:rPr lang="pl-PL" dirty="0" smtClean="0"/>
              <a:t>satysfakcji klientów </a:t>
            </a:r>
            <a:r>
              <a:rPr lang="pl-PL" dirty="0"/>
              <a:t>albo niezależne testy konsumenckie).</a:t>
            </a:r>
          </a:p>
        </p:txBody>
      </p:sp>
    </p:spTree>
    <p:extLst>
      <p:ext uri="{BB962C8B-B14F-4D97-AF65-F5344CB8AC3E}">
        <p14:creationId xmlns:p14="http://schemas.microsoft.com/office/powerpoint/2010/main" val="20366834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Działaniem niedozwolonym będzie prowadzenie reklamy:</a:t>
            </a:r>
          </a:p>
          <a:p>
            <a:pPr marL="0" indent="0" algn="just">
              <a:buNone/>
            </a:pPr>
            <a:r>
              <a:rPr lang="pl-PL" dirty="0"/>
              <a:t>● sprzecznej z przepisami prawa, dobrymi obyczajami lub uchybiającej godności człowieka</a:t>
            </a:r>
          </a:p>
          <a:p>
            <a:pPr marL="0" indent="0" algn="just">
              <a:buNone/>
            </a:pPr>
            <a:r>
              <a:rPr lang="pl-PL" dirty="0"/>
              <a:t>● wprowadzającej klienta w błąd i mogącej przez to wpłynąć na jego decyzję co do nabycia </a:t>
            </a:r>
            <a:r>
              <a:rPr lang="pl-PL" dirty="0" smtClean="0"/>
              <a:t>towaru lub </a:t>
            </a:r>
            <a:r>
              <a:rPr lang="pl-PL" dirty="0"/>
              <a:t>usługi</a:t>
            </a:r>
          </a:p>
          <a:p>
            <a:pPr marL="0" indent="0" algn="just">
              <a:buNone/>
            </a:pPr>
            <a:r>
              <a:rPr lang="pl-PL" dirty="0"/>
              <a:t>● odwołującej się do uczuć klientów przez wywoływanie lęku, wykorzystywanie przesądów </a:t>
            </a:r>
            <a:r>
              <a:rPr lang="pl-PL" dirty="0" smtClean="0"/>
              <a:t>lub łatwowierności </a:t>
            </a:r>
            <a:r>
              <a:rPr lang="pl-PL" dirty="0"/>
              <a:t>dzieci</a:t>
            </a:r>
          </a:p>
          <a:p>
            <a:pPr marL="0" indent="0" algn="just">
              <a:buNone/>
            </a:pPr>
            <a:r>
              <a:rPr lang="pl-PL" dirty="0"/>
              <a:t>● ukrytej czyli wypowiedzi, która, zachęcając do nabywania towarów lub usług, sprawia </a:t>
            </a:r>
            <a:r>
              <a:rPr lang="pl-PL" dirty="0" smtClean="0"/>
              <a:t>wrażenie neutralnej </a:t>
            </a:r>
            <a:r>
              <a:rPr lang="pl-PL" dirty="0"/>
              <a:t>informacji</a:t>
            </a:r>
          </a:p>
          <a:p>
            <a:pPr marL="0" indent="0" algn="just">
              <a:buNone/>
            </a:pPr>
            <a:r>
              <a:rPr lang="pl-PL" dirty="0"/>
              <a:t>● stanowiącej istotną ingerencję w sferę prywatności</a:t>
            </a:r>
          </a:p>
        </p:txBody>
      </p:sp>
    </p:spTree>
    <p:extLst>
      <p:ext uri="{BB962C8B-B14F-4D97-AF65-F5344CB8AC3E}">
        <p14:creationId xmlns:p14="http://schemas.microsoft.com/office/powerpoint/2010/main" val="4229863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Bazy danych</a:t>
            </a:r>
            <a:br>
              <a:rPr lang="pl-PL" dirty="0"/>
            </a:br>
            <a:r>
              <a:rPr lang="pl-PL" dirty="0"/>
              <a:t>Zwalczanie nieuczciwej konkurencji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Odpowiedzialność </a:t>
            </a:r>
            <a:r>
              <a:rPr lang="pl-PL" b="1" dirty="0" smtClean="0"/>
              <a:t>cywilnoprawna</a:t>
            </a:r>
          </a:p>
          <a:p>
            <a:pPr marL="0" indent="0" algn="just">
              <a:buNone/>
            </a:pPr>
            <a:r>
              <a:rPr lang="pl-PL" dirty="0"/>
              <a:t>Przepisy przewidują środki zarówno o charakterze represyjnym, jak i </a:t>
            </a:r>
            <a:r>
              <a:rPr lang="pl-PL" dirty="0" smtClean="0"/>
              <a:t>prewencyjnym. W </a:t>
            </a:r>
            <a:r>
              <a:rPr lang="pl-PL" dirty="0"/>
              <a:t>razie dokonania czynu nieuczciwej konkurencji, przedsiębiorcy, którego interes </a:t>
            </a:r>
            <a:r>
              <a:rPr lang="pl-PL" dirty="0" smtClean="0"/>
              <a:t>został zagrożony </a:t>
            </a:r>
            <a:r>
              <a:rPr lang="pl-PL" dirty="0"/>
              <a:t>lub naruszony, przysługuje szereg roszczeń w stosunku do naruszyciela. </a:t>
            </a:r>
            <a:r>
              <a:rPr lang="pl-PL" dirty="0" smtClean="0"/>
              <a:t>Może on </a:t>
            </a:r>
            <a:r>
              <a:rPr lang="pl-PL" dirty="0"/>
              <a:t>m. in. żądać zaniechania niedozwolonych działań, usunięcia ich skutków </a:t>
            </a:r>
            <a:r>
              <a:rPr lang="pl-PL" dirty="0" smtClean="0"/>
              <a:t>czy odszkodowania </a:t>
            </a:r>
            <a:r>
              <a:rPr lang="pl-PL" dirty="0"/>
              <a:t>lub wydania bezpodstawnie uzyskanych </a:t>
            </a:r>
            <a:r>
              <a:rPr lang="pl-PL" dirty="0" smtClean="0"/>
              <a:t>korzyści. Sąd</a:t>
            </a:r>
            <a:r>
              <a:rPr lang="pl-PL" dirty="0"/>
              <a:t>, na wniosek uprawnionego, może orzec również o wyrobach, ich </a:t>
            </a:r>
            <a:r>
              <a:rPr lang="pl-PL" dirty="0" smtClean="0"/>
              <a:t>opakowaniach, materiałach </a:t>
            </a:r>
            <a:r>
              <a:rPr lang="pl-PL" dirty="0"/>
              <a:t>reklamowych i innych przedmiotach bezpośrednio związanych z </a:t>
            </a:r>
            <a:r>
              <a:rPr lang="pl-PL" dirty="0" smtClean="0"/>
              <a:t>popełnieniem czynu </a:t>
            </a:r>
            <a:r>
              <a:rPr lang="pl-PL" dirty="0"/>
              <a:t>nieuczciwej konkurencji.</a:t>
            </a:r>
          </a:p>
        </p:txBody>
      </p:sp>
    </p:spTree>
    <p:extLst>
      <p:ext uri="{BB962C8B-B14F-4D97-AF65-F5344CB8AC3E}">
        <p14:creationId xmlns:p14="http://schemas.microsoft.com/office/powerpoint/2010/main" val="41382958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pl-PL" dirty="0" smtClean="0"/>
              <a:t>Źródła prawa</a:t>
            </a:r>
          </a:p>
          <a:p>
            <a:pPr marL="514350" indent="-514350" algn="just">
              <a:buAutoNum type="alphaLcParenR"/>
            </a:pPr>
            <a:r>
              <a:rPr lang="pl-PL" dirty="0" smtClean="0"/>
              <a:t>Ustawa </a:t>
            </a:r>
            <a:r>
              <a:rPr lang="pl-PL" dirty="0"/>
              <a:t>z dnia 26 stycznia 1984 roku – Prawo </a:t>
            </a:r>
            <a:r>
              <a:rPr lang="pl-PL" dirty="0" smtClean="0"/>
              <a:t>prasowe,</a:t>
            </a:r>
          </a:p>
          <a:p>
            <a:pPr marL="514350" indent="-514350" algn="just">
              <a:buAutoNum type="alphaLcParenR"/>
            </a:pPr>
            <a:r>
              <a:rPr lang="pl-PL" dirty="0" smtClean="0"/>
              <a:t>art</a:t>
            </a:r>
            <a:r>
              <a:rPr lang="pl-PL" dirty="0"/>
              <a:t>. 14, 54 i 61 Konstytucji RP (posiłkowo przepis art. 31 ust. 3 Konstytucji RP</a:t>
            </a:r>
            <a:r>
              <a:rPr lang="pl-PL" dirty="0" smtClean="0"/>
              <a:t>),</a:t>
            </a:r>
          </a:p>
          <a:p>
            <a:pPr marL="514350" indent="-514350" algn="just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art. 10 Europejskiej Konwencji Praw Człowieka i Podstawowych Wolności.</a:t>
            </a:r>
          </a:p>
        </p:txBody>
      </p:sp>
    </p:spTree>
    <p:extLst>
      <p:ext uri="{BB962C8B-B14F-4D97-AF65-F5344CB8AC3E}">
        <p14:creationId xmlns:p14="http://schemas.microsoft.com/office/powerpoint/2010/main" val="344642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Prawo autorskie </a:t>
            </a:r>
            <a:r>
              <a:rPr lang="pl-PL" dirty="0" smtClean="0"/>
              <a:t>to zbiór przepisów związanych z tworzeniem utworu, korzystaniem z niego i jego ochroną. Prawa pokrewne odnoszą się do artystycznych </a:t>
            </a:r>
            <a:r>
              <a:rPr lang="pl-PL" dirty="0" err="1" smtClean="0"/>
              <a:t>wykonań</a:t>
            </a:r>
            <a:r>
              <a:rPr lang="pl-PL" dirty="0" smtClean="0"/>
              <a:t>, fonogramów, wideogramów, nadań, pierwszych wydań, wydań naukowych i krytycznych.</a:t>
            </a:r>
          </a:p>
          <a:p>
            <a:pPr marL="0" indent="0" algn="just">
              <a:buNone/>
            </a:pPr>
            <a:r>
              <a:rPr lang="pl-PL" b="1" dirty="0" smtClean="0"/>
              <a:t>Baza danych </a:t>
            </a:r>
            <a:r>
              <a:rPr lang="pl-PL" dirty="0" smtClean="0"/>
              <a:t>to zbiór danych lub jakichkolwiek innych materiałów i elementów zgromadzonych według określonej systematyki lub metody, indywidualnie dostępnych w jakikolwiek sposób, w tym środkami elektronicznymi, wymagający istotnego, co do jakości lub ilości, nakładu inwestycyjnego w celu sporządzenia, weryfikacji lub prezentacji jego zawartości. Jeśli przyjęty w niej dobór, układ lub zestawienie elementów ma twórczy charakter to traktowana jest jak utwór.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42694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1. Autoryzacja </a:t>
            </a:r>
            <a:r>
              <a:rPr lang="pl-PL" b="1" dirty="0"/>
              <a:t>wypowiedzi </a:t>
            </a:r>
            <a:r>
              <a:rPr lang="pl-PL" dirty="0"/>
              <a:t>– potwierdzenie autorstwa wypowiedzi co do jej treści i formy, Dotyczy wyłącznie zapisów fonicznych lub wizyjnych, Działa na </a:t>
            </a:r>
            <a:r>
              <a:rPr lang="pl-PL" dirty="0" smtClean="0"/>
              <a:t>żądanie </a:t>
            </a:r>
            <a:r>
              <a:rPr lang="pl-PL" dirty="0"/>
              <a:t>autora wypowiedzi, ale dziennikarz ma obowiązek poinformować o tym prawie (pogląd doktryny), Zwalnia dziennikarza od odpowiedzialności za naruszenie praw osób trzecich, Autor wypowiedzi </a:t>
            </a:r>
            <a:r>
              <a:rPr lang="pl-PL" dirty="0" smtClean="0"/>
              <a:t>może </a:t>
            </a:r>
            <a:r>
              <a:rPr lang="pl-PL" dirty="0"/>
              <a:t>zastrzec termin lub zakres jej opublikowania, Autor wypowiedzi </a:t>
            </a:r>
            <a:r>
              <a:rPr lang="pl-PL" dirty="0" smtClean="0"/>
              <a:t>może </a:t>
            </a:r>
            <a:r>
              <a:rPr lang="pl-PL" dirty="0"/>
              <a:t>zastrzec publikację informacji objętych tajemnicą zawodową lub </a:t>
            </a:r>
            <a:r>
              <a:rPr lang="pl-PL" dirty="0" smtClean="0"/>
              <a:t>służbową</a:t>
            </a:r>
            <a:r>
              <a:rPr lang="pl-PL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09026038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2. Prasa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Z</a:t>
            </a:r>
            <a:r>
              <a:rPr lang="pl-PL" dirty="0" smtClean="0"/>
              <a:t>godnie </a:t>
            </a:r>
            <a:r>
              <a:rPr lang="pl-PL" dirty="0"/>
              <a:t>z Konstytucją Rzeczypospolitej Polskiej, korzysta z wolności wypowiedzi i urzeczywistnia prawo obywateli do ich rzetelnego informowania, jawności życia publicznego oraz kontroli i krytyki społecznej.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Organy </a:t>
            </a:r>
            <a:r>
              <a:rPr lang="pl-PL" dirty="0"/>
              <a:t>państwowe zgodnie z Konstytucją Rzeczypospolitej Polskiej stwarzają prasie warunki niezbędne do wykonywania jej funkcji i zadań, w tym również umożliwiające działalność redakcjom dzienników i czasopism zróżnicowanych pod względem programu, zakresu tematycznego i prezentowanych postaw.</a:t>
            </a:r>
          </a:p>
        </p:txBody>
      </p:sp>
    </p:spTree>
    <p:extLst>
      <p:ext uri="{BB962C8B-B14F-4D97-AF65-F5344CB8AC3E}">
        <p14:creationId xmlns:p14="http://schemas.microsoft.com/office/powerpoint/2010/main" val="34539593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Prasa </a:t>
            </a:r>
            <a:r>
              <a:rPr lang="pl-PL" dirty="0"/>
              <a:t>może zamieszczać odpłatne ogłoszenia i reklamy. </a:t>
            </a:r>
            <a:r>
              <a:rPr lang="pl-PL" dirty="0" smtClean="0"/>
              <a:t>Ogłoszenia </a:t>
            </a:r>
            <a:r>
              <a:rPr lang="pl-PL" dirty="0"/>
              <a:t>i reklamy nie mogą być sprzeczne z prawem lub zasadami współżycia społecznego. </a:t>
            </a:r>
            <a:r>
              <a:rPr lang="pl-PL" dirty="0" smtClean="0"/>
              <a:t>Ogłoszenia </a:t>
            </a:r>
            <a:r>
              <a:rPr lang="pl-PL" dirty="0"/>
              <a:t>i reklamy muszą być oznaczone w sposób niebudzący wątpliwości, iż nie stanowią one materiału redakcyjnego. </a:t>
            </a:r>
            <a:r>
              <a:rPr lang="pl-PL" dirty="0" smtClean="0"/>
              <a:t>Wydawca </a:t>
            </a:r>
            <a:r>
              <a:rPr lang="pl-PL" dirty="0"/>
              <a:t>i redaktor mają prawo odmówić zamieszczenia ogłoszenia i reklamy, jeżeli ich treść lub forma jest sprzeczna z linią programową bądź charakterem </a:t>
            </a:r>
            <a:r>
              <a:rPr lang="pl-PL" dirty="0" smtClean="0"/>
              <a:t>publikacji. Na </a:t>
            </a:r>
            <a:r>
              <a:rPr lang="pl-PL" dirty="0"/>
              <a:t>żądanie organów upoważnionych do tego na podstawie odrębnych przepisów wydawca lub redaktor są obowiązani do ujawnienia posiadanych nazw i adresów przedsiębiorców lub osób fizycznych, zamieszczających odpłatne ogłoszenia lub reklamy w sprawach działalności gospodarczej. W tym wypadku art. 15 ust. 1 i 2 nie stosuje się. </a:t>
            </a:r>
          </a:p>
        </p:txBody>
      </p:sp>
    </p:spTree>
    <p:extLst>
      <p:ext uri="{BB962C8B-B14F-4D97-AF65-F5344CB8AC3E}">
        <p14:creationId xmlns:p14="http://schemas.microsoft.com/office/powerpoint/2010/main" val="59779765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3. Prawa i obowiązki dziennikarzy</a:t>
            </a:r>
          </a:p>
          <a:p>
            <a:pPr marL="0" indent="0" algn="just">
              <a:buNone/>
            </a:pPr>
            <a:r>
              <a:rPr lang="pl-PL" dirty="0"/>
              <a:t>Zadaniem dziennikarza jest służba społeczeństwu i państwu. Dziennikarz ma obowiązek działania zgodnie z etyką zawodową i zasadami współżycia społecznego, w granicach określonych przepisami prawa. </a:t>
            </a:r>
            <a:r>
              <a:rPr lang="pl-PL" dirty="0" smtClean="0"/>
              <a:t>Dziennikarz </a:t>
            </a:r>
            <a:r>
              <a:rPr lang="pl-PL" dirty="0"/>
              <a:t>ma prawo odmówić wykonania polecenia służbowego, jeżeli oczekuje się od niego publikacji, która łamie zasady rzetelności, obiektywizmu i staranności </a:t>
            </a:r>
            <a:r>
              <a:rPr lang="pl-PL" dirty="0" smtClean="0"/>
              <a:t>zawodowej. </a:t>
            </a:r>
            <a:r>
              <a:rPr lang="pl-PL" dirty="0"/>
              <a:t>Dziennikarz może nie zgodzić się na publikację materiału prasowego, jeżeli wprowadzono do niego zmiany wypaczające sens i wymowę jego wersji. </a:t>
            </a:r>
            <a:r>
              <a:rPr lang="pl-PL" dirty="0" smtClean="0"/>
              <a:t>Dziennikarz </a:t>
            </a:r>
            <a:r>
              <a:rPr lang="pl-PL" dirty="0"/>
              <a:t>jest uprawniony do uzyskiwania </a:t>
            </a:r>
            <a:r>
              <a:rPr lang="pl-PL" dirty="0" smtClean="0"/>
              <a:t>informacji.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58088749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Dziennikarz </a:t>
            </a:r>
            <a:r>
              <a:rPr lang="pl-PL" b="1" dirty="0"/>
              <a:t>jest obowiązany: </a:t>
            </a:r>
            <a:endParaRPr lang="pl-PL" b="1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zachować </a:t>
            </a:r>
            <a:r>
              <a:rPr lang="pl-PL" dirty="0"/>
              <a:t>szczególną staranność i rzetelność przy zbieraniu i wykorzystaniu materiałów prasowych, zwłaszcza sprawdzić zgodność z prawdą uzyskanych wiadomości lub podać ich źródło; </a:t>
            </a: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chronić </a:t>
            </a:r>
            <a:r>
              <a:rPr lang="pl-PL" dirty="0"/>
              <a:t>dobra osobiste, a ponadto interesy działających w dobrej wierze informatorów i innych osób, które okazują mu zaufanie</a:t>
            </a:r>
            <a:r>
              <a:rPr lang="pl-PL" dirty="0" smtClean="0"/>
              <a:t>;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 dbać </a:t>
            </a:r>
            <a:r>
              <a:rPr lang="pl-PL" dirty="0"/>
              <a:t>o poprawność języka i unikać używania </a:t>
            </a:r>
            <a:r>
              <a:rPr lang="pl-PL" dirty="0" smtClean="0"/>
              <a:t>wulgaryzmów;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 Dziennikarzowi </a:t>
            </a:r>
            <a:r>
              <a:rPr lang="pl-PL" dirty="0"/>
              <a:t>nie wolno prowadzić ukrytej działalności reklamowej wiążącej się z uzyskaniem korzyści majątkowej bądź osobistej od osoby lub jednostki organizacyjnej zainteresowanej </a:t>
            </a:r>
            <a:r>
              <a:rPr lang="pl-PL" dirty="0" smtClean="0"/>
              <a:t>reklamą;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365932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5) Nie </a:t>
            </a:r>
            <a:r>
              <a:rPr lang="pl-PL" dirty="0"/>
              <a:t>wolno wypowiadać w prasie opinii co do rozstrzygnięcia w postępowaniu sądowym przed wydaniem orzeczenia w I instancji.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6) </a:t>
            </a:r>
            <a:r>
              <a:rPr lang="pl-PL" dirty="0"/>
              <a:t>Nie wolno publikować w prasie wizerunku i innych danych osobowych osób, przeciwko którym toczy się postępowanie przygotowawcze lub sądowe, jak również wizerunku i innych danych osobowych świadków, pokrzywdzonych i poszkodowanych, chyba że osoby te wyrażą na to zgodę.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7). Właściwy </a:t>
            </a:r>
            <a:r>
              <a:rPr lang="pl-PL" dirty="0"/>
              <a:t>prokurator lub sąd może zezwolić, ze względu na ważny interes społeczny, na ujawnienie wizerunku i innych danych osobowych osób, przeciwko którym toczy się postępowanie przygotowawcze lub sądowe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8) </a:t>
            </a:r>
            <a:r>
              <a:rPr lang="pl-PL" dirty="0"/>
              <a:t>Na postanowienie w przedmiocie ujawnienia wizerunku i innych danych osobowych osób, przeciwko którym toczy się postępowanie przygotowawcze lub sądowe przysługuje zażalenie. Zażalenie na postanowienie prokuratora rozpoznaje sąd rejonowy, w którego okręgu toczy się postępowanie. Postanowienie wydane w ©Kancelaria Sejmu s. 6/19 12.10.2018 toku postępowania przygotowawczego staje się wykonalne z chwilą uprawomocnienia.</a:t>
            </a:r>
          </a:p>
        </p:txBody>
      </p:sp>
    </p:spTree>
    <p:extLst>
      <p:ext uri="{BB962C8B-B14F-4D97-AF65-F5344CB8AC3E}">
        <p14:creationId xmlns:p14="http://schemas.microsoft.com/office/powerpoint/2010/main" val="17225493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9) Publikowanie </a:t>
            </a:r>
            <a:r>
              <a:rPr lang="pl-PL" dirty="0"/>
              <a:t>lub rozpowszechnianie w inny sposób informacji utrwalonych za pomocą zapisów fonicznych i wizualnych wymaga zgody osób udzielających informacji.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10) Osoba </a:t>
            </a:r>
            <a:r>
              <a:rPr lang="pl-PL" dirty="0"/>
              <a:t>udzielająca informacji może z ważnych powodów społecznych lub osobistych zastrzec termin i zakres jej opublikowania. </a:t>
            </a:r>
            <a:r>
              <a:rPr lang="pl-PL" dirty="0" smtClean="0"/>
              <a:t>11) Udzielenia </a:t>
            </a:r>
            <a:r>
              <a:rPr lang="pl-PL" dirty="0"/>
              <a:t>informacji nie można </a:t>
            </a:r>
            <a:r>
              <a:rPr lang="pl-PL" dirty="0" smtClean="0"/>
              <a:t>uzależniać </a:t>
            </a:r>
            <a:r>
              <a:rPr lang="pl-PL" dirty="0"/>
              <a:t>od sposobu jej skomentowania lub uzgodnienia tekstu wypowiedzi </a:t>
            </a:r>
            <a:r>
              <a:rPr lang="pl-PL" dirty="0" smtClean="0"/>
              <a:t>dziennikarskiej</a:t>
            </a:r>
          </a:p>
          <a:p>
            <a:pPr marL="0" indent="0" algn="just">
              <a:buNone/>
            </a:pPr>
            <a:r>
              <a:rPr lang="pl-PL" dirty="0" smtClean="0"/>
              <a:t>12) Dziennikarz </a:t>
            </a:r>
            <a:r>
              <a:rPr lang="pl-PL" dirty="0"/>
              <a:t>nie może opublikować informacji, jeżeli osoba udzielająca jej zastrzegła to ze względu na tajemnicę zawodową</a:t>
            </a:r>
            <a:r>
              <a:rPr lang="pl-PL" dirty="0" smtClean="0"/>
              <a:t>.</a:t>
            </a:r>
          </a:p>
          <a:p>
            <a:pPr marL="514350" indent="-514350" algn="just">
              <a:buAutoNum type="arabicParenR" startAt="13"/>
            </a:pPr>
            <a:r>
              <a:rPr lang="pl-PL" dirty="0" smtClean="0"/>
              <a:t>Nie </a:t>
            </a:r>
            <a:r>
              <a:rPr lang="pl-PL" dirty="0"/>
              <a:t>wolno bez zgody osoby zainteresowanej publikować informacji oraz danych dotyczących prywatnej sfery życia, chyba że wiąże się to bezpośrednio z działalnością publiczną danej osoby. </a:t>
            </a:r>
            <a:endParaRPr lang="pl-PL" dirty="0" smtClean="0"/>
          </a:p>
          <a:p>
            <a:pPr marL="514350" indent="-514350" algn="just">
              <a:buAutoNum type="arabicParenR" startAt="13"/>
            </a:pPr>
            <a:r>
              <a:rPr lang="pl-PL" dirty="0" smtClean="0"/>
              <a:t>Dziennikarz </a:t>
            </a:r>
            <a:r>
              <a:rPr lang="pl-PL" dirty="0"/>
              <a:t>nie może odmówić osobie udzielającej informacji autoryzacji dosłownie cytowanej wypowiedzi, o ile nie była ona uprzednio publikowana lub była wygłoszona publicznie.</a:t>
            </a:r>
          </a:p>
        </p:txBody>
      </p:sp>
    </p:spTree>
    <p:extLst>
      <p:ext uri="{BB962C8B-B14F-4D97-AF65-F5344CB8AC3E}">
        <p14:creationId xmlns:p14="http://schemas.microsoft.com/office/powerpoint/2010/main" val="19258664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Autorowi </a:t>
            </a:r>
            <a:r>
              <a:rPr lang="pl-PL" dirty="0"/>
              <a:t>materiału prasowego przysługuje prawo zachowania w tajemnicy swego nazwiska. </a:t>
            </a:r>
            <a:r>
              <a:rPr lang="pl-PL" dirty="0" smtClean="0"/>
              <a:t>Dziennikarz </a:t>
            </a:r>
            <a:r>
              <a:rPr lang="pl-PL" dirty="0"/>
              <a:t>ma obowiązek zachowania w tajemnicy: </a:t>
            </a: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danych </a:t>
            </a:r>
            <a:r>
              <a:rPr lang="pl-PL" dirty="0"/>
              <a:t>umożliwiających identyfikację autora materiału prasowego, listu do redakcji lub innego materiału o tym charakterze, jak również innych osób udzielających informacji opublikowanych albo przekazanych do opublikowania, jeżeli osoby te zastrzegły nieujawnianie powyższych danych; </a:t>
            </a: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wszelkich </a:t>
            </a:r>
            <a:r>
              <a:rPr lang="pl-PL" dirty="0"/>
              <a:t>informacji, których ujawnienie mogłoby naruszać chronione prawem interesy osób trzecich. </a:t>
            </a:r>
          </a:p>
          <a:p>
            <a:pPr marL="0" indent="0" algn="just">
              <a:buNone/>
            </a:pPr>
            <a:r>
              <a:rPr lang="pl-PL" dirty="0" smtClean="0"/>
              <a:t>Obowiązek, </a:t>
            </a:r>
            <a:r>
              <a:rPr lang="pl-PL" dirty="0"/>
              <a:t>dotyczy również innych osób zatrudnionych w redakcjach, wydawnictwach prasowych i innych prasowych jednostkach organizacyjnych. </a:t>
            </a:r>
            <a:r>
              <a:rPr lang="pl-PL" dirty="0" smtClean="0"/>
              <a:t>Dziennikarz </a:t>
            </a:r>
            <a:r>
              <a:rPr lang="pl-PL" dirty="0"/>
              <a:t>jest zwolniony od zachowania tajemnicy </a:t>
            </a:r>
            <a:r>
              <a:rPr lang="pl-PL" dirty="0" smtClean="0"/>
              <a:t>zawodowej, </a:t>
            </a:r>
            <a:r>
              <a:rPr lang="pl-PL" dirty="0"/>
              <a:t>w razie gdy informacja, materiał prasowy, list do redakcji lub inny materiał o tym charakterze dotyczy przestępstwa określonego w art. 240 § 1 Kodeksu karnego albo autor lub osoba przekazująca taki materiał wyłącznie do wiadomości dziennikarza wyrazi zgodę na ujawnienie jej nazwiska lub tego materiału. </a:t>
            </a:r>
            <a:r>
              <a:rPr lang="pl-PL" dirty="0" smtClean="0"/>
              <a:t>Zwolnienie, dotyczy również </a:t>
            </a:r>
            <a:r>
              <a:rPr lang="pl-PL" dirty="0"/>
              <a:t>innych osób zatrudnionych w redakcjach, wydawnictwach prasowych i innych prasowych jednostkach organizacyjnych.</a:t>
            </a:r>
          </a:p>
        </p:txBody>
      </p:sp>
    </p:spTree>
    <p:extLst>
      <p:ext uri="{BB962C8B-B14F-4D97-AF65-F5344CB8AC3E}">
        <p14:creationId xmlns:p14="http://schemas.microsoft.com/office/powerpoint/2010/main" val="31174055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4</a:t>
            </a:r>
            <a:r>
              <a:rPr lang="pl-PL" b="1" dirty="0" smtClean="0"/>
              <a:t>. Naruszenie </a:t>
            </a:r>
            <a:r>
              <a:rPr lang="pl-PL" b="1" dirty="0"/>
              <a:t>przepisów o autoryzacji </a:t>
            </a:r>
            <a:r>
              <a:rPr lang="pl-PL" dirty="0"/>
              <a:t>– sankcja karna (art. 49), Obowiązek autoryzacji jest często ignorowany lub obchodzony przez wydawców, Z drugiej strony: nie ma terminu dla autora na udzielenie autoryzacji, Nowelizacja </a:t>
            </a:r>
            <a:r>
              <a:rPr lang="pl-PL" dirty="0" smtClean="0"/>
              <a:t>wprowadza </a:t>
            </a:r>
            <a:r>
              <a:rPr lang="pl-PL" dirty="0"/>
              <a:t>termin na udzielenie autoryzacji pod rygorem uznania, </a:t>
            </a:r>
            <a:r>
              <a:rPr lang="pl-PL" dirty="0" smtClean="0"/>
              <a:t>iż </a:t>
            </a:r>
            <a:r>
              <a:rPr lang="pl-PL" dirty="0"/>
              <a:t>autoryzacja została udzielona, Nowelizacja </a:t>
            </a:r>
            <a:r>
              <a:rPr lang="pl-PL" dirty="0" smtClean="0"/>
              <a:t>zakazała </a:t>
            </a:r>
            <a:r>
              <a:rPr lang="pl-PL" dirty="0"/>
              <a:t>napisania przez autora tekstu wypowiedzi od nowa, wraz ze zmianą pytań. O autoryzacji szeroko wypowiadał się TK w wyroku z dnia 29 września 2008 roku (sygn. akt SK 52/05), uznając, </a:t>
            </a:r>
            <a:r>
              <a:rPr lang="pl-PL" dirty="0" err="1"/>
              <a:t>Ŝe</a:t>
            </a:r>
            <a:r>
              <a:rPr lang="pl-PL" dirty="0"/>
              <a:t> jest ona zgodna z Konstytucją.</a:t>
            </a:r>
          </a:p>
        </p:txBody>
      </p:sp>
    </p:spTree>
    <p:extLst>
      <p:ext uri="{BB962C8B-B14F-4D97-AF65-F5344CB8AC3E}">
        <p14:creationId xmlns:p14="http://schemas.microsoft.com/office/powerpoint/2010/main" val="403670790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5</a:t>
            </a:r>
            <a:r>
              <a:rPr lang="pl-PL" b="1" dirty="0" smtClean="0"/>
              <a:t>. Prawo </a:t>
            </a:r>
            <a:r>
              <a:rPr lang="pl-PL" b="1" dirty="0"/>
              <a:t>do prywatności </a:t>
            </a:r>
            <a:r>
              <a:rPr lang="pl-PL" dirty="0"/>
              <a:t>–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zakaz </a:t>
            </a:r>
            <a:r>
              <a:rPr lang="pl-PL" dirty="0"/>
              <a:t>publikacji informacji i danych dotyczących prywatnej sfery </a:t>
            </a:r>
            <a:r>
              <a:rPr lang="pl-PL" dirty="0" smtClean="0"/>
              <a:t>życia </a:t>
            </a:r>
            <a:r>
              <a:rPr lang="pl-PL" dirty="0"/>
              <a:t>(art. 14 ust. 6) – realizacja prawa z art. 47 Konstytucji, Prawo do prywatności jest </a:t>
            </a:r>
            <a:r>
              <a:rPr lang="pl-PL" dirty="0" smtClean="0"/>
              <a:t>również </a:t>
            </a:r>
            <a:r>
              <a:rPr lang="pl-PL" dirty="0"/>
              <a:t>chronione poprzez ochronę wizerunku i przepisy o ochronie danych osobowych, Prywatna sfera </a:t>
            </a:r>
            <a:r>
              <a:rPr lang="pl-PL" dirty="0" smtClean="0"/>
              <a:t>życia zależy </a:t>
            </a:r>
            <a:r>
              <a:rPr lang="pl-PL" dirty="0"/>
              <a:t>od kontekstu i od granic ustanowionych przez daną osobę: Wyrok SN z 24 stycznia 2008 roku, sygn. akt I CSK 341/07: „Zabieganie przez znaną aktorkę o zainteresowanie mediów przez udzielanie wywiadów i informacji o swoim </a:t>
            </a:r>
            <a:r>
              <a:rPr lang="pl-PL" dirty="0" smtClean="0"/>
              <a:t>życiu </a:t>
            </a:r>
            <a:r>
              <a:rPr lang="pl-PL" dirty="0"/>
              <a:t>osobistym stanowi </a:t>
            </a:r>
            <a:r>
              <a:rPr lang="pl-PL" dirty="0" smtClean="0"/>
              <a:t>wyrażenie</a:t>
            </a:r>
            <a:r>
              <a:rPr lang="pl-PL" dirty="0"/>
              <a:t>, co najmniej w sposób dorozumiany, zgody na informowanie przez media o tej sferze jej </a:t>
            </a:r>
            <a:r>
              <a:rPr lang="pl-PL" dirty="0" smtClean="0"/>
              <a:t>życia</a:t>
            </a:r>
            <a:r>
              <a:rPr lang="pl-PL" dirty="0"/>
              <a:t>. Udzielenie zgody w tej postaci i jej ewentualny zakres podlegają ustaleniu na podstawie zindywidualizowanych okoliczności danej sprawy.”</a:t>
            </a:r>
          </a:p>
        </p:txBody>
      </p:sp>
    </p:spTree>
    <p:extLst>
      <p:ext uri="{BB962C8B-B14F-4D97-AF65-F5344CB8AC3E}">
        <p14:creationId xmlns:p14="http://schemas.microsoft.com/office/powerpoint/2010/main" val="367843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Własność intelektualna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Przyjmuje się, że działalność twórcza musi zawierać znamiona oryginalności i indywidualności. To, że obraz przedstawia taras kawiarni nie oznacza, że nie jest oryginalny, chociaż wielu artystów mogło korzystać z tego widoku.</a:t>
            </a:r>
          </a:p>
          <a:p>
            <a:pPr marL="0" indent="0" algn="just">
              <a:buNone/>
            </a:pPr>
            <a:r>
              <a:rPr lang="pl-PL" b="1" dirty="0" smtClean="0"/>
              <a:t>Utwór</a:t>
            </a:r>
            <a:r>
              <a:rPr lang="pl-PL" dirty="0" smtClean="0"/>
              <a:t> jest chroniony od chwili, w której zostanie w jakiejkolwiek postaci ustalony.</a:t>
            </a:r>
          </a:p>
          <a:p>
            <a:pPr marL="0" indent="0" algn="just">
              <a:buNone/>
            </a:pPr>
            <a:r>
              <a:rPr lang="pl-PL" dirty="0" smtClean="0"/>
              <a:t>Sformułowanie ,,forma ustalona" ma dość szerokie znaczenie, ale w praktyce wystarczy przyjąć, że utworem jest informacja w jakiś sposób uzewnętrzniona:</a:t>
            </a:r>
          </a:p>
          <a:p>
            <a:pPr marL="0" indent="0" algn="just">
              <a:buNone/>
            </a:pPr>
            <a:r>
              <a:rPr lang="pl-PL" dirty="0" smtClean="0"/>
              <a:t>● nagranie na taśmie magnetycznej</a:t>
            </a:r>
          </a:p>
          <a:p>
            <a:pPr marL="0" indent="0" algn="just">
              <a:buNone/>
            </a:pPr>
            <a:r>
              <a:rPr lang="pl-PL" dirty="0" smtClean="0"/>
              <a:t>● obraz na kliszy fotograficznej</a:t>
            </a:r>
          </a:p>
          <a:p>
            <a:pPr marL="0" indent="0" algn="just">
              <a:buNone/>
            </a:pPr>
            <a:r>
              <a:rPr lang="pl-PL" dirty="0" smtClean="0"/>
              <a:t>● plik na komputerze</a:t>
            </a:r>
          </a:p>
          <a:p>
            <a:pPr marL="0" indent="0" algn="just">
              <a:buNone/>
            </a:pPr>
            <a:r>
              <a:rPr lang="pl-PL" dirty="0" smtClean="0"/>
              <a:t>● zapis na kartce papieru</a:t>
            </a:r>
          </a:p>
          <a:p>
            <a:pPr marL="0" indent="0" algn="just">
              <a:buNone/>
            </a:pPr>
            <a:r>
              <a:rPr lang="pl-PL" dirty="0" smtClean="0"/>
              <a:t>● wykonanie nieprowadzące do powstania materialnego nośnika</a:t>
            </a:r>
          </a:p>
          <a:p>
            <a:pPr marL="0" indent="0" algn="just">
              <a:buNone/>
            </a:pPr>
            <a:r>
              <a:rPr lang="pl-PL" dirty="0" smtClean="0"/>
              <a:t>(np. wygłoszenie, zaśpiewanie)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595972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6. </a:t>
            </a:r>
            <a:r>
              <a:rPr lang="pl-PL" b="1" dirty="0"/>
              <a:t>Działalność publiczna </a:t>
            </a:r>
            <a:r>
              <a:rPr lang="pl-PL" dirty="0"/>
              <a:t>– </a:t>
            </a:r>
            <a:r>
              <a:rPr lang="pl-PL" dirty="0" smtClean="0"/>
              <a:t>pojęcie </a:t>
            </a:r>
            <a:r>
              <a:rPr lang="pl-PL" dirty="0"/>
              <a:t>szersze </a:t>
            </a:r>
            <a:r>
              <a:rPr lang="pl-PL" dirty="0" smtClean="0"/>
              <a:t>niż </a:t>
            </a:r>
            <a:r>
              <a:rPr lang="pl-PL" dirty="0"/>
              <a:t>pełnienie funkcji publicznej: Wyrok SN z 7 czerwca 2002 roku, sygn. akt III CKN 266/00: „</a:t>
            </a:r>
            <a:r>
              <a:rPr lang="pl-PL" dirty="0" smtClean="0"/>
              <a:t>Podjęcie </a:t>
            </a:r>
            <a:r>
              <a:rPr lang="pl-PL" dirty="0"/>
              <a:t>przez </a:t>
            </a:r>
            <a:r>
              <a:rPr lang="pl-PL" dirty="0" smtClean="0"/>
              <a:t>osobę</a:t>
            </a:r>
            <a:r>
              <a:rPr lang="pl-PL" dirty="0"/>
              <a:t>, </a:t>
            </a:r>
            <a:r>
              <a:rPr lang="pl-PL" dirty="0" smtClean="0"/>
              <a:t>będącą </a:t>
            </a:r>
            <a:r>
              <a:rPr lang="pl-PL" dirty="0"/>
              <a:t>stron ą </a:t>
            </a:r>
            <a:r>
              <a:rPr lang="pl-PL" dirty="0" smtClean="0"/>
              <a:t>toczących </a:t>
            </a:r>
            <a:r>
              <a:rPr lang="pl-PL" dirty="0"/>
              <a:t>si ę </a:t>
            </a:r>
            <a:r>
              <a:rPr lang="pl-PL" dirty="0" smtClean="0"/>
              <a:t>postępowań sądowych</a:t>
            </a:r>
            <a:r>
              <a:rPr lang="pl-PL" dirty="0"/>
              <a:t>, protestu głodowego przed wejściem do gmachu </a:t>
            </a:r>
            <a:r>
              <a:rPr lang="pl-PL" dirty="0" smtClean="0"/>
              <a:t>sądu</a:t>
            </a:r>
            <a:r>
              <a:rPr lang="pl-PL" dirty="0"/>
              <a:t>, połączone z udzielaniem dziennikarzom wywiadów na temat prywatnej sfery </a:t>
            </a:r>
            <a:r>
              <a:rPr lang="pl-PL" dirty="0" smtClean="0"/>
              <a:t>życia</a:t>
            </a:r>
            <a:r>
              <a:rPr lang="pl-PL" dirty="0"/>
              <a:t>, która stała </a:t>
            </a:r>
            <a:r>
              <a:rPr lang="pl-PL" dirty="0" smtClean="0"/>
              <a:t>się podłożem postępowań sądowych</a:t>
            </a:r>
            <a:r>
              <a:rPr lang="pl-PL" dirty="0"/>
              <a:t>, oraz z </a:t>
            </a:r>
            <a:r>
              <a:rPr lang="pl-PL" dirty="0" smtClean="0"/>
              <a:t>wyrażeniem </a:t>
            </a:r>
            <a:r>
              <a:rPr lang="pl-PL" dirty="0"/>
              <a:t>zgody na opublikowanie fotografii opatrzonej imieniem i nazwiskiem, jest równoznaczne z </a:t>
            </a:r>
            <a:r>
              <a:rPr lang="pl-PL" dirty="0" smtClean="0"/>
              <a:t>podjęciem działalności </a:t>
            </a:r>
            <a:r>
              <a:rPr lang="pl-PL" dirty="0"/>
              <a:t>publicznej w rozumieniu art. 14 ust. 6 Prawa prasowego. W takiej sytuacji dopuszczalne jest publikowanie, bez zgody tej osoby, danych </a:t>
            </a:r>
            <a:r>
              <a:rPr lang="pl-PL" dirty="0" smtClean="0"/>
              <a:t>dotyczących </a:t>
            </a:r>
            <a:r>
              <a:rPr lang="pl-PL" dirty="0"/>
              <a:t>prywatnej sfery jej </a:t>
            </a:r>
            <a:r>
              <a:rPr lang="pl-PL" dirty="0" smtClean="0"/>
              <a:t>życia</a:t>
            </a:r>
            <a:r>
              <a:rPr lang="pl-PL" dirty="0"/>
              <a:t>, </a:t>
            </a:r>
            <a:r>
              <a:rPr lang="pl-PL" dirty="0" smtClean="0"/>
              <a:t>jeżeli łączyły </a:t>
            </a:r>
            <a:r>
              <a:rPr lang="pl-PL" dirty="0"/>
              <a:t>si ę one </a:t>
            </a:r>
            <a:r>
              <a:rPr lang="pl-PL" dirty="0" smtClean="0"/>
              <a:t>bezpośrednio </a:t>
            </a:r>
            <a:r>
              <a:rPr lang="pl-PL" dirty="0"/>
              <a:t>z </a:t>
            </a:r>
            <a:r>
              <a:rPr lang="pl-PL" dirty="0" smtClean="0"/>
              <a:t>prowadzoną </a:t>
            </a:r>
            <a:r>
              <a:rPr lang="pl-PL" dirty="0"/>
              <a:t>publicznie </a:t>
            </a:r>
            <a:r>
              <a:rPr lang="pl-PL" dirty="0" smtClean="0"/>
              <a:t>akcją protestacyjną</a:t>
            </a:r>
            <a:r>
              <a:rPr lang="pl-PL" dirty="0"/>
              <a:t>, </a:t>
            </a:r>
            <a:r>
              <a:rPr lang="pl-PL" dirty="0" smtClean="0"/>
              <a:t>jednakże </a:t>
            </a:r>
            <a:r>
              <a:rPr lang="pl-PL" dirty="0"/>
              <a:t>pod warunkiem nienaruszania dóbr osobistych </a:t>
            </a:r>
            <a:r>
              <a:rPr lang="pl-PL" dirty="0" smtClean="0"/>
              <a:t>protestującego</a:t>
            </a:r>
            <a:r>
              <a:rPr lang="pl-PL" dirty="0"/>
              <a:t>.” Wyrok SA we Wrocławiu z dnia 17 listopada 2009 roku, sygn. akt I </a:t>
            </a:r>
            <a:r>
              <a:rPr lang="pl-PL" dirty="0" err="1"/>
              <a:t>ACa</a:t>
            </a:r>
            <a:r>
              <a:rPr lang="pl-PL" dirty="0"/>
              <a:t> 949/09: „Systematyczny udział w internetowych forach dyskusyjnych uzasadnia zaliczenie osoby dyskutanta do osób, które uczestnicz ą w </a:t>
            </a:r>
            <a:r>
              <a:rPr lang="pl-PL" dirty="0" smtClean="0"/>
              <a:t>życiu </a:t>
            </a:r>
            <a:r>
              <a:rPr lang="pl-PL" dirty="0"/>
              <a:t>publicznym”. Problem z celebrytami nie </a:t>
            </a:r>
            <a:r>
              <a:rPr lang="pl-PL" dirty="0" smtClean="0"/>
              <a:t>prowadzącymi działalności </a:t>
            </a:r>
            <a:r>
              <a:rPr lang="pl-PL" dirty="0"/>
              <a:t>publicznej (np. córka Prezydenta RP), Informacje ze sfery </a:t>
            </a:r>
            <a:r>
              <a:rPr lang="pl-PL" dirty="0" smtClean="0"/>
              <a:t>życia </a:t>
            </a:r>
            <a:r>
              <a:rPr lang="pl-PL" dirty="0"/>
              <a:t>prywatnego </a:t>
            </a:r>
            <a:r>
              <a:rPr lang="pl-PL" dirty="0" smtClean="0"/>
              <a:t>muszą </a:t>
            </a:r>
            <a:r>
              <a:rPr lang="pl-PL" dirty="0"/>
              <a:t>by ć prawdziwe, aby mogły </a:t>
            </a:r>
            <a:r>
              <a:rPr lang="pl-PL" dirty="0" smtClean="0"/>
              <a:t>zostać </a:t>
            </a:r>
            <a:r>
              <a:rPr lang="pl-PL" dirty="0"/>
              <a:t>opublikowane.</a:t>
            </a:r>
          </a:p>
        </p:txBody>
      </p:sp>
    </p:spTree>
    <p:extLst>
      <p:ext uri="{BB962C8B-B14F-4D97-AF65-F5344CB8AC3E}">
        <p14:creationId xmlns:p14="http://schemas.microsoft.com/office/powerpoint/2010/main" val="379476432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7</a:t>
            </a:r>
            <a:r>
              <a:rPr lang="pl-PL" dirty="0" smtClean="0"/>
              <a:t>. </a:t>
            </a:r>
            <a:r>
              <a:rPr lang="pl-PL" b="1" dirty="0" smtClean="0"/>
              <a:t>Prawo </a:t>
            </a:r>
            <a:r>
              <a:rPr lang="pl-PL" b="1" dirty="0"/>
              <a:t>do prywatności 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Wyrok </a:t>
            </a:r>
            <a:r>
              <a:rPr lang="pl-PL" dirty="0"/>
              <a:t>TK z 21 października 1998 roku, sygn. akt K 24/98 – kandydowanie do funkcji publicznej oznacza automatyczną zgodę na ingerencję w </a:t>
            </a:r>
            <a:r>
              <a:rPr lang="pl-PL" dirty="0" smtClean="0"/>
              <a:t>życie </a:t>
            </a:r>
            <a:r>
              <a:rPr lang="pl-PL" dirty="0"/>
              <a:t>prywatne, Wyrok SA w Warszawie z dnia 10 czerwca 2008 roku, sygn. akt VI </a:t>
            </a:r>
            <a:r>
              <a:rPr lang="pl-PL" dirty="0" err="1"/>
              <a:t>ACa</a:t>
            </a:r>
            <a:r>
              <a:rPr lang="pl-PL" dirty="0"/>
              <a:t> 1648/07 – „opublikowanie informacji o naruszaniu określonych wartości w działalności publicznej lub </a:t>
            </a:r>
            <a:r>
              <a:rPr lang="pl-PL" dirty="0" smtClean="0"/>
              <a:t>życiu </a:t>
            </a:r>
            <a:r>
              <a:rPr lang="pl-PL" dirty="0"/>
              <a:t>prywatnym przez osobę, której działalność publiczna </a:t>
            </a:r>
            <a:r>
              <a:rPr lang="pl-PL" dirty="0" smtClean="0"/>
              <a:t>wiąże </a:t>
            </a:r>
            <a:r>
              <a:rPr lang="pl-PL" dirty="0"/>
              <a:t>się z ich prezentacją pozbawione jest cech bezprawności”. W latach 90-tych wyodrębniano sferę intymności podlegającą bezwzględnej ochronie (tak w ww. wyroku TK); obecnie trudno jest rozgraniczyć pomiędzy tymi dwoma sferami (</a:t>
            </a:r>
            <a:r>
              <a:rPr lang="pl-PL" dirty="0" err="1"/>
              <a:t>tabloidy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7441231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8</a:t>
            </a:r>
            <a:r>
              <a:rPr lang="pl-PL" b="1" dirty="0" smtClean="0"/>
              <a:t>. Ochrona </a:t>
            </a:r>
            <a:r>
              <a:rPr lang="pl-PL" b="1" dirty="0"/>
              <a:t>prawa do wizerunku </a:t>
            </a:r>
            <a:r>
              <a:rPr lang="pl-PL" dirty="0"/>
              <a:t>– </a:t>
            </a:r>
            <a:r>
              <a:rPr lang="pl-PL" dirty="0" smtClean="0"/>
              <a:t>zbliżona </a:t>
            </a:r>
            <a:r>
              <a:rPr lang="pl-PL" dirty="0"/>
              <a:t>do ochrony prywatności, </a:t>
            </a:r>
            <a:r>
              <a:rPr lang="pl-PL" dirty="0" smtClean="0"/>
              <a:t>Węższy </a:t>
            </a:r>
            <a:r>
              <a:rPr lang="pl-PL" dirty="0"/>
              <a:t>zakres dopuszczalności jej naruszenia w przypadku pojedynczych osób, Ale „wytrychem” jest brak ochrony wizerunku „osoby stanowiącej jedynie szczegół całości takiej jak zgromadzenie, krajobraz, publiczna impreza” – ten wyjątek </a:t>
            </a:r>
            <a:r>
              <a:rPr lang="pl-PL" dirty="0" smtClean="0"/>
              <a:t>również </a:t>
            </a:r>
            <a:r>
              <a:rPr lang="pl-PL" dirty="0"/>
              <a:t>stosuje się do osób publicznych, W przypadku prasy sam fakt prowadzenia przez osobę rozmowy z dziennikarzem nie uprawnia do wykorzystania jej wizerunku – wyrok SA we Wrocławiu z 18 czerwca 2009 roku, sygn. akt I </a:t>
            </a:r>
            <a:r>
              <a:rPr lang="pl-PL" dirty="0" err="1"/>
              <a:t>ACa</a:t>
            </a:r>
            <a:r>
              <a:rPr lang="pl-PL" dirty="0"/>
              <a:t> 459/09.</a:t>
            </a:r>
          </a:p>
        </p:txBody>
      </p:sp>
    </p:spTree>
    <p:extLst>
      <p:ext uri="{BB962C8B-B14F-4D97-AF65-F5344CB8AC3E}">
        <p14:creationId xmlns:p14="http://schemas.microsoft.com/office/powerpoint/2010/main" val="428276997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9</a:t>
            </a:r>
            <a:r>
              <a:rPr lang="pl-PL" b="1" dirty="0" smtClean="0"/>
              <a:t>. </a:t>
            </a:r>
            <a:r>
              <a:rPr lang="pl-PL" b="1" dirty="0"/>
              <a:t>Internet </a:t>
            </a:r>
            <a:r>
              <a:rPr lang="pl-PL" b="1" dirty="0" smtClean="0"/>
              <a:t>- Strony </a:t>
            </a:r>
            <a:r>
              <a:rPr lang="pl-PL" b="1" dirty="0"/>
              <a:t>internetowe </a:t>
            </a:r>
            <a:r>
              <a:rPr lang="pl-PL" dirty="0"/>
              <a:t>– są to zasadniczo usługi świadczone drogą elektroniczną, Mogą </a:t>
            </a:r>
            <a:r>
              <a:rPr lang="pl-PL" dirty="0" smtClean="0"/>
              <a:t>też </a:t>
            </a:r>
            <a:r>
              <a:rPr lang="pl-PL" dirty="0"/>
              <a:t>być audiowizualną usługą medialną. </a:t>
            </a:r>
            <a:r>
              <a:rPr lang="pl-PL" dirty="0" smtClean="0"/>
              <a:t>Zatem rodzi się bowiem pytanie, czy można nazwać je prasą</a:t>
            </a:r>
            <a:r>
              <a:rPr lang="pl-P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7969967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10. Rejestracja </a:t>
            </a:r>
            <a:r>
              <a:rPr lang="pl-PL" b="1" dirty="0"/>
              <a:t>tytułów prasowych</a:t>
            </a:r>
          </a:p>
          <a:p>
            <a:pPr marL="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a) Wniosek </a:t>
            </a:r>
            <a:r>
              <a:rPr lang="pl-PL" dirty="0"/>
              <a:t>o rejestrację w sądzie okręgowym właściwym dla</a:t>
            </a:r>
          </a:p>
          <a:p>
            <a:pPr marL="0" indent="0" algn="just">
              <a:buNone/>
            </a:pPr>
            <a:r>
              <a:rPr lang="pl-PL" dirty="0"/>
              <a:t>siedziby wydawcy (art. 20) – obowiązek,</a:t>
            </a:r>
          </a:p>
          <a:p>
            <a:pPr marL="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b) Jest </a:t>
            </a:r>
            <a:r>
              <a:rPr lang="pl-PL" dirty="0"/>
              <a:t>to procedura formalna – sąd weryfikuje jedynie czy </a:t>
            </a:r>
            <a:r>
              <a:rPr lang="pl-PL" dirty="0" smtClean="0"/>
              <a:t>nie został </a:t>
            </a:r>
            <a:r>
              <a:rPr lang="pl-PL" dirty="0"/>
              <a:t>zarejestrowany identyczny tytuł </a:t>
            </a:r>
            <a:r>
              <a:rPr lang="pl-PL" dirty="0" smtClean="0"/>
              <a:t>prasowy.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c) Niewydawanie </a:t>
            </a:r>
            <a:r>
              <a:rPr lang="pl-PL" dirty="0"/>
              <a:t>wydawnictwa prasowego </a:t>
            </a:r>
            <a:r>
              <a:rPr lang="pl-PL" dirty="0" smtClean="0"/>
              <a:t>dłużej niż </a:t>
            </a:r>
            <a:r>
              <a:rPr lang="pl-PL" dirty="0"/>
              <a:t>rok </a:t>
            </a:r>
            <a:r>
              <a:rPr lang="pl-PL" dirty="0" smtClean="0"/>
              <a:t>–rejestracja </a:t>
            </a:r>
            <a:r>
              <a:rPr lang="pl-PL" dirty="0"/>
              <a:t>wygasa (art. 23).</a:t>
            </a:r>
          </a:p>
          <a:p>
            <a:pPr marL="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e) Możliwość </a:t>
            </a:r>
            <a:r>
              <a:rPr lang="pl-PL" dirty="0"/>
              <a:t>zawieszenia wydawania dziennika lub </a:t>
            </a:r>
            <a:r>
              <a:rPr lang="pl-PL" dirty="0" smtClean="0"/>
              <a:t>czasopisma(art</a:t>
            </a:r>
            <a:r>
              <a:rPr lang="pl-PL" dirty="0"/>
              <a:t>. 22) – przepis martwy.</a:t>
            </a:r>
          </a:p>
          <a:p>
            <a:pPr marL="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f) Wydawanie </a:t>
            </a:r>
            <a:r>
              <a:rPr lang="pl-PL" dirty="0"/>
              <a:t>dziennika lub czasopisma bez rejestracji </a:t>
            </a:r>
            <a:r>
              <a:rPr lang="pl-PL" dirty="0" smtClean="0"/>
              <a:t>to przestępstwo </a:t>
            </a:r>
            <a:r>
              <a:rPr lang="pl-PL" dirty="0"/>
              <a:t>(art. 45).</a:t>
            </a:r>
          </a:p>
        </p:txBody>
      </p:sp>
    </p:spTree>
    <p:extLst>
      <p:ext uri="{BB962C8B-B14F-4D97-AF65-F5344CB8AC3E}">
        <p14:creationId xmlns:p14="http://schemas.microsoft.com/office/powerpoint/2010/main" val="333242960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dirty="0" smtClean="0"/>
              <a:t>Wydawanie </a:t>
            </a:r>
            <a:r>
              <a:rPr lang="pl-PL" sz="1400" dirty="0"/>
              <a:t>dziennika lub czasopisma wymaga rejestracji w sądzie okręgowym właściwym miejscowo dla siedziby wydawcy, zwanym dalej „organem rejestracyjnym”. Do postępowania w tych sprawach stosuje się przepisy Kodeksu postępowania cywilnego o postępowaniu nieprocesowym, ze zmianami wynikającymi z niniejszej ustawy. 2. Wniosek o rejestrację, </a:t>
            </a:r>
            <a:r>
              <a:rPr lang="pl-PL" sz="1400" dirty="0" smtClean="0"/>
              <a:t>powinien </a:t>
            </a:r>
            <a:r>
              <a:rPr lang="pl-PL" sz="1400" dirty="0"/>
              <a:t>zawierać: </a:t>
            </a:r>
            <a:endParaRPr lang="pl-PL" sz="1400" dirty="0" smtClean="0"/>
          </a:p>
          <a:p>
            <a:pPr marL="514350" indent="-514350" algn="just">
              <a:buAutoNum type="arabicParenR"/>
            </a:pPr>
            <a:r>
              <a:rPr lang="pl-PL" sz="1400" dirty="0" smtClean="0"/>
              <a:t>tytuł </a:t>
            </a:r>
            <a:r>
              <a:rPr lang="pl-PL" sz="1400" dirty="0"/>
              <a:t>dziennika lub czasopisma oraz siedzibę i dokładny adres redakcji; </a:t>
            </a:r>
            <a:endParaRPr lang="pl-PL" sz="1400" dirty="0" smtClean="0"/>
          </a:p>
          <a:p>
            <a:pPr marL="514350" indent="-514350" algn="just">
              <a:buAutoNum type="arabicParenR"/>
            </a:pPr>
            <a:r>
              <a:rPr lang="pl-PL" sz="1400" dirty="0" smtClean="0"/>
              <a:t>dane </a:t>
            </a:r>
            <a:r>
              <a:rPr lang="pl-PL" sz="1400" dirty="0"/>
              <a:t>osobowe redaktora naczelnego; </a:t>
            </a:r>
            <a:endParaRPr lang="pl-PL" sz="1400" dirty="0" smtClean="0"/>
          </a:p>
          <a:p>
            <a:pPr marL="514350" indent="-514350" algn="just">
              <a:buAutoNum type="arabicParenR"/>
            </a:pPr>
            <a:r>
              <a:rPr lang="pl-PL" sz="1400" dirty="0" smtClean="0"/>
              <a:t>określenie </a:t>
            </a:r>
            <a:r>
              <a:rPr lang="pl-PL" sz="1400" dirty="0"/>
              <a:t>wydawcy, jego siedzibę i dokładny adres; </a:t>
            </a:r>
            <a:endParaRPr lang="pl-PL" sz="1400" dirty="0" smtClean="0"/>
          </a:p>
          <a:p>
            <a:pPr marL="514350" indent="-514350" algn="just">
              <a:buAutoNum type="arabicParenR"/>
            </a:pPr>
            <a:r>
              <a:rPr lang="pl-PL" sz="1400" dirty="0" smtClean="0"/>
              <a:t>częstotliwość </a:t>
            </a:r>
            <a:r>
              <a:rPr lang="pl-PL" sz="1400" dirty="0"/>
              <a:t>ukazywania się dziennika lub czasopisma. 3. Postanowienia zarządzające wpis do rejestru sąd uzasadnia tylko na wniosek. </a:t>
            </a: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Wydawanie </a:t>
            </a:r>
            <a:r>
              <a:rPr lang="pl-PL" sz="1400" dirty="0"/>
              <a:t>dziennika lub czasopisma można rozpocząć, jeżeli organ rejestracyjny nie rozstrzygnął wniosku o rejestrację w ciągu 30 dni od jego zgłoszenia. </a:t>
            </a:r>
            <a:r>
              <a:rPr lang="pl-PL" sz="1400" dirty="0" smtClean="0"/>
              <a:t>O </a:t>
            </a:r>
            <a:r>
              <a:rPr lang="pl-PL" sz="1400" dirty="0"/>
              <a:t>zmianie danych, </a:t>
            </a:r>
            <a:r>
              <a:rPr lang="pl-PL" sz="1400" dirty="0" smtClean="0"/>
              <a:t>należy </a:t>
            </a:r>
            <a:r>
              <a:rPr lang="pl-PL" sz="1400" dirty="0"/>
              <a:t>zawiadomić niezwłocznie organ rejestracyjny. </a:t>
            </a:r>
            <a:r>
              <a:rPr lang="pl-PL" sz="1400" dirty="0" smtClean="0"/>
              <a:t>Organ </a:t>
            </a:r>
            <a:r>
              <a:rPr lang="pl-PL" sz="1400" dirty="0"/>
              <a:t>rejestracyjny odmówi rejestracji, jeżeli wniosek nie zawiera danych, </a:t>
            </a:r>
            <a:r>
              <a:rPr lang="pl-PL" sz="1400" dirty="0" smtClean="0"/>
              <a:t>lub </a:t>
            </a:r>
            <a:r>
              <a:rPr lang="pl-PL" sz="1400" dirty="0"/>
              <a:t>jej udzielenie stanowiłoby naruszenie prawa do ochrony nazwy istniejącego już tytułu prasowego.  </a:t>
            </a:r>
            <a:r>
              <a:rPr lang="pl-PL" sz="1400" dirty="0" smtClean="0"/>
              <a:t>Organ </a:t>
            </a:r>
            <a:r>
              <a:rPr lang="pl-PL" sz="1400" dirty="0"/>
              <a:t>rejestracyjny może zawiesić wydawanie dziennika lub czasopisma na czas określony, nie dłuższy niż rok, jeżeli w ciągu roku co najmniej trzykrotnie w tym dzienniku lub czasopiśmie zostało popełnione </a:t>
            </a:r>
            <a:r>
              <a:rPr lang="pl-PL" sz="1400" dirty="0" smtClean="0"/>
              <a:t>przestępstwo. </a:t>
            </a:r>
            <a:r>
              <a:rPr lang="pl-PL" sz="1400" dirty="0"/>
              <a:t>Rejestracja dziennika lub czasopisma traci ważność w razie niewydania dziennika lub czasopisma przez okres roku od dnia nabycia uprawnień do ich wydawania na czas nieoznaczony lub przerwy w ich wydawaniu przez okres roku, jeżeli redakcja nie wystąpiła o zachowanie rejestracji. </a:t>
            </a:r>
            <a:r>
              <a:rPr lang="pl-PL" sz="1400" dirty="0" smtClean="0"/>
              <a:t>Minister </a:t>
            </a:r>
            <a:r>
              <a:rPr lang="pl-PL" sz="1400" dirty="0"/>
              <a:t>Sprawiedliwości określi, w drodze rozporządzenia, wzór i sposób prowadzenia rejestru dzienników i czasopism. Art. 24. Przepisy dotyczące rejestracji działalności prasowej nie mają zastosowania do działalności dostawców usług medialnych w rozumieniu ustawy z dnia 29 grudnia 1992 r. o radiofonii i telewizji (Dz. U. z 2017 r. poz. 1414 i 2111 oraz z 2018 r. poz. 650, 915 i 1717) oraz do działalności Polskiej Agencji Prasowej, których działalność regulują odrębne przepisy.</a:t>
            </a:r>
          </a:p>
        </p:txBody>
      </p:sp>
    </p:spTree>
    <p:extLst>
      <p:ext uri="{BB962C8B-B14F-4D97-AF65-F5344CB8AC3E}">
        <p14:creationId xmlns:p14="http://schemas.microsoft.com/office/powerpoint/2010/main" val="378811405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11. </a:t>
            </a:r>
            <a:r>
              <a:rPr lang="pl-PL" b="1" dirty="0"/>
              <a:t>Internet jest prasą? 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Postanowienie </a:t>
            </a:r>
            <a:r>
              <a:rPr lang="pl-PL" dirty="0"/>
              <a:t>SN z 26 lipca 2007 roku, sygn. akt IV KK 174/07: „osoba rozpowszechniająca bez rejestracji (…) dziennik bądź czasopismo w Internecie (…) wyczerpuje znamiona przestępstwa z art. 45 ustawy – Prawo prasowe”, Internet </a:t>
            </a:r>
            <a:r>
              <a:rPr lang="pl-PL" dirty="0" smtClean="0"/>
              <a:t>możemy </a:t>
            </a:r>
            <a:r>
              <a:rPr lang="pl-PL" dirty="0"/>
              <a:t>porównać z papierem na którym się drukuje – jest to tylko sposób przekazu. I taki pogląd jest ugruntowany w doktrynie, I ten pogląd niewiele pomaga.</a:t>
            </a:r>
          </a:p>
        </p:txBody>
      </p:sp>
    </p:spTree>
    <p:extLst>
      <p:ext uri="{BB962C8B-B14F-4D97-AF65-F5344CB8AC3E}">
        <p14:creationId xmlns:p14="http://schemas.microsoft.com/office/powerpoint/2010/main" val="411262121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>
                <a:solidFill>
                  <a:prstClr val="black"/>
                </a:solidFill>
              </a:rPr>
              <a:t>Ochrona prawa prasowego 28.04.2020r.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Internet jest prasą?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Definicja </a:t>
            </a:r>
            <a:r>
              <a:rPr lang="pl-PL" dirty="0"/>
              <a:t>pojęcia „prasa”: Publikacje periodycznie nie stanowiące </a:t>
            </a:r>
            <a:r>
              <a:rPr lang="pl-PL" dirty="0" smtClean="0"/>
              <a:t>całości, opatrzone </a:t>
            </a:r>
            <a:r>
              <a:rPr lang="pl-PL" dirty="0"/>
              <a:t>stałym tytułem lub nazwą. Taka definicja w ogóle nie pomaga. Rozstrzyga… treść wniosku o zarejestrowanie tytułu prasowego (!). Nowelizacja zakłada, </a:t>
            </a:r>
            <a:r>
              <a:rPr lang="pl-PL" dirty="0" smtClean="0"/>
              <a:t>że </a:t>
            </a:r>
            <a:r>
              <a:rPr lang="pl-PL" dirty="0"/>
              <a:t>rejestracja treści publikowanych na stronach internetowych będzie dobrowolna.</a:t>
            </a:r>
          </a:p>
        </p:txBody>
      </p:sp>
    </p:spTree>
    <p:extLst>
      <p:ext uri="{BB962C8B-B14F-4D97-AF65-F5344CB8AC3E}">
        <p14:creationId xmlns:p14="http://schemas.microsoft.com/office/powerpoint/2010/main" val="154497003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</a:t>
            </a:r>
            <a:r>
              <a:rPr lang="pl-PL" sz="3600" dirty="0" smtClean="0">
                <a:solidFill>
                  <a:prstClr val="black"/>
                </a:solidFill>
              </a:rPr>
              <a:t>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b="1" dirty="0" smtClean="0"/>
              <a:t>12. Sprostowanie</a:t>
            </a: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Na </a:t>
            </a:r>
            <a:r>
              <a:rPr lang="pl-PL" sz="1400" dirty="0"/>
              <a:t>wniosek zainteresowanej osoby fizycznej, osoby prawnej lub jednostki organizacyjnej niebędącej osobą prawną, redaktor naczelny właściwego dziennika lub czasopisma jest obowiązany opublikować bezpłatnie rzeczowe i odnoszące się do faktów sprostowanie nieścisłej lub nieprawdziwej wiadomości zawartej w materiale prasowym. </a:t>
            </a:r>
          </a:p>
          <a:p>
            <a:pPr marL="0" indent="0" algn="just">
              <a:buNone/>
            </a:pPr>
            <a:r>
              <a:rPr lang="pl-PL" sz="1400" dirty="0" smtClean="0"/>
              <a:t>Uprawnienie </a:t>
            </a:r>
            <a:r>
              <a:rPr lang="pl-PL" sz="1400" dirty="0"/>
              <a:t>do wystąpienia z </a:t>
            </a:r>
            <a:r>
              <a:rPr lang="pl-PL" sz="1400" dirty="0" smtClean="0"/>
              <a:t>wnioskiem, </a:t>
            </a:r>
            <a:r>
              <a:rPr lang="pl-PL" sz="1400" dirty="0"/>
              <a:t>przysługuje także osobie najbliższej zmarłego, w rozumieniu art. 115 § 11 Kodeksu karnego, oraz następcy prawnemu osoby prawnej lub jednostki organizacyjnej, o której mowa w ust. 1. 3. </a:t>
            </a: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Sprostowanie </a:t>
            </a:r>
            <a:r>
              <a:rPr lang="pl-PL" sz="1400" dirty="0"/>
              <a:t>powinno zostać nadane w placówce pocztowej operatora pocztowego lub złożone w siedzibie odpowiedniej redakcji, na piśmie w terminie nie dłuższym niż 21 dni od dnia opublikowania materiału prasowego</a:t>
            </a:r>
            <a:r>
              <a:rPr lang="pl-PL" sz="1400" dirty="0" smtClean="0"/>
              <a:t>.</a:t>
            </a:r>
          </a:p>
          <a:p>
            <a:pPr marL="0" indent="0" algn="just">
              <a:buNone/>
            </a:pPr>
            <a:r>
              <a:rPr lang="pl-PL" sz="1400" dirty="0" smtClean="0"/>
              <a:t>Sprostowanie </a:t>
            </a:r>
            <a:r>
              <a:rPr lang="pl-PL" sz="1400" dirty="0"/>
              <a:t>powinno zawierać podpis wnioskodawcy, jego imię i nazwisko lub nazwę oraz adres korespondencyjny. </a:t>
            </a:r>
          </a:p>
          <a:p>
            <a:pPr marL="0" indent="0" algn="just">
              <a:buNone/>
            </a:pPr>
            <a:r>
              <a:rPr lang="pl-PL" sz="1400" dirty="0" smtClean="0"/>
              <a:t>Adres </a:t>
            </a:r>
            <a:r>
              <a:rPr lang="pl-PL" sz="1400" dirty="0"/>
              <a:t>korespondencyjny wnioskodawcy może zostać zastrzeżony tylko do wiadomości redakcji, a w przypadku gdy materiał prasowy będący przedmiotem sprostowania dotyczy działalności związanej z używanym przez osobę fizyczną pseudonimem, może ona zastrzec także imię i nazwisko tylko do wiadomości redakcji. </a:t>
            </a:r>
          </a:p>
          <a:p>
            <a:pPr marL="0" indent="0" algn="just">
              <a:buNone/>
            </a:pPr>
            <a:r>
              <a:rPr lang="pl-PL" sz="1400" dirty="0" smtClean="0"/>
              <a:t>Tekst </a:t>
            </a:r>
            <a:r>
              <a:rPr lang="pl-PL" sz="1400" dirty="0"/>
              <a:t>sprostowania nie może przekraczać dwukrotnej objętości fragmentu materiału prasowego, którego dotyczy, ani zajmować więcej niż dwukrotność czasu antenowego, jaki zajmował dany fragment przekazu. </a:t>
            </a:r>
          </a:p>
          <a:p>
            <a:pPr marL="0" indent="0" algn="just">
              <a:buNone/>
            </a:pPr>
            <a:r>
              <a:rPr lang="pl-PL" sz="1400" dirty="0" smtClean="0"/>
              <a:t>Sprostowanie </a:t>
            </a:r>
            <a:r>
              <a:rPr lang="pl-PL" sz="1400" dirty="0"/>
              <a:t>powinno być sporządzone w języku polskim lub w języku, w którym opublikowany został materiał prasowy będący przedmiotem sprostowania. </a:t>
            </a: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377132140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Ochrona prawa prasowego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b="1" dirty="0"/>
              <a:t>Redaktor naczelny ma obowiązek opublikować sprostowanie: </a:t>
            </a:r>
            <a:endParaRPr lang="pl-PL" b="1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w </a:t>
            </a:r>
            <a:r>
              <a:rPr lang="pl-PL" dirty="0"/>
              <a:t>elektronicznej formie dziennika lub czasopisma, w której zamieszczono materiał prasowy będący przedmiotem sprostowania – w terminie 3 dni roboczych od dnia otrzymania sprostowania; </a:t>
            </a: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w </a:t>
            </a:r>
            <a:r>
              <a:rPr lang="pl-PL" dirty="0"/>
              <a:t>dzienniku – w najbliższym przygotowywanym do druku numerze, a w przypadku braku możliwości technicznych w numerze następnym, nie później jednak niż w terminie 7 dni od dnia otrzymania sprostowania; 3) w czasopiśmie – w najbliższym od dnia otrzymania sprostowania lub następnym po nim przygotowywanym do opublikowania numerze; </a:t>
            </a: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w </a:t>
            </a:r>
            <a:r>
              <a:rPr lang="pl-PL" dirty="0"/>
              <a:t>innym niż dziennik przekazie za pomocą dźwięku lub obrazu i dźwięku – w najbliższym analogicznym przekazie. ©Kancelaria Sejmu s. 12/19 12.10.2018 2. Gdy możliwy termin opublikowania sprostowania przekracza 6 miesięcy, na żądanie wnioskodawcy sprostowanie należy dodatkowo opublikować w ciągu miesiąca od dnia otrzymania sprostowania w odpowiednim ze względu na krąg odbiorców dzienniku. Koszty publikacji pokrywa wydawca prasy, w której ukazał się materiał prasowy będący przedmiotem sprostowania. </a:t>
            </a:r>
          </a:p>
          <a:p>
            <a:pPr marL="0" indent="0" algn="just">
              <a:buNone/>
            </a:pPr>
            <a:r>
              <a:rPr lang="pl-PL" dirty="0" smtClean="0"/>
              <a:t>Sprostowanie </a:t>
            </a:r>
            <a:r>
              <a:rPr lang="pl-PL" dirty="0"/>
              <a:t>w drukach periodycznych powinno być opublikowane w tym samym dziale i taką samą czcionką, co materiał prasowy, którego dotyczy, pod widocznym tytułem „Sprostowanie”. W przypadku przekazu za pomocą dźwięku lub obrazu i dźwięku sprostowanie powinno być wyraźnie zapowiedziane oraz nastąpić w przekazie tego samego rodzaju i o tej samej porze. </a:t>
            </a:r>
            <a:r>
              <a:rPr lang="pl-PL" dirty="0" smtClean="0"/>
              <a:t>W </a:t>
            </a:r>
            <a:r>
              <a:rPr lang="pl-PL" dirty="0"/>
              <a:t>tekście nadesłanego sprostowania nie wolno bez zgody wnioskodawcy dokonywać skrótów ani innych zmian. </a:t>
            </a:r>
            <a:r>
              <a:rPr lang="pl-PL" dirty="0" smtClean="0"/>
              <a:t>Tekst </a:t>
            </a:r>
            <a:r>
              <a:rPr lang="pl-PL" dirty="0"/>
              <a:t>sprostowania nie może być komentowany w tym samym numerze, przekazie lub w elektronicznej formie dziennika lub czasopisma, tego samego dnia. Nie wyklucza to jednak prostej zapowiedzi polemiki lub wyjaśnień. </a:t>
            </a:r>
          </a:p>
        </p:txBody>
      </p:sp>
    </p:spTree>
    <p:extLst>
      <p:ext uri="{BB962C8B-B14F-4D97-AF65-F5344CB8AC3E}">
        <p14:creationId xmlns:p14="http://schemas.microsoft.com/office/powerpoint/2010/main" val="40190272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12064</Words>
  <Application>Microsoft Office PowerPoint</Application>
  <PresentationFormat>Pokaz na ekranie (4:3)</PresentationFormat>
  <Paragraphs>653</Paragraphs>
  <Slides>108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108</vt:i4>
      </vt:variant>
    </vt:vector>
  </HeadingPairs>
  <TitlesOfParts>
    <vt:vector size="109" baseType="lpstr">
      <vt:lpstr>Motyw pakietu Office</vt:lpstr>
      <vt:lpstr>Ochrona własności intelektualnej II rok, kierunek administracja</vt:lpstr>
      <vt:lpstr>Zagadnienia ogólne</vt:lpstr>
      <vt:lpstr>Zagadnienia ogólne</vt:lpstr>
      <vt:lpstr>1. Własność intelektualna</vt:lpstr>
      <vt:lpstr>Własność intelektualna</vt:lpstr>
      <vt:lpstr>Własność intelektualna</vt:lpstr>
      <vt:lpstr>Własność intelektualna</vt:lpstr>
      <vt:lpstr>Własność intelektualna</vt:lpstr>
      <vt:lpstr>1. Własność intelektualna</vt:lpstr>
      <vt:lpstr>1. Własność intelektualna</vt:lpstr>
      <vt:lpstr>1. Własność intelektualna</vt:lpstr>
      <vt:lpstr>1. Własność intelektualna</vt:lpstr>
      <vt:lpstr>1. Własność intelektualna</vt:lpstr>
      <vt:lpstr>Własność intelektualna</vt:lpstr>
      <vt:lpstr>Własność intelektualna</vt:lpstr>
      <vt:lpstr>Własność intelektualna</vt:lpstr>
      <vt:lpstr>Okres ochrony utworu</vt:lpstr>
      <vt:lpstr>Okres ochrony utworu</vt:lpstr>
      <vt:lpstr>Pojęcie domeny publicznej</vt:lpstr>
      <vt:lpstr>Pojęcie domeny publicznej</vt:lpstr>
      <vt:lpstr>Domena publiczna</vt:lpstr>
      <vt:lpstr>Dozwolony użytek prywatny</vt:lpstr>
      <vt:lpstr>Dozwolony użytek publiczny</vt:lpstr>
      <vt:lpstr>Zasady dozwolonego użytku publicznego</vt:lpstr>
      <vt:lpstr>Prawo cytatu</vt:lpstr>
      <vt:lpstr>Prawo cytatu</vt:lpstr>
      <vt:lpstr>PLAGIAT</vt:lpstr>
      <vt:lpstr>Autoplagiat</vt:lpstr>
      <vt:lpstr>Odpowiedzialność za naruszenie praw autorskich</vt:lpstr>
      <vt:lpstr>Sankcje cywilne</vt:lpstr>
      <vt:lpstr>Sankcje cywilne</vt:lpstr>
      <vt:lpstr>Sankcje karne</vt:lpstr>
      <vt:lpstr>Umowy o przekazaniu praw autorskich i licencyjne</vt:lpstr>
      <vt:lpstr>Umowy o przekazaniu praw autorskich i licencyjne</vt:lpstr>
      <vt:lpstr>Umowy o przekazaniu praw autorskich i licencyjnych</vt:lpstr>
      <vt:lpstr>Umowy o przekazaniu praw autorskich i licencyjnych</vt:lpstr>
      <vt:lpstr>Pola eksploatacji</vt:lpstr>
      <vt:lpstr>Pola eksploatacji</vt:lpstr>
      <vt:lpstr>Wolne licencje</vt:lpstr>
      <vt:lpstr>Wolne licencje</vt:lpstr>
      <vt:lpstr>Wolne licencje</vt:lpstr>
      <vt:lpstr>Licencje Creative Commons</vt:lpstr>
      <vt:lpstr>Licencje Creative Commons</vt:lpstr>
      <vt:lpstr>Opis wolnych licencji</vt:lpstr>
      <vt:lpstr>Opis wolnych licencji</vt:lpstr>
      <vt:lpstr>Ruch wolnej kultury</vt:lpstr>
      <vt:lpstr>Organizacje zbiorowego zarządzania prawami autorskimi i pokrewnymi</vt:lpstr>
      <vt:lpstr>Organizacje zbiorowego zarządzania prawami autorskimi i pokrewnymi</vt:lpstr>
      <vt:lpstr>Ochrona własności przemysłowej - 5 kwietnia 2020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Ochrona własności przemysłowej</vt:lpstr>
      <vt:lpstr>Bazy danych Zwalczanie nieuczciwej konkurencji 26.IV 2020</vt:lpstr>
      <vt:lpstr>Bazy danych Zwalczanie nieuczciwej konkurencji </vt:lpstr>
      <vt:lpstr>Bazy danych Zwalczanie nieuczciwej konkurencji </vt:lpstr>
      <vt:lpstr>Bazy danych Zwalczanie nieuczciwej konkurencji </vt:lpstr>
      <vt:lpstr>Bazy danych Zwalczanie nieuczciwej konkurencji </vt:lpstr>
      <vt:lpstr>Bazy danych Zwalczanie nieuczciwej konkurencji </vt:lpstr>
      <vt:lpstr>Bazy danych Zwalczanie nieuczciwej konkurencji </vt:lpstr>
      <vt:lpstr>Bazy danych Zwalczanie nieuczciwej konkurencji </vt:lpstr>
      <vt:lpstr>Bazy danych Zwalczanie nieuczciwej konkurencji </vt:lpstr>
      <vt:lpstr>Bazy danych Zwalczanie nieuczciwej konkurencji </vt:lpstr>
      <vt:lpstr>Bazy danych Zwalczanie nieuczciwej konkurencji </vt:lpstr>
      <vt:lpstr>Ochrona prawa prasowego 28.04.2020r. </vt:lpstr>
      <vt:lpstr>Ochrona prawa prasowego 28.04.2020r. </vt:lpstr>
      <vt:lpstr>Ochrona prawa prasowego</vt:lpstr>
      <vt:lpstr>Ochrona prawa prasowego</vt:lpstr>
      <vt:lpstr>Ochrona prawa prasowego</vt:lpstr>
      <vt:lpstr>Ochrona prawa prasowego</vt:lpstr>
      <vt:lpstr>Ochrona prawa prasowego</vt:lpstr>
      <vt:lpstr>Ochrona prawa prasowego</vt:lpstr>
      <vt:lpstr>Ochrona prawa prasowego</vt:lpstr>
      <vt:lpstr>Ochrona prawa prasowego 28.04.2020r. </vt:lpstr>
      <vt:lpstr>Ochrona prawa prasowego 28.04.2020r. </vt:lpstr>
      <vt:lpstr>Ochrona prawa prasowego 28.04.2020r. </vt:lpstr>
      <vt:lpstr>Ochrona prawa prasowego 28.04.2020r. </vt:lpstr>
      <vt:lpstr>Ochrona prawa prasowego 28.04.2020r. </vt:lpstr>
      <vt:lpstr>Ochrona prawa prasowego 28.04.2020r. </vt:lpstr>
      <vt:lpstr>Ochrona prawa prasowego 28.04.2020r. </vt:lpstr>
      <vt:lpstr>Ochrona prawa prasowego</vt:lpstr>
      <vt:lpstr>Ochrona prawa prasowego 28.04.2020r. </vt:lpstr>
      <vt:lpstr>Ochrona prawa prasowego 28.04.2020r. </vt:lpstr>
      <vt:lpstr>Ochrona prawa prasowego</vt:lpstr>
      <vt:lpstr>Ochrona prawa prasowego</vt:lpstr>
      <vt:lpstr>Ochrona prawa prasowego</vt:lpstr>
      <vt:lpstr>Ochrona prawa prasowego 28.04.2020r. </vt:lpstr>
      <vt:lpstr>Ochrona prawa prasowego 28.04.2020r. </vt:lpstr>
      <vt:lpstr>Ochrona prawa prasowego 28.04.2020r. </vt:lpstr>
      <vt:lpstr>Ochrona prawa prasowego 28.04.2020r. </vt:lpstr>
      <vt:lpstr>Ochrona prawa prasowego 28.04.2020r. </vt:lpstr>
      <vt:lpstr>Ochrona prawa prasowego 28.04.2020r. </vt:lpstr>
      <vt:lpstr>Ochrona prawa prasowego 28.04.2020r. </vt:lpstr>
      <vt:lpstr>Ochrona prawa prasowego 28.04.2020r.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własności intelektualnej</dc:title>
  <dc:creator>Toshiba</dc:creator>
  <cp:lastModifiedBy>Toshiba</cp:lastModifiedBy>
  <cp:revision>45</cp:revision>
  <dcterms:created xsi:type="dcterms:W3CDTF">2020-02-19T09:54:12Z</dcterms:created>
  <dcterms:modified xsi:type="dcterms:W3CDTF">2020-04-28T13:57:05Z</dcterms:modified>
</cp:coreProperties>
</file>