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10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45B207-0102-4461-9DE5-191A9D99C101}" type="datetimeFigureOut">
              <a:rPr lang="pl-PL" smtClean="0"/>
              <a:t>2020-03-15</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A47F13-45DA-48A6-AB94-1F5EC39F87E1}" type="slidenum">
              <a:rPr lang="pl-PL" smtClean="0"/>
              <a:t>‹#›</a:t>
            </a:fld>
            <a:endParaRPr lang="pl-PL"/>
          </a:p>
        </p:txBody>
      </p:sp>
    </p:spTree>
    <p:extLst>
      <p:ext uri="{BB962C8B-B14F-4D97-AF65-F5344CB8AC3E}">
        <p14:creationId xmlns:p14="http://schemas.microsoft.com/office/powerpoint/2010/main" val="1876818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61A47F13-45DA-48A6-AB94-1F5EC39F87E1}" type="slidenum">
              <a:rPr lang="pl-PL" smtClean="0"/>
              <a:t>23</a:t>
            </a:fld>
            <a:endParaRPr lang="pl-PL"/>
          </a:p>
        </p:txBody>
      </p:sp>
    </p:spTree>
    <p:extLst>
      <p:ext uri="{BB962C8B-B14F-4D97-AF65-F5344CB8AC3E}">
        <p14:creationId xmlns:p14="http://schemas.microsoft.com/office/powerpoint/2010/main" val="2136634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D518B064-0956-490F-A0CC-D56B7ABB42DE}" type="datetimeFigureOut">
              <a:rPr lang="pl-PL" smtClean="0"/>
              <a:t>2020-03-15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AA2CD40-947B-4A6D-8CD7-DF18F1E96ED2}" type="slidenum">
              <a:rPr lang="pl-PL" smtClean="0"/>
              <a:t>‹#›</a:t>
            </a:fld>
            <a:endParaRPr lang="pl-PL"/>
          </a:p>
        </p:txBody>
      </p:sp>
    </p:spTree>
    <p:extLst>
      <p:ext uri="{BB962C8B-B14F-4D97-AF65-F5344CB8AC3E}">
        <p14:creationId xmlns:p14="http://schemas.microsoft.com/office/powerpoint/2010/main" val="2346830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518B064-0956-490F-A0CC-D56B7ABB42DE}" type="datetimeFigureOut">
              <a:rPr lang="pl-PL" smtClean="0"/>
              <a:t>2020-03-15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AA2CD40-947B-4A6D-8CD7-DF18F1E96ED2}" type="slidenum">
              <a:rPr lang="pl-PL" smtClean="0"/>
              <a:t>‹#›</a:t>
            </a:fld>
            <a:endParaRPr lang="pl-PL"/>
          </a:p>
        </p:txBody>
      </p:sp>
    </p:spTree>
    <p:extLst>
      <p:ext uri="{BB962C8B-B14F-4D97-AF65-F5344CB8AC3E}">
        <p14:creationId xmlns:p14="http://schemas.microsoft.com/office/powerpoint/2010/main" val="3390238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518B064-0956-490F-A0CC-D56B7ABB42DE}" type="datetimeFigureOut">
              <a:rPr lang="pl-PL" smtClean="0"/>
              <a:t>2020-03-15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AA2CD40-947B-4A6D-8CD7-DF18F1E96ED2}" type="slidenum">
              <a:rPr lang="pl-PL" smtClean="0"/>
              <a:t>‹#›</a:t>
            </a:fld>
            <a:endParaRPr lang="pl-PL"/>
          </a:p>
        </p:txBody>
      </p:sp>
    </p:spTree>
    <p:extLst>
      <p:ext uri="{BB962C8B-B14F-4D97-AF65-F5344CB8AC3E}">
        <p14:creationId xmlns:p14="http://schemas.microsoft.com/office/powerpoint/2010/main" val="1397651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518B064-0956-490F-A0CC-D56B7ABB42DE}" type="datetimeFigureOut">
              <a:rPr lang="pl-PL" smtClean="0"/>
              <a:t>2020-03-15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AA2CD40-947B-4A6D-8CD7-DF18F1E96ED2}" type="slidenum">
              <a:rPr lang="pl-PL" smtClean="0"/>
              <a:t>‹#›</a:t>
            </a:fld>
            <a:endParaRPr lang="pl-PL"/>
          </a:p>
        </p:txBody>
      </p:sp>
    </p:spTree>
    <p:extLst>
      <p:ext uri="{BB962C8B-B14F-4D97-AF65-F5344CB8AC3E}">
        <p14:creationId xmlns:p14="http://schemas.microsoft.com/office/powerpoint/2010/main" val="425232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D518B064-0956-490F-A0CC-D56B7ABB42DE}" type="datetimeFigureOut">
              <a:rPr lang="pl-PL" smtClean="0"/>
              <a:t>2020-03-15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AA2CD40-947B-4A6D-8CD7-DF18F1E96ED2}" type="slidenum">
              <a:rPr lang="pl-PL" smtClean="0"/>
              <a:t>‹#›</a:t>
            </a:fld>
            <a:endParaRPr lang="pl-PL"/>
          </a:p>
        </p:txBody>
      </p:sp>
    </p:spTree>
    <p:extLst>
      <p:ext uri="{BB962C8B-B14F-4D97-AF65-F5344CB8AC3E}">
        <p14:creationId xmlns:p14="http://schemas.microsoft.com/office/powerpoint/2010/main" val="2970647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D518B064-0956-490F-A0CC-D56B7ABB42DE}" type="datetimeFigureOut">
              <a:rPr lang="pl-PL" smtClean="0"/>
              <a:t>2020-03-15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AA2CD40-947B-4A6D-8CD7-DF18F1E96ED2}" type="slidenum">
              <a:rPr lang="pl-PL" smtClean="0"/>
              <a:t>‹#›</a:t>
            </a:fld>
            <a:endParaRPr lang="pl-PL"/>
          </a:p>
        </p:txBody>
      </p:sp>
    </p:spTree>
    <p:extLst>
      <p:ext uri="{BB962C8B-B14F-4D97-AF65-F5344CB8AC3E}">
        <p14:creationId xmlns:p14="http://schemas.microsoft.com/office/powerpoint/2010/main" val="1419976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D518B064-0956-490F-A0CC-D56B7ABB42DE}" type="datetimeFigureOut">
              <a:rPr lang="pl-PL" smtClean="0"/>
              <a:t>2020-03-15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AA2CD40-947B-4A6D-8CD7-DF18F1E96ED2}" type="slidenum">
              <a:rPr lang="pl-PL" smtClean="0"/>
              <a:t>‹#›</a:t>
            </a:fld>
            <a:endParaRPr lang="pl-PL"/>
          </a:p>
        </p:txBody>
      </p:sp>
    </p:spTree>
    <p:extLst>
      <p:ext uri="{BB962C8B-B14F-4D97-AF65-F5344CB8AC3E}">
        <p14:creationId xmlns:p14="http://schemas.microsoft.com/office/powerpoint/2010/main" val="1210533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D518B064-0956-490F-A0CC-D56B7ABB42DE}" type="datetimeFigureOut">
              <a:rPr lang="pl-PL" smtClean="0"/>
              <a:t>2020-03-15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AA2CD40-947B-4A6D-8CD7-DF18F1E96ED2}" type="slidenum">
              <a:rPr lang="pl-PL" smtClean="0"/>
              <a:t>‹#›</a:t>
            </a:fld>
            <a:endParaRPr lang="pl-PL"/>
          </a:p>
        </p:txBody>
      </p:sp>
    </p:spTree>
    <p:extLst>
      <p:ext uri="{BB962C8B-B14F-4D97-AF65-F5344CB8AC3E}">
        <p14:creationId xmlns:p14="http://schemas.microsoft.com/office/powerpoint/2010/main" val="2722904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518B064-0956-490F-A0CC-D56B7ABB42DE}" type="datetimeFigureOut">
              <a:rPr lang="pl-PL" smtClean="0"/>
              <a:t>2020-03-15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AA2CD40-947B-4A6D-8CD7-DF18F1E96ED2}" type="slidenum">
              <a:rPr lang="pl-PL" smtClean="0"/>
              <a:t>‹#›</a:t>
            </a:fld>
            <a:endParaRPr lang="pl-PL"/>
          </a:p>
        </p:txBody>
      </p:sp>
    </p:spTree>
    <p:extLst>
      <p:ext uri="{BB962C8B-B14F-4D97-AF65-F5344CB8AC3E}">
        <p14:creationId xmlns:p14="http://schemas.microsoft.com/office/powerpoint/2010/main" val="2036951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518B064-0956-490F-A0CC-D56B7ABB42DE}" type="datetimeFigureOut">
              <a:rPr lang="pl-PL" smtClean="0"/>
              <a:t>2020-03-15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AA2CD40-947B-4A6D-8CD7-DF18F1E96ED2}" type="slidenum">
              <a:rPr lang="pl-PL" smtClean="0"/>
              <a:t>‹#›</a:t>
            </a:fld>
            <a:endParaRPr lang="pl-PL"/>
          </a:p>
        </p:txBody>
      </p:sp>
    </p:spTree>
    <p:extLst>
      <p:ext uri="{BB962C8B-B14F-4D97-AF65-F5344CB8AC3E}">
        <p14:creationId xmlns:p14="http://schemas.microsoft.com/office/powerpoint/2010/main" val="1925090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518B064-0956-490F-A0CC-D56B7ABB42DE}" type="datetimeFigureOut">
              <a:rPr lang="pl-PL" smtClean="0"/>
              <a:t>2020-03-15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AA2CD40-947B-4A6D-8CD7-DF18F1E96ED2}" type="slidenum">
              <a:rPr lang="pl-PL" smtClean="0"/>
              <a:t>‹#›</a:t>
            </a:fld>
            <a:endParaRPr lang="pl-PL"/>
          </a:p>
        </p:txBody>
      </p:sp>
    </p:spTree>
    <p:extLst>
      <p:ext uri="{BB962C8B-B14F-4D97-AF65-F5344CB8AC3E}">
        <p14:creationId xmlns:p14="http://schemas.microsoft.com/office/powerpoint/2010/main" val="263353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18B064-0956-490F-A0CC-D56B7ABB42DE}" type="datetimeFigureOut">
              <a:rPr lang="pl-PL" smtClean="0"/>
              <a:t>2020-03-15</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A2CD40-947B-4A6D-8CD7-DF18F1E96ED2}" type="slidenum">
              <a:rPr lang="pl-PL" smtClean="0"/>
              <a:t>‹#›</a:t>
            </a:fld>
            <a:endParaRPr lang="pl-PL"/>
          </a:p>
        </p:txBody>
      </p:sp>
    </p:spTree>
    <p:extLst>
      <p:ext uri="{BB962C8B-B14F-4D97-AF65-F5344CB8AC3E}">
        <p14:creationId xmlns:p14="http://schemas.microsoft.com/office/powerpoint/2010/main" val="836888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Publiczne prawo gospodarcze</a:t>
            </a:r>
            <a:endParaRPr lang="pl-PL" dirty="0"/>
          </a:p>
        </p:txBody>
      </p:sp>
      <p:sp>
        <p:nvSpPr>
          <p:cNvPr id="3" name="Podtytuł 2"/>
          <p:cNvSpPr>
            <a:spLocks noGrp="1"/>
          </p:cNvSpPr>
          <p:nvPr>
            <p:ph type="subTitle" idx="1"/>
          </p:nvPr>
        </p:nvSpPr>
        <p:spPr/>
        <p:txBody>
          <a:bodyPr/>
          <a:lstStyle/>
          <a:p>
            <a:r>
              <a:rPr lang="pl-PL" dirty="0" smtClean="0"/>
              <a:t>Dr. nauk prawnych Karolina Muzyczka</a:t>
            </a:r>
          </a:p>
          <a:p>
            <a:r>
              <a:rPr lang="pl-PL" dirty="0" smtClean="0"/>
              <a:t>Kolegium Jagiellońskie</a:t>
            </a:r>
          </a:p>
          <a:p>
            <a:endParaRPr lang="pl-PL" dirty="0"/>
          </a:p>
        </p:txBody>
      </p:sp>
    </p:spTree>
    <p:extLst>
      <p:ext uri="{BB962C8B-B14F-4D97-AF65-F5344CB8AC3E}">
        <p14:creationId xmlns:p14="http://schemas.microsoft.com/office/powerpoint/2010/main" val="162453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Wolność, własność gospodarcza i jej ochrona</a:t>
            </a:r>
            <a:endParaRPr lang="pl-PL" dirty="0"/>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a:t>Jako zasada prawa na gruncie prawa polskiego </a:t>
            </a:r>
            <a:r>
              <a:rPr lang="pl-PL" b="1" dirty="0"/>
              <a:t>wolność gospodarcza </a:t>
            </a:r>
            <a:r>
              <a:rPr lang="pl-PL" dirty="0"/>
              <a:t>jest zasadą porządku prawnego wyrażoną w Konstytucji RP w art. 20 i 22 i skonkretyzowaną w ustawodawstwie zwykłym tj. art. 6 ustawy o swobodzie działalności gospodarczej, która stanowi najważniejsze rozwinięcie konstytucyjnej zasady wolności gospodarczej. Zgodnie z konstytucją podstawą społecznej gospodarki rynkowej jest wolność działalności gospodarczej, a jej ograniczanie jest dopuszczalne tylko w drodze ustawy i tylko ze względu na ważny interes publiczny (te zastrzeżenia wynikają z art. 22 Konstytucji RP). Wszelkie odstępstwa od tej zasady powinny być traktowane jako wyjątki uzasadnione ważnym interesem publicznym. </a:t>
            </a:r>
          </a:p>
          <a:p>
            <a:pPr marL="0" indent="0" algn="just">
              <a:buNone/>
            </a:pPr>
            <a:r>
              <a:rPr lang="pl-PL" dirty="0"/>
              <a:t>Z kolei w myśl idei zawartej w ust o swobodzie działalności gospodarczej art. 6 podejmowanie i zakończenie działalności gospodarczej jest wolne dla każdego na równych prawach z zachowaniem warunków określonych przepisami prawa. Wolność działalności gospodarczej oznacza że nie jest ona ani zakazana ani nakazana. Lecz   jest  uzależniona od woli danego podmiotu. </a:t>
            </a:r>
          </a:p>
          <a:p>
            <a:pPr marL="0" indent="0" algn="just">
              <a:buNone/>
            </a:pPr>
            <a:r>
              <a:rPr lang="pl-PL" dirty="0"/>
              <a:t>Z zasady tej wynikają określone obowiązki dla państwa :</a:t>
            </a:r>
          </a:p>
          <a:p>
            <a:pPr marL="0" indent="0" algn="just">
              <a:buNone/>
            </a:pPr>
            <a:r>
              <a:rPr lang="pl-PL" dirty="0"/>
              <a:t>1) O charakterze pozytywnym- obowiązek tworzenia materialnych warunków sprzyjających realizacji wolności gospodarczej</a:t>
            </a:r>
          </a:p>
          <a:p>
            <a:pPr marL="0" indent="0" algn="just">
              <a:buNone/>
            </a:pPr>
            <a:r>
              <a:rPr lang="pl-PL" dirty="0"/>
              <a:t>2) O charakterze </a:t>
            </a:r>
            <a:r>
              <a:rPr lang="pl-PL" dirty="0" err="1"/>
              <a:t>negatywnym-zakaz</a:t>
            </a:r>
            <a:r>
              <a:rPr lang="pl-PL" dirty="0"/>
              <a:t> wydawania regulacji prawnych sprzecznych z zasadą wolności gospodarczej</a:t>
            </a:r>
          </a:p>
          <a:p>
            <a:pPr marL="0" indent="0">
              <a:buNone/>
            </a:pPr>
            <a:endParaRPr lang="pl-PL" dirty="0"/>
          </a:p>
        </p:txBody>
      </p:sp>
    </p:spTree>
    <p:extLst>
      <p:ext uri="{BB962C8B-B14F-4D97-AF65-F5344CB8AC3E}">
        <p14:creationId xmlns:p14="http://schemas.microsoft.com/office/powerpoint/2010/main" val="3869444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Wolność, własność gospodarcza i jej ochrona</a:t>
            </a:r>
            <a:endParaRPr lang="pl-PL" dirty="0"/>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b="1" dirty="0"/>
              <a:t>Wolność gospodarcza </a:t>
            </a:r>
            <a:r>
              <a:rPr lang="pl-PL" dirty="0"/>
              <a:t>jest naturalnym tzw. negatywnym publicznym prawem podmiotowym przede wszystkim w stosunku do organów władzy publicznej. Istota tego prawa polega na tym, że prawu do swobodnej działalności gospodarczej odpowiada, skierowany do organów władzy publicznej, zakaz jej naruszania. W ramach wolności gospodarczej jak publicznego prawa podmiotowego mieści się zespół czy też kompleks różnych swobód. Zakres przedmiotowy wolności gospodarczej obejmuje katalog swobód dotyczących podejmowania, organizacji i prowadzenia działalności gospodarczej. </a:t>
            </a:r>
          </a:p>
          <a:p>
            <a:pPr marL="0" indent="0">
              <a:buNone/>
            </a:pPr>
            <a:endParaRPr lang="pl-PL" dirty="0"/>
          </a:p>
        </p:txBody>
      </p:sp>
    </p:spTree>
    <p:extLst>
      <p:ext uri="{BB962C8B-B14F-4D97-AF65-F5344CB8AC3E}">
        <p14:creationId xmlns:p14="http://schemas.microsoft.com/office/powerpoint/2010/main" val="1919816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Wolność gospodarcza jako publiczne prawo podmiotowe</a:t>
            </a:r>
          </a:p>
        </p:txBody>
      </p:sp>
      <p:sp>
        <p:nvSpPr>
          <p:cNvPr id="3" name="Symbol zastępczy zawartości 2"/>
          <p:cNvSpPr>
            <a:spLocks noGrp="1"/>
          </p:cNvSpPr>
          <p:nvPr>
            <p:ph idx="1"/>
          </p:nvPr>
        </p:nvSpPr>
        <p:spPr/>
        <p:txBody>
          <a:bodyPr>
            <a:normAutofit fontScale="85000" lnSpcReduction="20000"/>
          </a:bodyPr>
          <a:lstStyle/>
          <a:p>
            <a:r>
              <a:rPr lang="pl-PL" dirty="0"/>
              <a:t>Do najważniejszych swobód należą:</a:t>
            </a:r>
          </a:p>
          <a:p>
            <a:r>
              <a:rPr lang="pl-PL" dirty="0"/>
              <a:t>swoboda podejmowania i zakończenia działalności gospodarczej,</a:t>
            </a:r>
          </a:p>
          <a:p>
            <a:r>
              <a:rPr lang="pl-PL" dirty="0"/>
              <a:t>swoboda wyboru formy </a:t>
            </a:r>
            <a:r>
              <a:rPr lang="pl-PL" dirty="0" err="1"/>
              <a:t>organizacyjno</a:t>
            </a:r>
            <a:r>
              <a:rPr lang="pl-PL" dirty="0"/>
              <a:t> prawnej w której działalności ta może być prowadzona, </a:t>
            </a:r>
          </a:p>
          <a:p>
            <a:r>
              <a:rPr lang="pl-PL" dirty="0"/>
              <a:t>swoboda wyboru profilu działalności gospodarczej, </a:t>
            </a:r>
          </a:p>
          <a:p>
            <a:r>
              <a:rPr lang="pl-PL" dirty="0"/>
              <a:t>swoboda konkurowania z innymi przedsiębiorcami, </a:t>
            </a:r>
          </a:p>
          <a:p>
            <a:r>
              <a:rPr lang="pl-PL" dirty="0"/>
              <a:t>swoboda zawierania umów, </a:t>
            </a:r>
          </a:p>
          <a:p>
            <a:r>
              <a:rPr lang="pl-PL" dirty="0"/>
              <a:t>swoboda kształtowania cen oferowanych na rynku towarów i usług, </a:t>
            </a:r>
          </a:p>
          <a:p>
            <a:r>
              <a:rPr lang="pl-PL" dirty="0"/>
              <a:t>swoboda w zakresie zatrudniania.</a:t>
            </a:r>
          </a:p>
          <a:p>
            <a:endParaRPr lang="pl-PL" dirty="0"/>
          </a:p>
        </p:txBody>
      </p:sp>
    </p:spTree>
    <p:extLst>
      <p:ext uri="{BB962C8B-B14F-4D97-AF65-F5344CB8AC3E}">
        <p14:creationId xmlns:p14="http://schemas.microsoft.com/office/powerpoint/2010/main" val="115069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Wolność gospodarcza jako publiczne prawo podmiotowe</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buNone/>
            </a:pPr>
            <a:r>
              <a:rPr lang="pl-PL" b="1" dirty="0"/>
              <a:t>Ograniczenia wolności gospodarczej </a:t>
            </a:r>
            <a:r>
              <a:rPr lang="pl-PL" dirty="0"/>
              <a:t>powinny być też wprowadzane przy zachowaniu zasady proporcjonalności. Jej źródłem jest przede wszystkim art. 31 ustęp 3 Konstytucji RP. Zasada ta głosi, że ograniczenia praw i wolności i to wszelakich nie tylko gospodarczych, powinny być proporcjonalne do realizowanego celu publicznego. Mogą być uznane za proporcjonalne, gdy spełniają kumulatywnie 3 warunki</a:t>
            </a:r>
            <a:r>
              <a:rPr lang="pl-PL" dirty="0" smtClean="0"/>
              <a:t>:</a:t>
            </a:r>
            <a:endParaRPr lang="pl-PL" dirty="0"/>
          </a:p>
          <a:p>
            <a:pPr marL="0" indent="0">
              <a:buNone/>
            </a:pPr>
            <a:r>
              <a:rPr lang="pl-PL" dirty="0"/>
              <a:t>1) Są przydatne do osiągnięcia założonego celu</a:t>
            </a:r>
          </a:p>
          <a:p>
            <a:pPr marL="0" indent="0">
              <a:buNone/>
            </a:pPr>
            <a:r>
              <a:rPr lang="pl-PL" dirty="0"/>
              <a:t>2) Są konieczne, niezbędne do realizacji tego celu (celu nie można zrealizować za pomocą innych środków)</a:t>
            </a:r>
          </a:p>
          <a:p>
            <a:pPr marL="0" indent="0">
              <a:buNone/>
            </a:pPr>
            <a:r>
              <a:rPr lang="pl-PL" dirty="0"/>
              <a:t> 3) Nie ograniczają wolności gospodarczej w stopniu nieproporcjonalnym do założonego celu (jest kojarzony z proporcjonalnością sensu stricte). Ten wymóg oznacza, że preferowane są środki możliwie najmniej dotkliwe dla adresatów, które pozostają w odpowiedniej proporcji do celu. Dokonując wyboru należy kierować się stopniem dolegliwości, należy wybrać najmniej dolegliwy środek a zarazem skuteczny.</a:t>
            </a:r>
          </a:p>
          <a:p>
            <a:pPr marL="0" indent="0">
              <a:buNone/>
            </a:pPr>
            <a:endParaRPr lang="pl-PL" dirty="0"/>
          </a:p>
        </p:txBody>
      </p:sp>
    </p:spTree>
    <p:extLst>
      <p:ext uri="{BB962C8B-B14F-4D97-AF65-F5344CB8AC3E}">
        <p14:creationId xmlns:p14="http://schemas.microsoft.com/office/powerpoint/2010/main" val="3445136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CD.</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Kończąc uwagi na temat wolności gospodarczej należy dodać, że jest ona gwarantowana także jako prawo podstawowe we wspólnotowym (wkrótce unijnym) porządku prawnym. Art. 16 Karty Praw Podstawowych UE stanowi, iż uznaje się swobodę prowadzenie działalności gospodarczej zgodnie z prawem wspólnotowym oraz ustawami oraz praktyką krajową. Wolność gospodarcza została uznana za prawo podstawowe również w orzecznictwie Europejskiego Trybunału Sprawiedliwości (to już wiąże nasze państwo), dlatego też organy wspólnotowe ustanawiając akty prawa wtórnego muszą bezwzględnie respektować tę wolność i nie mogą jej w nadmierny sposób uszczuplać. </a:t>
            </a:r>
          </a:p>
          <a:p>
            <a:pPr marL="0" indent="0">
              <a:buNone/>
            </a:pPr>
            <a:endParaRPr lang="pl-PL" dirty="0"/>
          </a:p>
        </p:txBody>
      </p:sp>
    </p:spTree>
    <p:extLst>
      <p:ext uri="{BB962C8B-B14F-4D97-AF65-F5344CB8AC3E}">
        <p14:creationId xmlns:p14="http://schemas.microsoft.com/office/powerpoint/2010/main" val="4067720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C.D.</a:t>
            </a:r>
            <a:endParaRPr lang="pl-PL" dirty="0"/>
          </a:p>
        </p:txBody>
      </p:sp>
      <p:sp>
        <p:nvSpPr>
          <p:cNvPr id="3" name="Symbol zastępczy zawartości 2"/>
          <p:cNvSpPr>
            <a:spLocks noGrp="1"/>
          </p:cNvSpPr>
          <p:nvPr>
            <p:ph idx="1"/>
          </p:nvPr>
        </p:nvSpPr>
        <p:spPr/>
        <p:txBody>
          <a:bodyPr>
            <a:normAutofit fontScale="47500" lnSpcReduction="20000"/>
          </a:bodyPr>
          <a:lstStyle/>
          <a:p>
            <a:pPr marL="0" indent="0" algn="just">
              <a:buNone/>
            </a:pPr>
            <a:r>
              <a:rPr lang="pl-PL" dirty="0"/>
              <a:t>ZAKRES PRZEDMIOTOWY I PODMIOTOWY WOLNOŚCI DZIAŁALNOŚCI GOSPODARCZEJ</a:t>
            </a:r>
          </a:p>
          <a:p>
            <a:pPr marL="0" indent="0" algn="just">
              <a:buNone/>
            </a:pPr>
            <a:r>
              <a:rPr lang="pl-PL" dirty="0"/>
              <a:t>Chodzi tutaj o wyjaśnienie pojęć podstawowych, którymi posługujemy się od początku naszych zajęć. Działalność gospodarcza i przedsiębiorca na gruncie prawa gospodarczego publicznego</a:t>
            </a:r>
          </a:p>
          <a:p>
            <a:pPr marL="0" indent="0" algn="just">
              <a:buNone/>
            </a:pPr>
            <a:r>
              <a:rPr lang="pl-PL" dirty="0" smtClean="0"/>
              <a:t>PRAWNE </a:t>
            </a:r>
            <a:r>
              <a:rPr lang="pl-PL" dirty="0"/>
              <a:t>POJĘCIE DZIAŁALNOŚCI GOSPODARCZEJ</a:t>
            </a:r>
          </a:p>
          <a:p>
            <a:pPr marL="0" indent="0" algn="just">
              <a:buNone/>
            </a:pPr>
            <a:r>
              <a:rPr lang="pl-PL" dirty="0"/>
              <a:t>Ponieważ prawo pozytywne zapewnia jednostkom wolność czy też swobodę gospodarowania musi  też w jakiś sposób tę wolność definiować, przedmiot tej wolności nie może pozostawać w sferze pojęć niedookreślonych rozumianych intuicyjne, ponieważ prowadziłoby to do licznych sporów. Dlatego prawodawca nie tylko wprowadził gwarancję wolności gospodarczej, ale wprowadził także do porządku prawnego wyjaśnienie tego pojęcia. Sformułował legalną definicję pojęcia „działalność gospodarcze”.</a:t>
            </a:r>
          </a:p>
          <a:p>
            <a:pPr marL="0" indent="0" algn="just">
              <a:buNone/>
            </a:pPr>
            <a:r>
              <a:rPr lang="pl-PL" dirty="0"/>
              <a:t>Okazuje się, że ustawodawca nie był aż tak doskonały żeby wprowadzić jednolitą uniwersalną definicję. Na gruncie prawa polskiego funkcjonuje kilka definicji działalności gospodarczej. Spośród tych kilku definicji najszerzej stosowana jest definicja sformułowana w ustawie o swobodzie działalności gospodarczej. Powinna być ona stosowana wszędzie tam, gdzie:</a:t>
            </a:r>
          </a:p>
          <a:p>
            <a:pPr marL="0" indent="0" algn="just">
              <a:buNone/>
            </a:pPr>
            <a:r>
              <a:rPr lang="pl-PL" dirty="0"/>
              <a:t>odrębne przepisy odwołują się do pojęcia działalności gospodarczej i nie zawierają równocześnie własnej definicji tego pojęcia(jak np. przepisy K.C.) </a:t>
            </a:r>
            <a:r>
              <a:rPr lang="pl-PL" dirty="0" smtClean="0"/>
              <a:t>bądź </a:t>
            </a:r>
            <a:r>
              <a:rPr lang="pl-PL" dirty="0"/>
              <a:t>też z kontekstu ni wynika, że chodzi o specyficznie rozumianą działalność gospodarczą (jak np. w przepisach prawa samorządu terytorialnego</a:t>
            </a:r>
          </a:p>
        </p:txBody>
      </p:sp>
    </p:spTree>
    <p:extLst>
      <p:ext uri="{BB962C8B-B14F-4D97-AF65-F5344CB8AC3E}">
        <p14:creationId xmlns:p14="http://schemas.microsoft.com/office/powerpoint/2010/main" val="3833514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CECHY DZIAŁALNOŚCI GOSPODARCZEJ</a:t>
            </a:r>
            <a:endParaRPr lang="pl-PL" dirty="0"/>
          </a:p>
        </p:txBody>
      </p:sp>
      <p:sp>
        <p:nvSpPr>
          <p:cNvPr id="3" name="Symbol zastępczy zawartości 2"/>
          <p:cNvSpPr>
            <a:spLocks noGrp="1"/>
          </p:cNvSpPr>
          <p:nvPr>
            <p:ph idx="1"/>
          </p:nvPr>
        </p:nvSpPr>
        <p:spPr/>
        <p:txBody>
          <a:bodyPr>
            <a:normAutofit fontScale="70000" lnSpcReduction="20000"/>
          </a:bodyPr>
          <a:lstStyle/>
          <a:p>
            <a:pPr algn="just"/>
            <a:r>
              <a:rPr lang="pl-PL" dirty="0"/>
              <a:t>Cel zarobkowy- wystarczającą przesłanką kwalifikacji do działalności gospodarczej jest zamiar osiągniecia zarobku (zysku). Jednakże nie jest istotne, czy zysk został rzeczywiście osiągnięty, czy też poniesiono stratę.</a:t>
            </a:r>
          </a:p>
          <a:p>
            <a:pPr algn="just"/>
            <a:r>
              <a:rPr lang="pl-PL" dirty="0"/>
              <a:t> (ORZECZENIE SN Z DNIA 30 WRZEŚNIA 1993 R., SYGN. AKT. IIICZP 134/92, OSNCP)</a:t>
            </a:r>
          </a:p>
          <a:p>
            <a:pPr algn="just"/>
            <a:r>
              <a:rPr lang="pl-PL" dirty="0"/>
              <a:t>Zorganizowany charakter- zgodnie z art. 55¹ k.c. przedsiębiorstwo jest zorganizowanym zespołem składników nie materialnych i materialnych przeznaczonym do prowadzenia działalności gospodarczej. W związku z tym o zorganizowaniu działalności możemy mówić, gdy wymaga ona pewnego wysiłku organizacyjnego w postaci np. posiadania pomieszczenia dla jej prowadzenia, strony internetowej, stałych kontaktów z klientami i kontrahentami (zorganizowanie materialne).</a:t>
            </a:r>
          </a:p>
          <a:p>
            <a:pPr algn="just"/>
            <a:endParaRPr lang="pl-PL" dirty="0"/>
          </a:p>
        </p:txBody>
      </p:sp>
    </p:spTree>
    <p:extLst>
      <p:ext uri="{BB962C8B-B14F-4D97-AF65-F5344CB8AC3E}">
        <p14:creationId xmlns:p14="http://schemas.microsoft.com/office/powerpoint/2010/main" val="1835530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CECHY DZIAŁALNOŚCI GOSPODARCZEJ</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a:t>Ciągłość – czyli stałe prowadzenie działalności gospodarczej oznacza wykonywanie  szeregu czynności zmierzających do osiągnięcia określonego  celu. Cecha ciągłości pozwala odróżnić działalność gospodarczą od działalności jednorazowej (okazjonalnej), choćby przyniosła ona zysk.</a:t>
            </a:r>
          </a:p>
          <a:p>
            <a:pPr marL="0" indent="0" algn="just">
              <a:buNone/>
            </a:pPr>
            <a:r>
              <a:rPr lang="pl-PL" dirty="0"/>
              <a:t>Czas trwania działalności nie ma znaczenia, jeżeli dany podmiot miał zamiar wykonywać ją w sposób ciągły, np. zakończenie działalności po miesiącu nie oznacza, że nie ma ona charakteru ciągłego.</a:t>
            </a:r>
          </a:p>
        </p:txBody>
      </p:sp>
    </p:spTree>
    <p:extLst>
      <p:ext uri="{BB962C8B-B14F-4D97-AF65-F5344CB8AC3E}">
        <p14:creationId xmlns:p14="http://schemas.microsoft.com/office/powerpoint/2010/main" val="1005008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Zasada otwartej gospodarki i wolnej konkurencji</a:t>
            </a:r>
            <a:endParaRPr lang="pl-PL" dirty="0"/>
          </a:p>
        </p:txBody>
      </p:sp>
      <p:sp>
        <p:nvSpPr>
          <p:cNvPr id="3" name="Symbol zastępczy zawartości 2"/>
          <p:cNvSpPr>
            <a:spLocks noGrp="1"/>
          </p:cNvSpPr>
          <p:nvPr>
            <p:ph idx="1"/>
          </p:nvPr>
        </p:nvSpPr>
        <p:spPr/>
        <p:txBody>
          <a:bodyPr/>
          <a:lstStyle/>
          <a:p>
            <a:pPr marL="0" indent="0" algn="just">
              <a:buNone/>
            </a:pPr>
            <a:r>
              <a:rPr lang="pl-PL" b="1" dirty="0" smtClean="0"/>
              <a:t>Definicja konkurencji- </a:t>
            </a:r>
            <a:r>
              <a:rPr lang="pl-PL" dirty="0" smtClean="0"/>
              <a:t>Konkurencja jest to proces, przy pomocy którego uczestnicy rynku dążąc do realizacji swoich interesów próbują przedstawić korzystniejsze od innych oferty pod względem ceny, jakości lub innych charakterystycznych wpływających na decyzję zawarcia transakcji.</a:t>
            </a:r>
            <a:endParaRPr lang="pl-PL" dirty="0"/>
          </a:p>
        </p:txBody>
      </p:sp>
    </p:spTree>
    <p:extLst>
      <p:ext uri="{BB962C8B-B14F-4D97-AF65-F5344CB8AC3E}">
        <p14:creationId xmlns:p14="http://schemas.microsoft.com/office/powerpoint/2010/main" val="2409786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Zasada otwartej gospodarki i wolnej konkurencji</a:t>
            </a:r>
            <a:endParaRPr lang="pl-PL" dirty="0"/>
          </a:p>
        </p:txBody>
      </p:sp>
      <p:sp>
        <p:nvSpPr>
          <p:cNvPr id="3" name="Symbol zastępczy zawartości 2"/>
          <p:cNvSpPr>
            <a:spLocks noGrp="1"/>
          </p:cNvSpPr>
          <p:nvPr>
            <p:ph idx="1"/>
          </p:nvPr>
        </p:nvSpPr>
        <p:spPr/>
        <p:txBody>
          <a:bodyPr>
            <a:normAutofit fontScale="85000" lnSpcReduction="10000"/>
          </a:bodyPr>
          <a:lstStyle/>
          <a:p>
            <a:pPr marL="0" indent="0">
              <a:buNone/>
            </a:pPr>
            <a:r>
              <a:rPr lang="pl-PL" b="1" dirty="0" smtClean="0"/>
              <a:t>Cechy otwartej gospodarki rynkowej</a:t>
            </a:r>
            <a:r>
              <a:rPr lang="pl-PL" dirty="0" smtClean="0"/>
              <a:t>:</a:t>
            </a:r>
          </a:p>
          <a:p>
            <a:r>
              <a:rPr lang="pl-PL" dirty="0" smtClean="0"/>
              <a:t>Cechy ustala rynek;</a:t>
            </a:r>
          </a:p>
          <a:p>
            <a:r>
              <a:rPr lang="pl-PL" dirty="0" smtClean="0"/>
              <a:t>Państwo zapewnia przestrzeganie zasad wolnej konkurencji;</a:t>
            </a:r>
          </a:p>
          <a:p>
            <a:r>
              <a:rPr lang="pl-PL" dirty="0" smtClean="0"/>
              <a:t>Dominująca jest własność prywatna</a:t>
            </a:r>
          </a:p>
          <a:p>
            <a:r>
              <a:rPr lang="pl-PL" dirty="0" smtClean="0"/>
              <a:t>Mały udział/oddziaływanie państwa w gospodarce;</a:t>
            </a:r>
          </a:p>
          <a:p>
            <a:r>
              <a:rPr lang="pl-PL" dirty="0" smtClean="0"/>
              <a:t>Brak, śladowa ochrona celna (WTO);</a:t>
            </a:r>
          </a:p>
          <a:p>
            <a:r>
              <a:rPr lang="pl-PL" dirty="0" smtClean="0"/>
              <a:t>Swobodny rynek kapitałowy=swobodny przepływ kapitału;</a:t>
            </a:r>
          </a:p>
          <a:p>
            <a:r>
              <a:rPr lang="pl-PL" dirty="0" smtClean="0"/>
              <a:t>Słabe związki zawodowe.</a:t>
            </a:r>
          </a:p>
        </p:txBody>
      </p:sp>
    </p:spTree>
    <p:extLst>
      <p:ext uri="{BB962C8B-B14F-4D97-AF65-F5344CB8AC3E}">
        <p14:creationId xmlns:p14="http://schemas.microsoft.com/office/powerpoint/2010/main" val="4005836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Zagadnienia</a:t>
            </a:r>
            <a:endParaRPr lang="pl-PL" dirty="0"/>
          </a:p>
        </p:txBody>
      </p:sp>
      <p:sp>
        <p:nvSpPr>
          <p:cNvPr id="3" name="Symbol zastępczy zawartości 2"/>
          <p:cNvSpPr>
            <a:spLocks noGrp="1"/>
          </p:cNvSpPr>
          <p:nvPr>
            <p:ph idx="1"/>
          </p:nvPr>
        </p:nvSpPr>
        <p:spPr/>
        <p:txBody>
          <a:bodyPr>
            <a:normAutofit fontScale="92500"/>
          </a:bodyPr>
          <a:lstStyle/>
          <a:p>
            <a:pPr lvl="0">
              <a:lnSpc>
                <a:spcPct val="115000"/>
              </a:lnSpc>
              <a:buFont typeface="+mj-lt"/>
              <a:buAutoNum type="arabicPeriod"/>
            </a:pPr>
            <a:r>
              <a:rPr lang="pl-PL" dirty="0" smtClean="0">
                <a:effectLst/>
                <a:latin typeface="Times New Roman"/>
                <a:ea typeface="Calibri"/>
                <a:cs typeface="Times New Roman"/>
              </a:rPr>
              <a:t>Pojęcie i charakterystyka  gospodarki.</a:t>
            </a:r>
            <a:endParaRPr lang="pl-PL" sz="2800" dirty="0" smtClean="0">
              <a:effectLst/>
              <a:latin typeface="Times New Roman"/>
              <a:ea typeface="Calibri"/>
              <a:cs typeface="Times New Roman"/>
            </a:endParaRPr>
          </a:p>
          <a:p>
            <a:pPr lvl="0">
              <a:lnSpc>
                <a:spcPct val="115000"/>
              </a:lnSpc>
              <a:buFont typeface="+mj-lt"/>
              <a:buAutoNum type="arabicPeriod"/>
            </a:pPr>
            <a:r>
              <a:rPr lang="pl-PL" dirty="0" smtClean="0">
                <a:effectLst/>
                <a:latin typeface="Times New Roman"/>
                <a:ea typeface="Calibri"/>
                <a:cs typeface="Times New Roman"/>
              </a:rPr>
              <a:t>Własność i jej ochrona.</a:t>
            </a:r>
            <a:endParaRPr lang="pl-PL" sz="2800" dirty="0" smtClean="0">
              <a:effectLst/>
              <a:latin typeface="Times New Roman"/>
              <a:ea typeface="Calibri"/>
              <a:cs typeface="Times New Roman"/>
            </a:endParaRPr>
          </a:p>
          <a:p>
            <a:pPr lvl="0">
              <a:lnSpc>
                <a:spcPct val="115000"/>
              </a:lnSpc>
              <a:buFont typeface="+mj-lt"/>
              <a:buAutoNum type="arabicPeriod"/>
            </a:pPr>
            <a:r>
              <a:rPr lang="pl-PL" dirty="0" smtClean="0">
                <a:effectLst/>
                <a:latin typeface="Times New Roman"/>
                <a:ea typeface="Calibri"/>
                <a:cs typeface="Times New Roman"/>
              </a:rPr>
              <a:t>Zasada otwartej gospodarki i wolnej konkurencji.</a:t>
            </a:r>
            <a:endParaRPr lang="pl-PL" sz="2800" dirty="0" smtClean="0">
              <a:effectLst/>
              <a:latin typeface="Times New Roman"/>
              <a:ea typeface="Calibri"/>
              <a:cs typeface="Times New Roman"/>
            </a:endParaRPr>
          </a:p>
          <a:p>
            <a:pPr lvl="0">
              <a:lnSpc>
                <a:spcPct val="115000"/>
              </a:lnSpc>
              <a:buFont typeface="+mj-lt"/>
              <a:buAutoNum type="arabicPeriod"/>
            </a:pPr>
            <a:r>
              <a:rPr lang="pl-PL" dirty="0" smtClean="0">
                <a:effectLst/>
                <a:latin typeface="Times New Roman"/>
                <a:ea typeface="Calibri"/>
                <a:cs typeface="Times New Roman"/>
              </a:rPr>
              <a:t>Zasady równości i niedyskryminacji w traktacie o UE.</a:t>
            </a:r>
            <a:endParaRPr lang="pl-PL" sz="2800" dirty="0" smtClean="0">
              <a:effectLst/>
              <a:latin typeface="Times New Roman"/>
              <a:ea typeface="Calibri"/>
              <a:cs typeface="Times New Roman"/>
            </a:endParaRPr>
          </a:p>
          <a:p>
            <a:pPr marL="0" indent="0" algn="just">
              <a:buNone/>
            </a:pPr>
            <a:r>
              <a:rPr lang="pl-PL" dirty="0" smtClean="0">
                <a:ea typeface="Calibri"/>
                <a:cs typeface="Times New Roman"/>
              </a:rPr>
              <a:t>5. Normy  </a:t>
            </a:r>
            <a:r>
              <a:rPr lang="pl-PL" dirty="0">
                <a:ea typeface="Calibri"/>
                <a:cs typeface="Times New Roman"/>
              </a:rPr>
              <a:t>prawa  w regulacji działalności gospodarczej, źródła publicznego </a:t>
            </a:r>
            <a:r>
              <a:rPr lang="pl-PL" dirty="0" smtClean="0">
                <a:ea typeface="Calibri"/>
                <a:cs typeface="Times New Roman"/>
              </a:rPr>
              <a:t>prawa gospodarczego </a:t>
            </a:r>
            <a:endParaRPr lang="pl-PL" dirty="0">
              <a:ea typeface="Calibri"/>
              <a:cs typeface="Times New Roman"/>
            </a:endParaRPr>
          </a:p>
        </p:txBody>
      </p:sp>
    </p:spTree>
    <p:extLst>
      <p:ext uri="{BB962C8B-B14F-4D97-AF65-F5344CB8AC3E}">
        <p14:creationId xmlns:p14="http://schemas.microsoft.com/office/powerpoint/2010/main" val="1532090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Zasada otwartej gospodarki i wolnej konkurencji</a:t>
            </a:r>
            <a:endParaRPr lang="pl-PL" dirty="0"/>
          </a:p>
        </p:txBody>
      </p:sp>
      <p:sp>
        <p:nvSpPr>
          <p:cNvPr id="3" name="Symbol zastępczy zawartości 2"/>
          <p:cNvSpPr>
            <a:spLocks noGrp="1"/>
          </p:cNvSpPr>
          <p:nvPr>
            <p:ph idx="1"/>
          </p:nvPr>
        </p:nvSpPr>
        <p:spPr/>
        <p:txBody>
          <a:bodyPr>
            <a:normAutofit fontScale="92500"/>
          </a:bodyPr>
          <a:lstStyle/>
          <a:p>
            <a:pPr marL="0" indent="0">
              <a:buNone/>
            </a:pPr>
            <a:r>
              <a:rPr lang="pl-PL" b="1" dirty="0" smtClean="0"/>
              <a:t>Pozytywne oddziaływanie konkurencji na rynek</a:t>
            </a:r>
            <a:r>
              <a:rPr lang="pl-PL" dirty="0" smtClean="0"/>
              <a:t>:</a:t>
            </a:r>
          </a:p>
          <a:p>
            <a:pPr marL="0" indent="0">
              <a:buNone/>
            </a:pPr>
            <a:r>
              <a:rPr lang="pl-PL" dirty="0" smtClean="0"/>
              <a:t>a)Poprawa  jakości wyrobów i usług;</a:t>
            </a:r>
          </a:p>
          <a:p>
            <a:pPr marL="0" indent="0">
              <a:buNone/>
            </a:pPr>
            <a:r>
              <a:rPr lang="pl-PL" dirty="0" smtClean="0"/>
              <a:t>b) Rozwój technologii, kierowanie środków na badania i rozwój;</a:t>
            </a:r>
          </a:p>
          <a:p>
            <a:pPr marL="0" indent="0">
              <a:buNone/>
            </a:pPr>
            <a:r>
              <a:rPr lang="pl-PL" dirty="0" smtClean="0"/>
              <a:t>c)Stała tendencja do obniżenia cen;</a:t>
            </a:r>
          </a:p>
          <a:p>
            <a:pPr marL="0" indent="0">
              <a:buNone/>
            </a:pPr>
            <a:r>
              <a:rPr lang="pl-PL" dirty="0" smtClean="0"/>
              <a:t>d) Nagradzanie poprawy efektywności;</a:t>
            </a:r>
          </a:p>
          <a:p>
            <a:pPr marL="0" indent="0">
              <a:buNone/>
            </a:pPr>
            <a:r>
              <a:rPr lang="pl-PL" dirty="0" smtClean="0"/>
              <a:t>e) Eliminacja nieefektywnych uczestników rynku;</a:t>
            </a:r>
          </a:p>
          <a:p>
            <a:pPr marL="0" indent="0">
              <a:buNone/>
            </a:pPr>
            <a:r>
              <a:rPr lang="pl-PL" dirty="0" smtClean="0"/>
              <a:t>f) Czynnik napędzający wzrost gospodarczy. </a:t>
            </a:r>
          </a:p>
          <a:p>
            <a:pPr marL="0" indent="0">
              <a:buNone/>
            </a:pPr>
            <a:endParaRPr lang="pl-PL" dirty="0"/>
          </a:p>
        </p:txBody>
      </p:sp>
    </p:spTree>
    <p:extLst>
      <p:ext uri="{BB962C8B-B14F-4D97-AF65-F5344CB8AC3E}">
        <p14:creationId xmlns:p14="http://schemas.microsoft.com/office/powerpoint/2010/main" val="1045928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Zasada otwartej gospodarki i wolnej konkurencji</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b="1" dirty="0" smtClean="0"/>
              <a:t>Konkurencja doskonała: </a:t>
            </a:r>
            <a:r>
              <a:rPr lang="pl-PL" dirty="0" smtClean="0"/>
              <a:t>Jest to rynek składający się z licznych sprzedawców i nabywców kupujących ten sam produkt, tak że żaden pojedynczy sprzedawca ani nabywca  nie jest wstanie wpłynąć na cenę rynkową  przez znaczną wielkość produkcji lub zakupu. Wejście lub opuszczenie konkurencyjnego rynku nie jest niczym ograniczone.</a:t>
            </a:r>
          </a:p>
          <a:p>
            <a:pPr marL="0" indent="0" algn="just">
              <a:buNone/>
            </a:pPr>
            <a:r>
              <a:rPr lang="pl-PL" b="1" dirty="0" smtClean="0"/>
              <a:t>Cena równowagi: </a:t>
            </a:r>
            <a:r>
              <a:rPr lang="pl-PL" dirty="0" smtClean="0"/>
              <a:t>to cena, którą zmienia rynek konkurencyjny i na poziomie będzie powstawał po jej osiągnięciu, przy założeniu że nie zmieni się nic w jego otoczeniu. Jest to cena, przy której ulega oczyszczeniu, przy której wielkość popytu zgłaszanego przez konsumentów odpowiada dokładnie wielkości podaży oferowanej przez producentów.</a:t>
            </a:r>
          </a:p>
          <a:p>
            <a:pPr marL="0" indent="0" algn="just">
              <a:buNone/>
            </a:pPr>
            <a:endParaRPr lang="pl-PL" dirty="0"/>
          </a:p>
        </p:txBody>
      </p:sp>
    </p:spTree>
    <p:extLst>
      <p:ext uri="{BB962C8B-B14F-4D97-AF65-F5344CB8AC3E}">
        <p14:creationId xmlns:p14="http://schemas.microsoft.com/office/powerpoint/2010/main" val="460756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Zasada otwartej gospodarki i wolnej konkurencji</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smtClean="0"/>
              <a:t>Efekty konkurencji w sektorze </a:t>
            </a:r>
            <a:r>
              <a:rPr lang="pl-PL" dirty="0" smtClean="0"/>
              <a:t>– konkurencja w danym sektorze zawsze działa w kierunku obniżenia stopy zysku, </a:t>
            </a:r>
            <a:r>
              <a:rPr lang="pl-PL" dirty="0"/>
              <a:t>a</a:t>
            </a:r>
            <a:r>
              <a:rPr lang="pl-PL" dirty="0" smtClean="0"/>
              <a:t>ż do dalszej granicy tej stopy, czyli stopy uzyskiwanej w sektorze doskonale konkurencyjnym . Tej dolnej granicy stopy zysku, czyli stopy zysku wolnego  rynku, w przybliżeniu odpowiada zysk z długoterminowych obligacji państwowych skorygowany im plus o ryzyko utraty kapitału. Jednakże na dłuższą chwilę, nie będzie akceptowana stopa zysku poniżej tej granicy, ze względu na możliwość inwestowania w inne sektory, a firmy stale uzyskujące obniżony zysk z czasem zbankrutują.  Stopa zysku wyższa od skorygowanej stopy wolnego rynku stymuluje na wpływ kapitału do sektora lub dodatkowe inwestycje firm w nim obecnych. Moc sił konkurencyjnych w danym sektorze wyznacza nasilenie tego wpływu i powoduje, że stopa zysku wraca do porządku wolnorynkowego, a tym samym oddziałuje na możliwość utrzymania przez firmy ponadprzeciętnej stopy zysku.</a:t>
            </a:r>
            <a:endParaRPr lang="pl-PL" dirty="0"/>
          </a:p>
        </p:txBody>
      </p:sp>
    </p:spTree>
    <p:extLst>
      <p:ext uri="{BB962C8B-B14F-4D97-AF65-F5344CB8AC3E}">
        <p14:creationId xmlns:p14="http://schemas.microsoft.com/office/powerpoint/2010/main" val="149040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Zasada otwartej gospodarki i wolnej konkurencji</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b="1" dirty="0" smtClean="0"/>
              <a:t>Szara strefa gospodarcza- </a:t>
            </a:r>
            <a:r>
              <a:rPr lang="pl-PL" dirty="0" smtClean="0"/>
              <a:t>to tworząca nową wartość i ukrywania przed władzami działalność gospodarcza, głównie w celu nie płacenia podatków i innych danin publicznych.</a:t>
            </a:r>
          </a:p>
          <a:p>
            <a:pPr marL="0" indent="0" algn="just">
              <a:buNone/>
            </a:pPr>
            <a:r>
              <a:rPr lang="pl-PL" b="1" dirty="0" smtClean="0"/>
              <a:t>Formy szarej strefy- </a:t>
            </a:r>
            <a:r>
              <a:rPr lang="pl-PL" dirty="0" smtClean="0"/>
              <a:t>produkcja nielegalna ukrywana przed władzami; produkcja zabroniona prawem. Szara strefa gospodarcza zakłóca działania rynku, zatem trzeba ją uwzględnić w analizie rynku. W szacunku PKB obejmują, dającą się oszacować część ukrytej produkcji legalnej. W Polsce oficjalnie publikowany PKB w około 15% wytwarzany jest w szarej strefie gospodarczej.</a:t>
            </a:r>
          </a:p>
          <a:p>
            <a:pPr marL="0" indent="0" algn="just">
              <a:buNone/>
            </a:pPr>
            <a:r>
              <a:rPr lang="pl-PL" b="1" dirty="0" smtClean="0"/>
              <a:t>Uczestnicy szarej strefy</a:t>
            </a:r>
            <a:r>
              <a:rPr lang="pl-PL" dirty="0" smtClean="0"/>
              <a:t>- przedsiębiorcy; marginalna siła robocza; studenci; emeryci; bezrobotni; nielegalni emigranci.</a:t>
            </a:r>
            <a:endParaRPr lang="pl-PL" dirty="0"/>
          </a:p>
        </p:txBody>
      </p:sp>
    </p:spTree>
    <p:extLst>
      <p:ext uri="{BB962C8B-B14F-4D97-AF65-F5344CB8AC3E}">
        <p14:creationId xmlns:p14="http://schemas.microsoft.com/office/powerpoint/2010/main" val="2970127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Zasady równości i niedyskryminacji w traktacie UE</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b="1" dirty="0" smtClean="0"/>
              <a:t>Zasada niedyskryminacji- </a:t>
            </a:r>
            <a:r>
              <a:rPr lang="pl-PL" dirty="0" smtClean="0"/>
              <a:t>ze swojej istoty ogólna zasada prawa wspólnotowego –została uznana za jedną z zasad konstytucji gospodarczej UE ze względu na zakres przedmiotowy i podmiotowy odnoszący się m. in. do życia gospodarczego. Zasada niedyskryminacji (równości) jest zasadą traktatowego prawa wspólnotowego, rozwiniętą następnie w praktyce orzeczniczej ETS. Z godnie z art. 12 TWE w zakresie stosowania Traktatu i bez uszczerbku dla postanowień, które on przewiduje, zakazana jest wszelka dyskryminacja ze względu na przynależność państwową.</a:t>
            </a:r>
          </a:p>
          <a:p>
            <a:pPr marL="0" indent="0" algn="just">
              <a:buNone/>
            </a:pPr>
            <a:r>
              <a:rPr lang="pl-PL" b="1" dirty="0" smtClean="0"/>
              <a:t>Zasada zrównoważonego rozwoju: </a:t>
            </a:r>
            <a:r>
              <a:rPr lang="pl-PL" dirty="0" smtClean="0"/>
              <a:t>jest zasadą konstytucji gospodarczej UE ze względu na to, że zrównoważony i stały rozwój gospodarczy stanowi wartość gospodarki rynkowej, która wyznacza kierunek polityki gospodarczej oraz jej granice i instrumenty realizacyjne. Wspólnota a także niektóre państwa członkowskie przyjęły w ramach konstytucji gospodarczej UE, zasadę równowagi gospodarczej, którą są związane organy Wspólnoty i państwa członkowskie określeniu długookresowej polityki gospodarczej. </a:t>
            </a:r>
            <a:endParaRPr lang="pl-PL" dirty="0"/>
          </a:p>
        </p:txBody>
      </p:sp>
    </p:spTree>
    <p:extLst>
      <p:ext uri="{BB962C8B-B14F-4D97-AF65-F5344CB8AC3E}">
        <p14:creationId xmlns:p14="http://schemas.microsoft.com/office/powerpoint/2010/main" val="5458727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Zasady i funkcje publicznego prawa gospodarczego</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b="1" dirty="0"/>
              <a:t>Prawo gospodarcze publiczne </a:t>
            </a:r>
            <a:r>
              <a:rPr lang="pl-PL" dirty="0"/>
              <a:t>to zespół norm regulujących  funkcje państwa w gospodarce. Określa ono za pomocą norm prawnych władztwo państwa w gospodarce i jego granice. A w szczególności: funkcje państwa w gospodarce, zadania i kompetencje organów publicznych (administracja gospodarcze)  w gospodarce, mechanizm podejmowania decyzji przez organy administracji gospodarczej, prawa i obowiązki adresatów tego prawa. </a:t>
            </a:r>
          </a:p>
          <a:p>
            <a:pPr marL="0" indent="0" algn="just">
              <a:buNone/>
            </a:pPr>
            <a:r>
              <a:rPr lang="pl-PL" b="1" dirty="0"/>
              <a:t>Podstawowymi adresatami tego prawa</a:t>
            </a:r>
            <a:r>
              <a:rPr lang="pl-PL" dirty="0"/>
              <a:t> </a:t>
            </a:r>
            <a:r>
              <a:rPr lang="pl-PL" dirty="0" smtClean="0"/>
              <a:t>są: </a:t>
            </a:r>
            <a:r>
              <a:rPr lang="pl-PL" dirty="0"/>
              <a:t>podmioty gospodarcze, czyli przedsiębiorcy. Czyli prawa i obowiązki przedsiębiorców. </a:t>
            </a:r>
          </a:p>
          <a:p>
            <a:pPr marL="0" indent="0">
              <a:buNone/>
            </a:pPr>
            <a:endParaRPr lang="pl-PL" dirty="0"/>
          </a:p>
        </p:txBody>
      </p:sp>
    </p:spTree>
    <p:extLst>
      <p:ext uri="{BB962C8B-B14F-4D97-AF65-F5344CB8AC3E}">
        <p14:creationId xmlns:p14="http://schemas.microsoft.com/office/powerpoint/2010/main" val="287837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Zasady i funkcje publicznego prawa gospodarczego  </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a:t>W myśl teorii nadrzędności prawo publiczne charakteryzuje się podporządkowaniem lub nadrzędnością (widać to w relacjach np. państwo-obywatele). A prawo prywatne charakteryzuje się równorzędnością podmiotów (w relacjach obywatel-obywatel). W przypadku prawa publicznego jedną ze stron stosunku prawnego jest podmiot władzy publicznej spełniający funkcje właśnie podmiotu nadrzędnego, gdy tymczasem w prawie prywatnym strony mają pozycję </a:t>
            </a:r>
            <a:r>
              <a:rPr lang="pl-PL" dirty="0" smtClean="0"/>
              <a:t>równorzędną.</a:t>
            </a:r>
            <a:endParaRPr lang="pl-PL" dirty="0"/>
          </a:p>
          <a:p>
            <a:pPr marL="0" indent="0" algn="just">
              <a:buNone/>
            </a:pPr>
            <a:endParaRPr lang="pl-PL" dirty="0"/>
          </a:p>
          <a:p>
            <a:pPr marL="0" indent="0" algn="just">
              <a:buNone/>
            </a:pPr>
            <a:r>
              <a:rPr lang="pl-PL" dirty="0" smtClean="0"/>
              <a:t>W </a:t>
            </a:r>
            <a:r>
              <a:rPr lang="pl-PL" dirty="0"/>
              <a:t>myśl teorii interesu do prawa publicznego należą normy prawne chroniące interes publiczny, a do prawa prywatnego normy prawne chroniące interes prywatny (jednostkowy). Jeśli zatem pierwszoplanowym celem danej regulacji jest ochrona interesu ogółu zaliczamy ją do prawa publicznego, w przeciwnym razie należy ona do prawa prywatnego. </a:t>
            </a:r>
          </a:p>
          <a:p>
            <a:pPr marL="0" indent="0" algn="just">
              <a:buNone/>
            </a:pPr>
            <a:r>
              <a:rPr lang="pl-PL" dirty="0"/>
              <a:t>Ustawa o ochronie konkurencji i konsumentów zaliczana jest do prawa </a:t>
            </a:r>
            <a:r>
              <a:rPr lang="pl-PL" dirty="0" smtClean="0"/>
              <a:t>publicznego.</a:t>
            </a:r>
            <a:endParaRPr lang="pl-PL" dirty="0"/>
          </a:p>
          <a:p>
            <a:pPr marL="0" indent="0" algn="just">
              <a:buNone/>
            </a:pPr>
            <a:r>
              <a:rPr lang="pl-PL" dirty="0"/>
              <a:t>Ustawa o zwalczaniu nieuczciwej konkurencji zaliczana jest do prawa </a:t>
            </a:r>
            <a:r>
              <a:rPr lang="pl-PL" dirty="0" smtClean="0"/>
              <a:t>prywatnego.</a:t>
            </a:r>
            <a:endParaRPr lang="pl-PL" dirty="0"/>
          </a:p>
          <a:p>
            <a:pPr marL="0" indent="0">
              <a:buNone/>
            </a:pPr>
            <a:endParaRPr lang="pl-PL" dirty="0"/>
          </a:p>
        </p:txBody>
      </p:sp>
    </p:spTree>
    <p:extLst>
      <p:ext uri="{BB962C8B-B14F-4D97-AF65-F5344CB8AC3E}">
        <p14:creationId xmlns:p14="http://schemas.microsoft.com/office/powerpoint/2010/main" val="1899633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Zasady i funkcje publicznego prawa gospodarczego</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a:t>	</a:t>
            </a:r>
            <a:r>
              <a:rPr lang="pl-PL" dirty="0" smtClean="0"/>
              <a:t>W </a:t>
            </a:r>
            <a:r>
              <a:rPr lang="pl-PL" dirty="0"/>
              <a:t>myśl teorii podporządkowania prawo publicznego obejmuje normy które są skierowane wyłącznie do państwa, przy czym przez państwo należy rozumieć także inne podmioty władzy publicznej- samorząd terytorialny. Podczas gdy do prawa prywatnego należą wszystkie normy które są adresowane do każdego. Podkreślić należy że prawo publiczne reguluje działalność nie jakiegokolwiek podmiotu realizującego zadania publiczne lecz działalność państwa jako podmiotu władzy zwierzchniej. Prawo prywatne jest prawem każdej jednostki także państwa w sytuacji, gdy realizuje ono pewne zadania w ramach prawa prywatnego (realizując w obrocie gospodarczym autonomię prywatną i majątkową). np. gmina wydając zezwolenie na odbiór odpadów komunalnych działa w ramach prawa publicznego, ale ta sama gmina zawierając umowę dzierżawy komunalnego lokalu użytkowego z przedsiębiorcą prywatnym działa już w normach prawa prywatnego. Pamiętać jednak trzeba, że administracja publiczna może realizować swoje zadania zarówno w formach prawa publicznego jak i w formach prawa prywatnego, co w konsekwencji zaciera granice podziału na prawo publiczne i prywatne. </a:t>
            </a:r>
          </a:p>
        </p:txBody>
      </p:sp>
    </p:spTree>
    <p:extLst>
      <p:ext uri="{BB962C8B-B14F-4D97-AF65-F5344CB8AC3E}">
        <p14:creationId xmlns:p14="http://schemas.microsoft.com/office/powerpoint/2010/main" val="25526514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Zasady i funkcje publicznego prawa gospodarczego</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b="1" dirty="0"/>
              <a:t>Gospodarcze prawo publiczne a prawo gospodarcze </a:t>
            </a:r>
            <a:r>
              <a:rPr lang="pl-PL" b="1" dirty="0" smtClean="0"/>
              <a:t>administracyjne (definicja terminu): </a:t>
            </a:r>
          </a:p>
          <a:p>
            <a:pPr marL="0" indent="0" algn="just">
              <a:buNone/>
            </a:pPr>
            <a:r>
              <a:rPr lang="pl-PL" dirty="0" smtClean="0"/>
              <a:t>Prawo </a:t>
            </a:r>
            <a:r>
              <a:rPr lang="pl-PL" dirty="0"/>
              <a:t>gospodarcze Administracyjne  ma węższy zakres przedmiotowy w porównaniu do Gospodarczego Prawa Publicznego, bo ograniczony do zadań i kompetencji organów administracji publicznej wykonujących zadania interwencyjne w gospodarce za pomocą określonych prawem środków i form prawnych działania tejże administracji gospodarczej. O ile Prawo Gospodarcze Publiczne obejmuje całokształt przepisów prawnych za pomocą których państwo oddziałuje na gospodarkę o tyle prawo administracyjne gospodarcze odnosi się do funkcjonowania organów administracji publicznej w tym obszarze. </a:t>
            </a:r>
          </a:p>
          <a:p>
            <a:endParaRPr lang="pl-PL" dirty="0"/>
          </a:p>
        </p:txBody>
      </p:sp>
    </p:spTree>
    <p:extLst>
      <p:ext uri="{BB962C8B-B14F-4D97-AF65-F5344CB8AC3E}">
        <p14:creationId xmlns:p14="http://schemas.microsoft.com/office/powerpoint/2010/main" val="8042079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Zasady i funkcje publiczne prawa gospodarczego</a:t>
            </a:r>
            <a:endParaRPr lang="pl-PL" dirty="0"/>
          </a:p>
        </p:txBody>
      </p:sp>
      <p:sp>
        <p:nvSpPr>
          <p:cNvPr id="3" name="Symbol zastępczy zawartości 2"/>
          <p:cNvSpPr>
            <a:spLocks noGrp="1"/>
          </p:cNvSpPr>
          <p:nvPr>
            <p:ph idx="1"/>
          </p:nvPr>
        </p:nvSpPr>
        <p:spPr/>
        <p:txBody>
          <a:bodyPr>
            <a:normAutofit fontScale="92500"/>
          </a:bodyPr>
          <a:lstStyle/>
          <a:p>
            <a:pPr marL="0" indent="0" algn="just">
              <a:buNone/>
            </a:pPr>
            <a:r>
              <a:rPr lang="pl-PL" b="1" dirty="0" smtClean="0"/>
              <a:t>Relacje </a:t>
            </a:r>
            <a:r>
              <a:rPr lang="pl-PL" b="1" dirty="0"/>
              <a:t>między prawem gospodarczym publicznym a prawem gospodarczym </a:t>
            </a:r>
            <a:r>
              <a:rPr lang="pl-PL" b="1" dirty="0" smtClean="0"/>
              <a:t>prywatnym.</a:t>
            </a:r>
            <a:endParaRPr lang="pl-PL" b="1" dirty="0"/>
          </a:p>
          <a:p>
            <a:pPr marL="0" indent="0" algn="just">
              <a:buNone/>
            </a:pPr>
            <a:r>
              <a:rPr lang="pl-PL" dirty="0" smtClean="0"/>
              <a:t>Prawo </a:t>
            </a:r>
            <a:r>
              <a:rPr lang="pl-PL" dirty="0"/>
              <a:t>gospodarcze sensu largo obejmuje prawo gospodarcze publiczne i prywatne. Podział ten opiera się na sięgającym czasów rzymskich i dominującym w porządkach prawnych </a:t>
            </a:r>
            <a:r>
              <a:rPr lang="pl-PL" dirty="0" smtClean="0"/>
              <a:t>Europy Kontynentalnej </a:t>
            </a:r>
            <a:r>
              <a:rPr lang="pl-PL" dirty="0"/>
              <a:t>podziale na prawo publiczne i prywatne. (podział ten nie jest obecny na gruncie prawa angloamerykańskiego).</a:t>
            </a:r>
          </a:p>
          <a:p>
            <a:endParaRPr lang="pl-PL" dirty="0"/>
          </a:p>
        </p:txBody>
      </p:sp>
    </p:spTree>
    <p:extLst>
      <p:ext uri="{BB962C8B-B14F-4D97-AF65-F5344CB8AC3E}">
        <p14:creationId xmlns:p14="http://schemas.microsoft.com/office/powerpoint/2010/main" val="3664626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Zagadnienia</a:t>
            </a:r>
            <a:endParaRPr lang="pl-PL" dirty="0"/>
          </a:p>
        </p:txBody>
      </p:sp>
      <p:sp>
        <p:nvSpPr>
          <p:cNvPr id="3" name="Symbol zastępczy zawartości 2"/>
          <p:cNvSpPr>
            <a:spLocks noGrp="1"/>
          </p:cNvSpPr>
          <p:nvPr>
            <p:ph idx="1"/>
          </p:nvPr>
        </p:nvSpPr>
        <p:spPr/>
        <p:txBody>
          <a:bodyPr>
            <a:noAutofit/>
          </a:bodyPr>
          <a:lstStyle/>
          <a:p>
            <a:pPr marL="0" indent="0">
              <a:buNone/>
            </a:pPr>
            <a:r>
              <a:rPr lang="pl-PL" sz="1600" dirty="0" smtClean="0"/>
              <a:t>6.	 Zasady i funkcje publicznego prawa gospodarczego w państwie .</a:t>
            </a:r>
          </a:p>
          <a:p>
            <a:pPr marL="0" indent="0">
              <a:buNone/>
            </a:pPr>
            <a:r>
              <a:rPr lang="pl-PL" sz="1600" dirty="0" smtClean="0"/>
              <a:t>7.	Aspekty podmiotowe w publicznym prawie gospodarczym</a:t>
            </a:r>
          </a:p>
          <a:p>
            <a:pPr marL="0" indent="0">
              <a:buNone/>
            </a:pPr>
            <a:r>
              <a:rPr lang="pl-PL" sz="1600" dirty="0" smtClean="0"/>
              <a:t>8.	Administracja gospodarcza w państwie, jej funkcje i zadania.</a:t>
            </a:r>
          </a:p>
          <a:p>
            <a:pPr marL="0" indent="0">
              <a:buNone/>
            </a:pPr>
            <a:r>
              <a:rPr lang="pl-PL" sz="1600" dirty="0" smtClean="0"/>
              <a:t>9.	Centralne organy rządowej administracji gospodarczej..</a:t>
            </a:r>
          </a:p>
          <a:p>
            <a:pPr marL="0" indent="0">
              <a:buNone/>
            </a:pPr>
            <a:r>
              <a:rPr lang="pl-PL" sz="1600" dirty="0" smtClean="0"/>
              <a:t>10.	Instrumenty prawne organów administracji gospodarczej.</a:t>
            </a:r>
          </a:p>
          <a:p>
            <a:pPr marL="0" indent="0">
              <a:buNone/>
            </a:pPr>
            <a:r>
              <a:rPr lang="pl-PL" sz="1600" dirty="0" smtClean="0"/>
              <a:t>11.	Aspekty przedmiotowe  publicznego prawa gospodarczego.</a:t>
            </a:r>
          </a:p>
          <a:p>
            <a:pPr marL="0" indent="0">
              <a:buNone/>
            </a:pPr>
            <a:r>
              <a:rPr lang="pl-PL" sz="1600" dirty="0" smtClean="0"/>
              <a:t>12.	Organy regulacyjne.</a:t>
            </a:r>
          </a:p>
          <a:p>
            <a:pPr marL="0" indent="0">
              <a:buNone/>
            </a:pPr>
            <a:r>
              <a:rPr lang="pl-PL" sz="1600" dirty="0" smtClean="0"/>
              <a:t>13.	Terenowa  gospodarcza administracja rządowa. Samorządowa i pośrednia 	administracja gospodarcza</a:t>
            </a:r>
          </a:p>
          <a:p>
            <a:pPr marL="0" indent="0">
              <a:buNone/>
            </a:pPr>
            <a:r>
              <a:rPr lang="pl-PL" sz="1600" dirty="0" smtClean="0"/>
              <a:t>14.	Samorządowa administracja gospodarcza.</a:t>
            </a:r>
          </a:p>
          <a:p>
            <a:pPr marL="0" indent="0">
              <a:buNone/>
            </a:pPr>
            <a:r>
              <a:rPr lang="pl-PL" sz="1600" dirty="0" smtClean="0"/>
              <a:t>15.	Przedsiębiorstwa publiczne. Łączenie, podział, likwidacja i upadłość przedsiębiorstwa</a:t>
            </a:r>
          </a:p>
          <a:p>
            <a:pPr marL="0" indent="0">
              <a:buNone/>
            </a:pPr>
            <a:r>
              <a:rPr lang="pl-PL" sz="1600" dirty="0" smtClean="0"/>
              <a:t>16.	Granice publicznej działalności gospodarczej:</a:t>
            </a:r>
          </a:p>
          <a:p>
            <a:pPr marL="0" indent="0">
              <a:buNone/>
            </a:pPr>
            <a:r>
              <a:rPr lang="pl-PL" sz="1600" dirty="0" smtClean="0"/>
              <a:t>•</a:t>
            </a:r>
            <a:r>
              <a:rPr lang="pl-PL" sz="1600" dirty="0"/>
              <a:t> </a:t>
            </a:r>
            <a:r>
              <a:rPr lang="pl-PL" sz="1600" dirty="0" smtClean="0"/>
              <a:t>monopol państwa,</a:t>
            </a:r>
          </a:p>
          <a:p>
            <a:pPr marL="0" indent="0">
              <a:buNone/>
            </a:pPr>
            <a:r>
              <a:rPr lang="pl-PL" sz="1600" dirty="0" smtClean="0"/>
              <a:t>•</a:t>
            </a:r>
            <a:r>
              <a:rPr lang="pl-PL" sz="1600" dirty="0"/>
              <a:t> </a:t>
            </a:r>
            <a:r>
              <a:rPr lang="pl-PL" sz="1600" dirty="0" smtClean="0"/>
              <a:t>państwowe przedsiębiorstwa publiczne,</a:t>
            </a:r>
          </a:p>
          <a:p>
            <a:pPr marL="0" indent="0">
              <a:buNone/>
            </a:pPr>
            <a:r>
              <a:rPr lang="pl-PL" sz="1600" dirty="0" smtClean="0"/>
              <a:t>•</a:t>
            </a:r>
            <a:r>
              <a:rPr lang="pl-PL" sz="1600" dirty="0"/>
              <a:t> </a:t>
            </a:r>
            <a:r>
              <a:rPr lang="pl-PL" sz="1600" dirty="0" smtClean="0"/>
              <a:t>komercjalizacja i prywatyzacja przedsiębiorstwa  państwowego</a:t>
            </a:r>
          </a:p>
          <a:p>
            <a:pPr marL="0" indent="0">
              <a:buNone/>
            </a:pPr>
            <a:r>
              <a:rPr lang="pl-PL" sz="1600" dirty="0" smtClean="0"/>
              <a:t>• -działalność gospodarcza jednostek samorządu terytorialnego i j jej formy.</a:t>
            </a:r>
          </a:p>
        </p:txBody>
      </p:sp>
    </p:spTree>
    <p:extLst>
      <p:ext uri="{BB962C8B-B14F-4D97-AF65-F5344CB8AC3E}">
        <p14:creationId xmlns:p14="http://schemas.microsoft.com/office/powerpoint/2010/main" val="41629274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Zasady i funkcje prawa gospodarczego</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b="1" dirty="0"/>
              <a:t>Ustrojowe prawo gospodarcze </a:t>
            </a:r>
            <a:r>
              <a:rPr lang="pl-PL" b="1" dirty="0" smtClean="0"/>
              <a:t>publiczne</a:t>
            </a:r>
            <a:r>
              <a:rPr lang="pl-PL" dirty="0" smtClean="0"/>
              <a:t>: </a:t>
            </a:r>
          </a:p>
          <a:p>
            <a:pPr marL="0" indent="0" algn="just">
              <a:buNone/>
            </a:pPr>
            <a:r>
              <a:rPr lang="pl-PL" dirty="0"/>
              <a:t>	</a:t>
            </a:r>
            <a:r>
              <a:rPr lang="pl-PL" dirty="0" smtClean="0"/>
              <a:t>Jest </a:t>
            </a:r>
            <a:r>
              <a:rPr lang="pl-PL" dirty="0"/>
              <a:t>to zespół norm regulujące organizacje i funkcjonowanie administracji gospodarczej, a w szczególności: jej zadania i kompetencje, rodzaj, pozycję prawną i tryb powoływania podmiotów tej administracji jak również ich usytuowanie organizacyjne w aparacie administracyjnym państwa.  Zadania realizacji prawa gospodarczego publicznego spełniają w głównej mierze organy wchodzące w skład struktury państwa (administracja rządowa) samorządu terytorialnego a także gospodarczego i zawodowego. Wiele z nich realizuje wyłącznie zadania administracji gospodarczej, np. organy antymonopolowe i regulacyjne. </a:t>
            </a:r>
          </a:p>
          <a:p>
            <a:pPr marL="0" indent="0">
              <a:buNone/>
            </a:pPr>
            <a:endParaRPr lang="pl-PL" dirty="0"/>
          </a:p>
        </p:txBody>
      </p:sp>
    </p:spTree>
    <p:extLst>
      <p:ext uri="{BB962C8B-B14F-4D97-AF65-F5344CB8AC3E}">
        <p14:creationId xmlns:p14="http://schemas.microsoft.com/office/powerpoint/2010/main" val="20136441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Zasady i funkcje prawa gospodarczego</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smtClean="0"/>
              <a:t>Materialne prawo gospodarcze publiczne: </a:t>
            </a:r>
            <a:r>
              <a:rPr lang="pl-PL" dirty="0" smtClean="0"/>
              <a:t>są </a:t>
            </a:r>
            <a:r>
              <a:rPr lang="pl-PL" dirty="0"/>
              <a:t>to normy regulujące prawa i obowiązki podmiotów gospodarczych (</a:t>
            </a:r>
            <a:r>
              <a:rPr lang="pl-PL" dirty="0" smtClean="0"/>
              <a:t>przedsiębiorców)podejmujących </a:t>
            </a:r>
            <a:r>
              <a:rPr lang="pl-PL" dirty="0"/>
              <a:t>i wykonujących działalność gospodarczą.</a:t>
            </a:r>
          </a:p>
          <a:p>
            <a:pPr marL="0" indent="0" algn="just">
              <a:buNone/>
            </a:pPr>
            <a:r>
              <a:rPr lang="pl-PL" b="1" dirty="0" smtClean="0"/>
              <a:t>Europejskie prawo gospodarcze: </a:t>
            </a:r>
            <a:r>
              <a:rPr lang="pl-PL" dirty="0" smtClean="0"/>
              <a:t>Systematyka </a:t>
            </a:r>
            <a:r>
              <a:rPr lang="pl-PL" dirty="0"/>
              <a:t>prawa gospodarczego publicznego obejmuje europejskie prawo gospodarcze,, którym jest prawo pochodzące od organów Wspólnoty Europejskiej, regulujące procesy gospodarcze w ramach Wspólnoty Europejskiej, regulujące procesy gospodarcze w ramach Wspólnoty, w tym także oddziaływanie organów Wspólnoty oraz organów państw członkowskich na gospodarkę Wspólnoty, a tym samym w odpowiednim zakresie  na gospodarkę państw członkowskich.</a:t>
            </a:r>
          </a:p>
          <a:p>
            <a:pPr marL="0" indent="0" algn="just">
              <a:buNone/>
            </a:pPr>
            <a:r>
              <a:rPr lang="pl-PL" dirty="0"/>
              <a:t>Europeizacja prawa gospodarczego oznacza oddziaływanie przez porządek wspólnotowy na prawo krajowe</a:t>
            </a:r>
          </a:p>
          <a:p>
            <a:pPr marL="0" indent="0" algn="just">
              <a:buNone/>
            </a:pPr>
            <a:endParaRPr lang="pl-PL" dirty="0"/>
          </a:p>
        </p:txBody>
      </p:sp>
    </p:spTree>
    <p:extLst>
      <p:ext uri="{BB962C8B-B14F-4D97-AF65-F5344CB8AC3E}">
        <p14:creationId xmlns:p14="http://schemas.microsoft.com/office/powerpoint/2010/main" val="13072681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Aspekty podmiotowe w publicznym prawie gospodarczym</a:t>
            </a:r>
            <a:endParaRPr lang="pl-PL" dirty="0"/>
          </a:p>
        </p:txBody>
      </p:sp>
      <p:sp>
        <p:nvSpPr>
          <p:cNvPr id="3" name="Symbol zastępczy zawartości 2"/>
          <p:cNvSpPr>
            <a:spLocks noGrp="1"/>
          </p:cNvSpPr>
          <p:nvPr>
            <p:ph idx="1"/>
          </p:nvPr>
        </p:nvSpPr>
        <p:spPr/>
        <p:txBody>
          <a:bodyPr>
            <a:normAutofit fontScale="47500" lnSpcReduction="20000"/>
          </a:bodyPr>
          <a:lstStyle/>
          <a:p>
            <a:pPr marL="0" indent="0" algn="just">
              <a:buNone/>
            </a:pPr>
            <a:r>
              <a:rPr lang="pl-PL" dirty="0">
                <a:solidFill>
                  <a:srgbClr val="000000"/>
                </a:solidFill>
                <a:latin typeface="Helvetica Neue"/>
              </a:rPr>
              <a:t>W stosunkach prawnych </a:t>
            </a:r>
            <a:r>
              <a:rPr lang="pl-PL" dirty="0" err="1">
                <a:solidFill>
                  <a:srgbClr val="000000"/>
                </a:solidFill>
                <a:latin typeface="Helvetica Neue"/>
              </a:rPr>
              <a:t>publ</a:t>
            </a:r>
            <a:r>
              <a:rPr lang="pl-PL" dirty="0">
                <a:solidFill>
                  <a:srgbClr val="000000"/>
                </a:solidFill>
                <a:latin typeface="Helvetica Neue"/>
              </a:rPr>
              <a:t> prawa gospodarczego występują </a:t>
            </a:r>
            <a:r>
              <a:rPr lang="pl-PL" b="1" dirty="0">
                <a:solidFill>
                  <a:srgbClr val="000000"/>
                </a:solidFill>
                <a:latin typeface="Helvetica Neue"/>
              </a:rPr>
              <a:t>dwie grupy podmiotów</a:t>
            </a:r>
            <a:r>
              <a:rPr lang="pl-PL" dirty="0">
                <a:solidFill>
                  <a:srgbClr val="000000"/>
                </a:solidFill>
                <a:latin typeface="Helvetica Neue"/>
              </a:rPr>
              <a:t>, którym prawodawca w ramach tzw. abstrakcyjnych stosunków prawnych wyznacza odmienne role. Jedną grupę stanowią podmioty, dla których ustanowienie uprawnień i obowiązków jest równoznaczne z wyposażeniem ich w kompetencje. Są to przede wszystkim organy państwa lub jednostki wypełniające funkcje organów państwa.</a:t>
            </a:r>
            <a:r>
              <a:rPr lang="pl-PL" dirty="0"/>
              <a:t/>
            </a:r>
            <a:br>
              <a:rPr lang="pl-PL" dirty="0"/>
            </a:br>
            <a:r>
              <a:rPr lang="pl-PL" dirty="0">
                <a:solidFill>
                  <a:srgbClr val="000000"/>
                </a:solidFill>
                <a:latin typeface="Helvetica Neue"/>
              </a:rPr>
              <a:t>Drugą grupę podmiotów stosunków prawnych </a:t>
            </a:r>
            <a:r>
              <a:rPr lang="pl-PL" dirty="0" err="1">
                <a:solidFill>
                  <a:srgbClr val="000000"/>
                </a:solidFill>
                <a:latin typeface="Helvetica Neue"/>
              </a:rPr>
              <a:t>publ</a:t>
            </a:r>
            <a:r>
              <a:rPr lang="pl-PL" dirty="0">
                <a:solidFill>
                  <a:srgbClr val="000000"/>
                </a:solidFill>
                <a:latin typeface="Helvetica Neue"/>
              </a:rPr>
              <a:t> prawa </a:t>
            </a:r>
            <a:r>
              <a:rPr lang="pl-PL" dirty="0" err="1">
                <a:solidFill>
                  <a:srgbClr val="000000"/>
                </a:solidFill>
                <a:latin typeface="Helvetica Neue"/>
              </a:rPr>
              <a:t>gosp</a:t>
            </a:r>
            <a:r>
              <a:rPr lang="pl-PL" dirty="0">
                <a:solidFill>
                  <a:srgbClr val="000000"/>
                </a:solidFill>
                <a:latin typeface="Helvetica Neue"/>
              </a:rPr>
              <a:t> stanowią osoby fizyczne i jednostki organizacyjne, zwane podmiotami biernymi, których uprawnienia i obowiązki nie są kompetencjami i nie mają charakteru nadrzędnego wobec kompetencji organów państwa. Są to więc podmioty podległe kompetencji organów państwa. Istnienie nadrzędności i podległości kompetencji jest jedną z cech charakterystycznych stosunków prawnych </a:t>
            </a:r>
            <a:r>
              <a:rPr lang="pl-PL" dirty="0" err="1">
                <a:solidFill>
                  <a:srgbClr val="000000"/>
                </a:solidFill>
                <a:latin typeface="Helvetica Neue"/>
              </a:rPr>
              <a:t>publ</a:t>
            </a:r>
            <a:r>
              <a:rPr lang="pl-PL" dirty="0">
                <a:solidFill>
                  <a:srgbClr val="000000"/>
                </a:solidFill>
                <a:latin typeface="Helvetica Neue"/>
              </a:rPr>
              <a:t> prawa </a:t>
            </a:r>
            <a:r>
              <a:rPr lang="pl-PL" dirty="0" err="1">
                <a:solidFill>
                  <a:srgbClr val="000000"/>
                </a:solidFill>
                <a:latin typeface="Helvetica Neue"/>
              </a:rPr>
              <a:t>gosp</a:t>
            </a:r>
            <a:r>
              <a:rPr lang="pl-PL" dirty="0">
                <a:solidFill>
                  <a:srgbClr val="000000"/>
                </a:solidFill>
                <a:latin typeface="Helvetica Neue"/>
              </a:rPr>
              <a:t>, chociaż nie wyróżnia tych stosunków spośród innych, wyznaczonych przez normy prawa publicznego. Dość często stosunki tego typu nazywa się stosunkami administracyjnoprawnymi. W stosunku prawnym publicznego prawa gospodarczego mamy zawsze do czynienia z zachowaniem organu państwa oraz z zachowaniem podmiotu biernego. Zawsze jednak zachowania te dotyczą własnych uprawnień i własnych obowiązków. Istotą stosunków prawnych publicznego prawa gospodarczego jest jednak to, iż są one ustanawiane (jako abstrakcyjne) i realizowane (jako konkretne) ze względu na powinności państwa wobec gospodarki. Powinności te mają jednakże nie tylko charakter obowiązków, lecz również uprawnień organów państwa. Natomiast postawienie przed państwem takich powinności musi wiązać się z koniecznością wyposażenia organów państwa w kompetencje prawotwórcze i nie prawotwórcze.</a:t>
            </a:r>
            <a:endParaRPr lang="pl-PL" dirty="0"/>
          </a:p>
        </p:txBody>
      </p:sp>
    </p:spTree>
    <p:extLst>
      <p:ext uri="{BB962C8B-B14F-4D97-AF65-F5344CB8AC3E}">
        <p14:creationId xmlns:p14="http://schemas.microsoft.com/office/powerpoint/2010/main" val="23630923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Publiczna </a:t>
            </a:r>
            <a:r>
              <a:rPr lang="pl-PL" dirty="0"/>
              <a:t>a</a:t>
            </a:r>
            <a:r>
              <a:rPr lang="pl-PL" dirty="0" smtClean="0"/>
              <a:t>dministracja gospodarcza</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b="1" dirty="0" smtClean="0"/>
              <a:t>Publiczna administracja gospodarcza i jej funkcje i zadania.</a:t>
            </a:r>
          </a:p>
          <a:p>
            <a:pPr marL="0" lvl="0" indent="0" algn="just">
              <a:buNone/>
            </a:pPr>
            <a:r>
              <a:rPr lang="pl-PL" sz="2500" dirty="0">
                <a:solidFill>
                  <a:prstClr val="black"/>
                </a:solidFill>
                <a:latin typeface="Times New Roman" panose="02020603050405020304" pitchFamily="18" charset="0"/>
                <a:cs typeface="Times New Roman" panose="02020603050405020304" pitchFamily="18" charset="0"/>
              </a:rPr>
              <a:t>Administracja gospodarcza w </a:t>
            </a:r>
            <a:r>
              <a:rPr lang="pl-PL" sz="2500" b="1" dirty="0">
                <a:solidFill>
                  <a:prstClr val="black"/>
                </a:solidFill>
                <a:latin typeface="Times New Roman" panose="02020603050405020304" pitchFamily="18" charset="0"/>
                <a:cs typeface="Times New Roman" panose="02020603050405020304" pitchFamily="18" charset="0"/>
              </a:rPr>
              <a:t>sensie przedmiotowym </a:t>
            </a:r>
            <a:r>
              <a:rPr lang="pl-PL" sz="2500" dirty="0">
                <a:solidFill>
                  <a:prstClr val="black"/>
                </a:solidFill>
                <a:latin typeface="Times New Roman" panose="02020603050405020304" pitchFamily="18" charset="0"/>
                <a:cs typeface="Times New Roman" panose="02020603050405020304" pitchFamily="18" charset="0"/>
              </a:rPr>
              <a:t>– wynikająca z materialnego ustawodawstwa administracyjno-gospodarczego działalność organów administracji publicznej w zakresie ingerencji publicznej w gospodarkę.</a:t>
            </a:r>
          </a:p>
          <a:p>
            <a:pPr lvl="0" algn="just"/>
            <a:endParaRPr lang="pl-PL" sz="2500"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pl-PL" sz="2500" dirty="0">
                <a:solidFill>
                  <a:prstClr val="black"/>
                </a:solidFill>
                <a:latin typeface="Times New Roman" panose="02020603050405020304" pitchFamily="18" charset="0"/>
                <a:cs typeface="Times New Roman" panose="02020603050405020304" pitchFamily="18" charset="0"/>
              </a:rPr>
              <a:t>Administrację gospodarczą wyróżnia </a:t>
            </a:r>
            <a:r>
              <a:rPr lang="pl-PL" sz="2500" b="1" dirty="0">
                <a:solidFill>
                  <a:prstClr val="black"/>
                </a:solidFill>
                <a:latin typeface="Times New Roman" panose="02020603050405020304" pitchFamily="18" charset="0"/>
                <a:cs typeface="Times New Roman" panose="02020603050405020304" pitchFamily="18" charset="0"/>
              </a:rPr>
              <a:t>przedmiot aktywności </a:t>
            </a:r>
            <a:r>
              <a:rPr lang="pl-PL" sz="2500" dirty="0">
                <a:solidFill>
                  <a:prstClr val="black"/>
                </a:solidFill>
                <a:latin typeface="Times New Roman" panose="02020603050405020304" pitchFamily="18" charset="0"/>
                <a:cs typeface="Times New Roman" panose="02020603050405020304" pitchFamily="18" charset="0"/>
              </a:rPr>
              <a:t>ingerencji organów administracji publicznej, którym jest działalność gospodarcza realizowana według reguł gospodarki rynkowej. Zakres przedmiotowo wyznaczonych zadań administracji gospodarczej jest kształtowany nie tylko przez przepisu prawa administracyjnego gospodarczego, ale też jako następstwo prawa wspólnotowego oraz europeizacji prawa administracyjnego gospodarczego.</a:t>
            </a:r>
          </a:p>
          <a:p>
            <a:pPr marL="0" indent="0" algn="just">
              <a:buNone/>
            </a:pPr>
            <a:endParaRPr lang="pl-PL" b="1" dirty="0"/>
          </a:p>
        </p:txBody>
      </p:sp>
    </p:spTree>
    <p:extLst>
      <p:ext uri="{BB962C8B-B14F-4D97-AF65-F5344CB8AC3E}">
        <p14:creationId xmlns:p14="http://schemas.microsoft.com/office/powerpoint/2010/main" val="17951188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err="1" smtClean="0"/>
              <a:t>Publcza</a:t>
            </a:r>
            <a:r>
              <a:rPr lang="pl-PL" dirty="0" smtClean="0"/>
              <a:t> administracja gospodarcza</a:t>
            </a:r>
            <a:endParaRPr lang="pl-PL" dirty="0"/>
          </a:p>
        </p:txBody>
      </p:sp>
      <p:sp>
        <p:nvSpPr>
          <p:cNvPr id="3" name="Symbol zastępczy zawartości 2"/>
          <p:cNvSpPr>
            <a:spLocks noGrp="1"/>
          </p:cNvSpPr>
          <p:nvPr>
            <p:ph idx="1"/>
          </p:nvPr>
        </p:nvSpPr>
        <p:spPr/>
        <p:txBody>
          <a:bodyPr>
            <a:normAutofit fontScale="92500" lnSpcReduction="20000"/>
          </a:bodyPr>
          <a:lstStyle/>
          <a:p>
            <a:pPr lvl="0" algn="just"/>
            <a:r>
              <a:rPr lang="pl-PL" sz="2000" b="1" dirty="0">
                <a:solidFill>
                  <a:prstClr val="black"/>
                </a:solidFill>
              </a:rPr>
              <a:t>Administracja gospodarcza w sensie podmiotowym </a:t>
            </a:r>
            <a:r>
              <a:rPr lang="pl-PL" sz="2000" dirty="0">
                <a:solidFill>
                  <a:prstClr val="black"/>
                </a:solidFill>
              </a:rPr>
              <a:t>– całokształt organów administracji publicznej (państwowej i samorządowej) oraz podmiotów publiczno-prawnych, które z mocy przepisów prawa przedmiotowego realizują zadania ingerencji publicznej w </a:t>
            </a:r>
            <a:r>
              <a:rPr lang="pl-PL" sz="2000" dirty="0" err="1">
                <a:solidFill>
                  <a:prstClr val="black"/>
                </a:solidFill>
              </a:rPr>
              <a:t>gospodarkę.Z</a:t>
            </a:r>
            <a:r>
              <a:rPr lang="pl-PL" sz="2000" dirty="0">
                <a:solidFill>
                  <a:prstClr val="black"/>
                </a:solidFill>
              </a:rPr>
              <a:t> założenia pojęcie podmiotowe administracji gospodarczej wyklucza tożsamość organów administracji publicznej i organów administracji gospodarczej. Podstawowym kryterium podziału jest rodzaj organów, co pozwala wyodrębnić organy administracji gospodarczej rządowej, samorządowej </a:t>
            </a:r>
          </a:p>
          <a:p>
            <a:pPr lvl="0" algn="just"/>
            <a:r>
              <a:rPr lang="pl-PL" sz="2000" b="1" dirty="0">
                <a:solidFill>
                  <a:prstClr val="black"/>
                </a:solidFill>
              </a:rPr>
              <a:t>W ujęciu podmiotowym administrację gospodarczą</a:t>
            </a:r>
            <a:r>
              <a:rPr lang="pl-PL" sz="2000" dirty="0">
                <a:solidFill>
                  <a:prstClr val="black"/>
                </a:solidFill>
              </a:rPr>
              <a:t> tworzą organy wykonujące zadania publiczne o charakterze publicznej ingerencji w stosunku do gospodarki. Administracji gospodarczej nie stanowią organy administracji powszechnej, które tylko w pewnym zakresie swoich zadań wykonują funkcję ingerencji publicznej w gospodarkę.  Podmiotowe ujęcie administracji gospodarczej ma ograniczoną użyteczność, także dlatego, że nie uwzględnia zjawiska powierzenia zadań administracji gospodarczej podmiotom niewchodzącym w zakres pojęciowy podmiotów publicznoprawnych (organów administracji rządowej i samorządowej itp.). </a:t>
            </a:r>
          </a:p>
        </p:txBody>
      </p:sp>
    </p:spTree>
    <p:extLst>
      <p:ext uri="{BB962C8B-B14F-4D97-AF65-F5344CB8AC3E}">
        <p14:creationId xmlns:p14="http://schemas.microsoft.com/office/powerpoint/2010/main" val="28114798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Publiczna administracja gospodarcza</a:t>
            </a:r>
            <a:endParaRPr lang="pl-PL" dirty="0"/>
          </a:p>
        </p:txBody>
      </p:sp>
      <p:sp>
        <p:nvSpPr>
          <p:cNvPr id="3" name="Symbol zastępczy zawartości 2"/>
          <p:cNvSpPr>
            <a:spLocks noGrp="1"/>
          </p:cNvSpPr>
          <p:nvPr>
            <p:ph idx="1"/>
          </p:nvPr>
        </p:nvSpPr>
        <p:spPr/>
        <p:txBody>
          <a:bodyPr/>
          <a:lstStyle/>
          <a:p>
            <a:pPr lvl="0" algn="just"/>
            <a:r>
              <a:rPr lang="pl-PL" sz="2200" dirty="0">
                <a:solidFill>
                  <a:prstClr val="black"/>
                </a:solidFill>
              </a:rPr>
              <a:t>Administracja gospodarcza w sensie funkcjonalnym – realizacja w zakresie i kształcie wyznaczonym przez prawo gospodarcze publiczne funkcji ingerencji publicznej w gospodarkę bez względu na zakres i charakter pomiotów, które uczestniczą w jej realizacji.</a:t>
            </a:r>
          </a:p>
          <a:p>
            <a:pPr lvl="0" algn="just"/>
            <a:r>
              <a:rPr lang="pl-PL" sz="2200" dirty="0">
                <a:solidFill>
                  <a:prstClr val="black"/>
                </a:solidFill>
              </a:rPr>
              <a:t>Pojęcie to obejmuje aspekt przedmiotowy i podmiotowy z uwzględnieniem tych zjawisk, które nie obejmują ujęcia podmiotowego i przedmiotowego, a które bezdyskusyjnie są uznane za administrację gospodarczą. </a:t>
            </a:r>
          </a:p>
          <a:p>
            <a:pPr lvl="0" algn="just"/>
            <a:endParaRPr lang="pl-PL" sz="2200" dirty="0">
              <a:solidFill>
                <a:prstClr val="black"/>
              </a:solidFill>
            </a:endParaRPr>
          </a:p>
          <a:p>
            <a:pPr lvl="0" algn="just"/>
            <a:r>
              <a:rPr lang="pl-PL" sz="2200" dirty="0">
                <a:solidFill>
                  <a:prstClr val="black"/>
                </a:solidFill>
              </a:rPr>
              <a:t>Zadanie ingerencji publicznej w gospodarkę może być prowadzone przez organy państwowe i samorządowe (administracja publiczna), ale też przez inne podmioty prawa publicznego i prywatnego.</a:t>
            </a:r>
          </a:p>
          <a:p>
            <a:endParaRPr lang="pl-PL" dirty="0"/>
          </a:p>
        </p:txBody>
      </p:sp>
    </p:spTree>
    <p:extLst>
      <p:ext uri="{BB962C8B-B14F-4D97-AF65-F5344CB8AC3E}">
        <p14:creationId xmlns:p14="http://schemas.microsoft.com/office/powerpoint/2010/main" val="41820950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Publiczna administracja gospodarcza</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smtClean="0"/>
              <a:t>Centralne organy rządowej administracji gospodarczej – </a:t>
            </a:r>
            <a:r>
              <a:rPr lang="pl-PL" dirty="0" smtClean="0"/>
              <a:t>Zadania państwa w zakresie interwencji publicznej w gospodarkę realizują stosownie do prawa przedmiotowego (ustrojowego; materialnego; proceduralnego prawa administracyjnego gospodarczego centralne organy administracji rządowej. </a:t>
            </a:r>
          </a:p>
          <a:p>
            <a:pPr marL="0" indent="0" algn="just">
              <a:buNone/>
            </a:pPr>
            <a:r>
              <a:rPr lang="pl-PL" dirty="0" smtClean="0"/>
              <a:t>Pozycję prawną centralnych organów gospodarczej administracji rządowej regulują zawarte w normatywnych aktach prawnych w związku z charakterem ich zadań i kompetencji (funkcji) w różnych obszarach ich działalności oraz stosowanymi środkami i prawnymi formami działania wobec podmiotów gospodarujących.  Regulacja ta zapewnia centralnym organom rządowej administracji gospodarczej pewną niezależność od organów administracji rządowej (Prezesa Rady Ministrów), ministrów kierujących określonym działaniem administracji rządowej.</a:t>
            </a:r>
          </a:p>
          <a:p>
            <a:pPr marL="0" indent="0" algn="just">
              <a:buNone/>
            </a:pPr>
            <a:endParaRPr lang="pl-PL" dirty="0"/>
          </a:p>
        </p:txBody>
      </p:sp>
    </p:spTree>
    <p:extLst>
      <p:ext uri="{BB962C8B-B14F-4D97-AF65-F5344CB8AC3E}">
        <p14:creationId xmlns:p14="http://schemas.microsoft.com/office/powerpoint/2010/main" val="7922577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Publiczna administracja gospodarcza </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b="1" dirty="0" smtClean="0"/>
              <a:t>Terenowa gospodarcza administracja rządowa </a:t>
            </a:r>
            <a:r>
              <a:rPr lang="pl-PL" dirty="0" smtClean="0"/>
              <a:t>– </a:t>
            </a:r>
          </a:p>
          <a:p>
            <a:pPr marL="0" indent="0" algn="just">
              <a:buNone/>
            </a:pPr>
            <a:r>
              <a:rPr lang="pl-PL" b="1" dirty="0" smtClean="0"/>
              <a:t>wojewoda</a:t>
            </a:r>
            <a:r>
              <a:rPr lang="pl-PL" dirty="0" smtClean="0"/>
              <a:t>, który jest przedstawicielem rządu na terenie województwa. Na podstawie przepisów prawnych wojewoda wykonuje czynności na podstawie przepisów prawa materialnego. Na szczególne podkreślenie zasługują zadania tego organu jako reprezentanta Skarbu Państwa wykonującego kompetencje organu założycielskiego w stosunku do przedsiębiorców państwowych. Wojewoda wykonuje zadania ingerencji publicznej w gospodarkę w obszarze policji gospodarczej i reglamentacji gospodarczej, związane z podjęciem i prowadzeniem działalności gospodarczej. Organ ten wykonuje zadania  reglamentacji działalności gospodarczej w formie koncesji na działalność gospodarczą. Spełnia funkcje organu prowadzącego rejestr działalności gospodarczej. Zadania wojewodów nie ograniczają do wykonywania funkcji ingerencji publicznej o charakterze restryktywnym. Wojewoda uczestniczy w realizacji zadań administracji gospodarczej o charakterze wspierającym rozwój gospodarczy wyznaczony w aktach planowania i programowania społeczno-gospodarczego rozwoju.</a:t>
            </a:r>
            <a:endParaRPr lang="pl-PL" dirty="0"/>
          </a:p>
        </p:txBody>
      </p:sp>
    </p:spTree>
    <p:extLst>
      <p:ext uri="{BB962C8B-B14F-4D97-AF65-F5344CB8AC3E}">
        <p14:creationId xmlns:p14="http://schemas.microsoft.com/office/powerpoint/2010/main" val="3945238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Publiczna administracja gospodarcza</a:t>
            </a:r>
            <a:endParaRPr lang="pl-PL" dirty="0"/>
          </a:p>
        </p:txBody>
      </p:sp>
      <p:sp>
        <p:nvSpPr>
          <p:cNvPr id="3" name="Symbol zastępczy zawartości 2"/>
          <p:cNvSpPr>
            <a:spLocks noGrp="1"/>
          </p:cNvSpPr>
          <p:nvPr>
            <p:ph idx="1"/>
          </p:nvPr>
        </p:nvSpPr>
        <p:spPr/>
        <p:txBody>
          <a:bodyPr>
            <a:normAutofit fontScale="85000" lnSpcReduction="10000"/>
          </a:bodyPr>
          <a:lstStyle/>
          <a:p>
            <a:pPr marL="0" indent="0">
              <a:buNone/>
            </a:pPr>
            <a:r>
              <a:rPr lang="pl-PL" b="1" dirty="0" smtClean="0"/>
              <a:t>Samorządowa administracja gospodarcza</a:t>
            </a:r>
          </a:p>
          <a:p>
            <a:pPr marL="0" indent="0" algn="just">
              <a:buNone/>
            </a:pPr>
            <a:r>
              <a:rPr lang="pl-PL" dirty="0" smtClean="0"/>
              <a:t>-</a:t>
            </a:r>
            <a:r>
              <a:rPr lang="pl-PL" b="1" dirty="0" smtClean="0"/>
              <a:t>Wójt, burmistrz, prezydent- </a:t>
            </a:r>
            <a:r>
              <a:rPr lang="pl-PL" dirty="0" smtClean="0"/>
              <a:t>są organami udzielającymi zezwoleń i licencji na działalność gospodarczą. Nadto organy gminy wydają akty prawa miejscowego określające warunki prowadzenia działalności gospodarczej oraz realizują działalność regulacyjną (reglamentacja uczestnictwa w rynku) w sferze usług użyteczności publicznej. Jednostki samorządu terytorialnego realizują funkcję planowania, w szczególności są podmiotami planowania zaopatrzenia w energię elektryczną, ciepło i paliwa gazowe. </a:t>
            </a:r>
            <a:endParaRPr lang="pl-PL" dirty="0"/>
          </a:p>
        </p:txBody>
      </p:sp>
    </p:spTree>
    <p:extLst>
      <p:ext uri="{BB962C8B-B14F-4D97-AF65-F5344CB8AC3E}">
        <p14:creationId xmlns:p14="http://schemas.microsoft.com/office/powerpoint/2010/main" val="26481243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Publiczna administracja gospodarcza</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smtClean="0"/>
              <a:t>Pośrednia administracja gospodarcza – Agencje. </a:t>
            </a:r>
          </a:p>
          <a:p>
            <a:pPr marL="0" indent="0" algn="just">
              <a:buNone/>
            </a:pPr>
            <a:r>
              <a:rPr lang="pl-PL" dirty="0" smtClean="0"/>
              <a:t>Podmiotem realizującym  zadania administracyjnego prawa gospodarczego są agencje. Mamy z nią do czynienia wówczas gdy czynności należące do zadań właściwej administracji publicznej nie są przez nią wykonywane. Podstawy prawne agencji rządowych są rozproszone w licznych aktach prawnych ze względu na brak ogólnego aktu prawnego (ustawy)o agencjach rządowych, określającego podmioty uprawnione do powoływania agencji, formę aktu prawnego, wymogi, od których spełnienia jest uzależniona dopuszczalność utworzenia agencji. Miejsce ogólnego aktu prawnego zajmuje wiele ustaw szczególnych, powołujących poszczególne agencje, oraz ogólne przepisy prawa spółek, jak również prawa publicznego, na podstawie których tworzone są agencje rządowe.</a:t>
            </a:r>
            <a:endParaRPr lang="pl-PL" dirty="0"/>
          </a:p>
        </p:txBody>
      </p:sp>
    </p:spTree>
    <p:extLst>
      <p:ext uri="{BB962C8B-B14F-4D97-AF65-F5344CB8AC3E}">
        <p14:creationId xmlns:p14="http://schemas.microsoft.com/office/powerpoint/2010/main" val="52433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Zagadnienia</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dirty="0" smtClean="0"/>
              <a:t>17. Policja administracyjna.</a:t>
            </a:r>
          </a:p>
          <a:p>
            <a:pPr marL="0" indent="0">
              <a:buNone/>
            </a:pPr>
            <a:r>
              <a:rPr lang="pl-PL" dirty="0" smtClean="0"/>
              <a:t>18. Nadzór i kontrola gospodarcza.</a:t>
            </a:r>
          </a:p>
          <a:p>
            <a:pPr marL="0" indent="0">
              <a:buNone/>
            </a:pPr>
            <a:r>
              <a:rPr lang="pl-PL" dirty="0" smtClean="0"/>
              <a:t>19. Akty administracyjne zewnętrzne i akty administracyjne wewnętrzne.</a:t>
            </a:r>
          </a:p>
          <a:p>
            <a:pPr marL="0" indent="0">
              <a:buNone/>
            </a:pPr>
            <a:r>
              <a:rPr lang="pl-PL" dirty="0" smtClean="0"/>
              <a:t>20. Instrumenty  nieformalne w administracji.</a:t>
            </a:r>
          </a:p>
          <a:p>
            <a:pPr marL="0" indent="0">
              <a:buNone/>
            </a:pPr>
            <a:r>
              <a:rPr lang="pl-PL" dirty="0" smtClean="0"/>
              <a:t>21. Prawo ochrony konkurencji i konsumentów, i instytucje je realizujące.</a:t>
            </a:r>
          </a:p>
          <a:p>
            <a:pPr marL="0" indent="0">
              <a:buNone/>
            </a:pPr>
            <a:r>
              <a:rPr lang="pl-PL" dirty="0" smtClean="0"/>
              <a:t>22. Pomoc publiczna i zasady ją ograniczające (zwolnienia i ograniczenia)</a:t>
            </a:r>
          </a:p>
          <a:p>
            <a:pPr marL="0" indent="0">
              <a:buNone/>
            </a:pPr>
            <a:r>
              <a:rPr lang="pl-PL" dirty="0" smtClean="0"/>
              <a:t>23. Świadczenie usług telekomunikacyjnych. Gospodarowanie częstotliwościami i numeracją</a:t>
            </a:r>
          </a:p>
          <a:p>
            <a:pPr marL="0" indent="0">
              <a:buNone/>
            </a:pPr>
            <a:r>
              <a:rPr lang="pl-PL" dirty="0" smtClean="0"/>
              <a:t>24. Prawo pocztowe. Świadczenie usług pocztowych. Przesyłka niedoręczana. Kontrola działalności pocztowej</a:t>
            </a:r>
          </a:p>
          <a:p>
            <a:pPr marL="0" indent="0">
              <a:buNone/>
            </a:pPr>
            <a:endParaRPr lang="pl-PL" dirty="0" smtClean="0"/>
          </a:p>
          <a:p>
            <a:pPr marL="0" indent="0">
              <a:buNone/>
            </a:pPr>
            <a:endParaRPr lang="pl-PL" dirty="0"/>
          </a:p>
        </p:txBody>
      </p:sp>
    </p:spTree>
    <p:extLst>
      <p:ext uri="{BB962C8B-B14F-4D97-AF65-F5344CB8AC3E}">
        <p14:creationId xmlns:p14="http://schemas.microsoft.com/office/powerpoint/2010/main" val="14541092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Aspekty przedmiotowe publicznego prawa gospodarczego</a:t>
            </a:r>
            <a:endParaRPr lang="pl-PL" dirty="0"/>
          </a:p>
        </p:txBody>
      </p:sp>
      <p:sp>
        <p:nvSpPr>
          <p:cNvPr id="3" name="Symbol zastępczy zawartości 2"/>
          <p:cNvSpPr>
            <a:spLocks noGrp="1"/>
          </p:cNvSpPr>
          <p:nvPr>
            <p:ph idx="1"/>
          </p:nvPr>
        </p:nvSpPr>
        <p:spPr/>
        <p:txBody>
          <a:bodyPr/>
          <a:lstStyle/>
          <a:p>
            <a:pPr marL="0" indent="0">
              <a:buNone/>
            </a:pPr>
            <a:r>
              <a:rPr lang="pl-PL" dirty="0"/>
              <a:t>Przedmiotem stosunku prawnego opartego na normach publicznego prawa gospodarczego, podobnie jak każdego stosunku prawnego, jest tylko zachowanie. Określa je norma </a:t>
            </a:r>
            <a:r>
              <a:rPr lang="pl-PL" dirty="0" smtClean="0"/>
              <a:t>publicznego </a:t>
            </a:r>
            <a:r>
              <a:rPr lang="pl-PL" dirty="0"/>
              <a:t>prawa gospodarczego, stanowiąc o uprawnieniach i obowiązkach jej </a:t>
            </a:r>
            <a:r>
              <a:rPr lang="pl-PL" dirty="0" smtClean="0"/>
              <a:t>adresatów.</a:t>
            </a:r>
            <a:endParaRPr lang="pl-PL" dirty="0"/>
          </a:p>
        </p:txBody>
      </p:sp>
    </p:spTree>
    <p:extLst>
      <p:ext uri="{BB962C8B-B14F-4D97-AF65-F5344CB8AC3E}">
        <p14:creationId xmlns:p14="http://schemas.microsoft.com/office/powerpoint/2010/main" val="27725289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Organy regulacyjne</a:t>
            </a:r>
            <a:endParaRPr lang="pl-PL" dirty="0"/>
          </a:p>
        </p:txBody>
      </p:sp>
      <p:sp>
        <p:nvSpPr>
          <p:cNvPr id="3" name="Symbol zastępczy zawartości 2"/>
          <p:cNvSpPr>
            <a:spLocks noGrp="1"/>
          </p:cNvSpPr>
          <p:nvPr>
            <p:ph idx="1"/>
          </p:nvPr>
        </p:nvSpPr>
        <p:spPr/>
        <p:txBody>
          <a:bodyPr>
            <a:normAutofit fontScale="92500" lnSpcReduction="10000"/>
          </a:bodyPr>
          <a:lstStyle/>
          <a:p>
            <a:pPr marL="0" lvl="0" indent="0" algn="just">
              <a:buNone/>
            </a:pPr>
            <a:r>
              <a:rPr lang="pl-PL" sz="3000" b="1" dirty="0">
                <a:solidFill>
                  <a:prstClr val="black"/>
                </a:solidFill>
              </a:rPr>
              <a:t>Pojęcie regulacji: </a:t>
            </a:r>
            <a:r>
              <a:rPr lang="pl-PL" sz="3000" dirty="0">
                <a:solidFill>
                  <a:prstClr val="black"/>
                </a:solidFill>
              </a:rPr>
              <a:t>jest związane z postępem technologicznym w takich dziedzinach jak kolej, łączność (telekomunikacja), budowa i eksploatacja autostrad, energetyka i lotnictwo. Są to przedsiębiorstwa dysponujące ogromnym potencjałem ekonomicznym, które jednocześnie ze względu na rozbudowaną infrastrukturę tworzą monopole naturalne. Pozostałe przedsiębiorstwa nie mają możliwości świadczenia tych samych usług na zasadach konkurencji ze względu na ograniczony dostęp do urządzeń technicznych.</a:t>
            </a:r>
          </a:p>
          <a:p>
            <a:pPr marL="0" indent="0">
              <a:buNone/>
            </a:pPr>
            <a:endParaRPr lang="pl-PL" dirty="0"/>
          </a:p>
        </p:txBody>
      </p:sp>
    </p:spTree>
    <p:extLst>
      <p:ext uri="{BB962C8B-B14F-4D97-AF65-F5344CB8AC3E}">
        <p14:creationId xmlns:p14="http://schemas.microsoft.com/office/powerpoint/2010/main" val="8850405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Organy regulacyjne</a:t>
            </a:r>
            <a:endParaRPr lang="pl-PL" dirty="0"/>
          </a:p>
        </p:txBody>
      </p:sp>
      <p:sp>
        <p:nvSpPr>
          <p:cNvPr id="3" name="Symbol zastępczy zawartości 2"/>
          <p:cNvSpPr>
            <a:spLocks noGrp="1"/>
          </p:cNvSpPr>
          <p:nvPr>
            <p:ph idx="1"/>
          </p:nvPr>
        </p:nvSpPr>
        <p:spPr/>
        <p:txBody>
          <a:bodyPr/>
          <a:lstStyle/>
          <a:p>
            <a:pPr marL="0" lvl="0" indent="0" algn="just">
              <a:buNone/>
            </a:pPr>
            <a:r>
              <a:rPr lang="pl-PL" b="1" dirty="0">
                <a:solidFill>
                  <a:prstClr val="black"/>
                </a:solidFill>
              </a:rPr>
              <a:t>1)Przedsiębiorstwa infrastrukturalne (wyniku swojej powszechności) mogłoby zatem narzucać ceny</a:t>
            </a:r>
            <a:r>
              <a:rPr lang="pl-PL" dirty="0">
                <a:solidFill>
                  <a:prstClr val="black"/>
                </a:solidFill>
              </a:rPr>
              <a:t>:</a:t>
            </a:r>
          </a:p>
          <a:p>
            <a:pPr marL="514350" lvl="0" indent="-514350" algn="just">
              <a:buFont typeface="Arial" panose="020B0604020202020204" pitchFamily="34" charset="0"/>
              <a:buAutoNum type="alphaLcParenR"/>
            </a:pPr>
            <a:r>
              <a:rPr lang="pl-PL" dirty="0">
                <a:solidFill>
                  <a:prstClr val="black"/>
                </a:solidFill>
              </a:rPr>
              <a:t>Narzucać ceny świadczonych przez siebie usług:</a:t>
            </a:r>
          </a:p>
          <a:p>
            <a:pPr marL="514350" lvl="0" indent="-514350" algn="just">
              <a:buFont typeface="Arial" panose="020B0604020202020204" pitchFamily="34" charset="0"/>
              <a:buAutoNum type="alphaLcParenR"/>
            </a:pPr>
            <a:r>
              <a:rPr lang="pl-PL" dirty="0">
                <a:solidFill>
                  <a:prstClr val="black"/>
                </a:solidFill>
              </a:rPr>
              <a:t>Ograniczać usługi i ich świadczenie w miejscach nieopłacalnych;</a:t>
            </a:r>
          </a:p>
          <a:p>
            <a:pPr marL="0" indent="0">
              <a:buNone/>
            </a:pPr>
            <a:endParaRPr lang="pl-PL" dirty="0"/>
          </a:p>
        </p:txBody>
      </p:sp>
    </p:spTree>
    <p:extLst>
      <p:ext uri="{BB962C8B-B14F-4D97-AF65-F5344CB8AC3E}">
        <p14:creationId xmlns:p14="http://schemas.microsoft.com/office/powerpoint/2010/main" val="36632570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Organy regulacyjne</a:t>
            </a:r>
            <a:endParaRPr lang="pl-PL" dirty="0"/>
          </a:p>
        </p:txBody>
      </p:sp>
      <p:sp>
        <p:nvSpPr>
          <p:cNvPr id="3" name="Symbol zastępczy zawartości 2"/>
          <p:cNvSpPr>
            <a:spLocks noGrp="1"/>
          </p:cNvSpPr>
          <p:nvPr>
            <p:ph idx="1"/>
          </p:nvPr>
        </p:nvSpPr>
        <p:spPr/>
        <p:txBody>
          <a:bodyPr>
            <a:normAutofit fontScale="92500" lnSpcReduction="10000"/>
          </a:bodyPr>
          <a:lstStyle/>
          <a:p>
            <a:pPr marL="0" lvl="0" indent="0" algn="just">
              <a:buNone/>
            </a:pPr>
            <a:r>
              <a:rPr lang="pl-PL" sz="3000" b="1" dirty="0">
                <a:solidFill>
                  <a:prstClr val="black"/>
                </a:solidFill>
              </a:rPr>
              <a:t>W myśl Hoff., </a:t>
            </a:r>
            <a:r>
              <a:rPr lang="pl-PL" sz="3000" dirty="0">
                <a:solidFill>
                  <a:prstClr val="black"/>
                </a:solidFill>
              </a:rPr>
              <a:t>Prawny model regulacji sektorowej, Centrum Doradztwa i Informacji </a:t>
            </a:r>
            <a:r>
              <a:rPr lang="pl-PL" sz="3000" dirty="0" err="1">
                <a:solidFill>
                  <a:prstClr val="black"/>
                </a:solidFill>
              </a:rPr>
              <a:t>Difin</a:t>
            </a:r>
            <a:r>
              <a:rPr lang="pl-PL" sz="3000" dirty="0">
                <a:solidFill>
                  <a:prstClr val="black"/>
                </a:solidFill>
              </a:rPr>
              <a:t>, Warszawa 2008. „Regulacja powinna być rozumiana jako władcze oddziaływanie na przedsiębiorstwa przez niezależne organy administracji. Celem tego oddziaływania jest stworzenie skutecznej konkurencji, zrekompensowanie jej braku lub niemożności realizacji celów społecznych w warunkach konkurencji. Działania te są podejmowane na podstawie norm dających tym organom władzę uznaniową ograniczoną stanem konkurencji na danym rynku”.</a:t>
            </a:r>
          </a:p>
          <a:p>
            <a:endParaRPr lang="pl-PL" dirty="0"/>
          </a:p>
        </p:txBody>
      </p:sp>
    </p:spTree>
    <p:extLst>
      <p:ext uri="{BB962C8B-B14F-4D97-AF65-F5344CB8AC3E}">
        <p14:creationId xmlns:p14="http://schemas.microsoft.com/office/powerpoint/2010/main" val="19530006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Organy regulacyjne</a:t>
            </a:r>
            <a:endParaRPr lang="pl-PL" dirty="0"/>
          </a:p>
        </p:txBody>
      </p:sp>
      <p:sp>
        <p:nvSpPr>
          <p:cNvPr id="3" name="Symbol zastępczy zawartości 2"/>
          <p:cNvSpPr>
            <a:spLocks noGrp="1"/>
          </p:cNvSpPr>
          <p:nvPr>
            <p:ph idx="1"/>
          </p:nvPr>
        </p:nvSpPr>
        <p:spPr/>
        <p:txBody>
          <a:bodyPr/>
          <a:lstStyle/>
          <a:p>
            <a:pPr marL="0" lvl="0" indent="0">
              <a:buNone/>
            </a:pPr>
            <a:r>
              <a:rPr lang="pl-PL" dirty="0">
                <a:solidFill>
                  <a:prstClr val="black"/>
                </a:solidFill>
              </a:rPr>
              <a:t>3. </a:t>
            </a:r>
            <a:r>
              <a:rPr lang="pl-PL" b="1" dirty="0">
                <a:solidFill>
                  <a:prstClr val="black"/>
                </a:solidFill>
              </a:rPr>
              <a:t>Podstawowe elementy regulacji to:</a:t>
            </a:r>
          </a:p>
          <a:p>
            <a:pPr marL="514350" lvl="0" indent="-514350" algn="just">
              <a:buFont typeface="Arial" panose="020B0604020202020204" pitchFamily="34" charset="0"/>
              <a:buAutoNum type="alphaLcParenR"/>
            </a:pPr>
            <a:r>
              <a:rPr lang="pl-PL" dirty="0">
                <a:solidFill>
                  <a:prstClr val="black"/>
                </a:solidFill>
              </a:rPr>
              <a:t>Niezależność organu regulacyjnego;</a:t>
            </a:r>
          </a:p>
          <a:p>
            <a:pPr marL="514350" lvl="0" indent="-514350" algn="just">
              <a:buFont typeface="Arial" panose="020B0604020202020204" pitchFamily="34" charset="0"/>
              <a:buAutoNum type="alphaLcParenR"/>
            </a:pPr>
            <a:r>
              <a:rPr lang="pl-PL" dirty="0">
                <a:solidFill>
                  <a:prstClr val="black"/>
                </a:solidFill>
              </a:rPr>
              <a:t>władcze działanie tego organu w celu stworzenia konkurencji (regulacja na rzecz konkurencji) i zabezpieczenia określonych celów społecznych (regulacja prospołeczna);</a:t>
            </a:r>
          </a:p>
          <a:p>
            <a:pPr marL="514350" lvl="0" indent="-514350" algn="just">
              <a:buFont typeface="Arial" panose="020B0604020202020204" pitchFamily="34" charset="0"/>
              <a:buAutoNum type="alphaLcParenR"/>
            </a:pPr>
            <a:r>
              <a:rPr lang="pl-PL" dirty="0">
                <a:solidFill>
                  <a:prstClr val="black"/>
                </a:solidFill>
              </a:rPr>
              <a:t>Metoda działania ex </a:t>
            </a:r>
            <a:r>
              <a:rPr lang="pl-PL" dirty="0" err="1">
                <a:solidFill>
                  <a:prstClr val="black"/>
                </a:solidFill>
              </a:rPr>
              <a:t>ante</a:t>
            </a:r>
            <a:r>
              <a:rPr lang="pl-PL" dirty="0">
                <a:solidFill>
                  <a:prstClr val="black"/>
                </a:solidFill>
              </a:rPr>
              <a:t> w oparciu o szeroką władzę dyskrecjonalną</a:t>
            </a:r>
          </a:p>
          <a:p>
            <a:endParaRPr lang="pl-PL" dirty="0"/>
          </a:p>
        </p:txBody>
      </p:sp>
    </p:spTree>
    <p:extLst>
      <p:ext uri="{BB962C8B-B14F-4D97-AF65-F5344CB8AC3E}">
        <p14:creationId xmlns:p14="http://schemas.microsoft.com/office/powerpoint/2010/main" val="28814220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Organy regulacyjne</a:t>
            </a:r>
            <a:endParaRPr lang="pl-PL" dirty="0"/>
          </a:p>
        </p:txBody>
      </p:sp>
      <p:sp>
        <p:nvSpPr>
          <p:cNvPr id="3" name="Symbol zastępczy zawartości 2"/>
          <p:cNvSpPr>
            <a:spLocks noGrp="1"/>
          </p:cNvSpPr>
          <p:nvPr>
            <p:ph idx="1"/>
          </p:nvPr>
        </p:nvSpPr>
        <p:spPr/>
        <p:txBody>
          <a:bodyPr>
            <a:normAutofit lnSpcReduction="10000"/>
          </a:bodyPr>
          <a:lstStyle/>
          <a:p>
            <a:pPr marL="0" lvl="0" indent="0" algn="just">
              <a:buNone/>
            </a:pPr>
            <a:r>
              <a:rPr lang="pl-PL" sz="3000" b="1" dirty="0" smtClean="0">
                <a:solidFill>
                  <a:prstClr val="black"/>
                </a:solidFill>
              </a:rPr>
              <a:t>Organy </a:t>
            </a:r>
            <a:r>
              <a:rPr lang="pl-PL" sz="3000" b="1" dirty="0">
                <a:solidFill>
                  <a:prstClr val="black"/>
                </a:solidFill>
              </a:rPr>
              <a:t>działające według powyższej regulacji </a:t>
            </a:r>
            <a:r>
              <a:rPr lang="pl-PL" sz="3000" dirty="0">
                <a:solidFill>
                  <a:prstClr val="black"/>
                </a:solidFill>
              </a:rPr>
              <a:t>to:</a:t>
            </a:r>
          </a:p>
          <a:p>
            <a:pPr marL="514350" lvl="0" indent="-514350" algn="just">
              <a:buFont typeface="Arial" panose="020B0604020202020204" pitchFamily="34" charset="0"/>
              <a:buAutoNum type="alphaLcParenR"/>
            </a:pPr>
            <a:r>
              <a:rPr lang="pl-PL" sz="3000" dirty="0">
                <a:solidFill>
                  <a:prstClr val="black"/>
                </a:solidFill>
              </a:rPr>
              <a:t>Prezes URE</a:t>
            </a:r>
          </a:p>
          <a:p>
            <a:pPr marL="514350" lvl="0" indent="-514350" algn="just">
              <a:buFont typeface="Arial" panose="020B0604020202020204" pitchFamily="34" charset="0"/>
              <a:buAutoNum type="alphaLcParenR"/>
            </a:pPr>
            <a:r>
              <a:rPr lang="pl-PL" sz="3000" dirty="0">
                <a:solidFill>
                  <a:prstClr val="black"/>
                </a:solidFill>
              </a:rPr>
              <a:t>Prezes Urzędu i Komunikacji Elektronicznej (UKE)</a:t>
            </a:r>
          </a:p>
          <a:p>
            <a:pPr marL="0" lvl="0" indent="0" algn="just">
              <a:buNone/>
            </a:pPr>
            <a:r>
              <a:rPr lang="pl-PL" sz="3000" dirty="0">
                <a:solidFill>
                  <a:prstClr val="black"/>
                </a:solidFill>
              </a:rPr>
              <a:t>Organy te zostały włączone przez Komisję </a:t>
            </a:r>
          </a:p>
          <a:p>
            <a:pPr marL="0" lvl="0" indent="0" algn="just">
              <a:buNone/>
            </a:pPr>
            <a:endParaRPr lang="pl-PL" sz="3000" b="1" dirty="0">
              <a:solidFill>
                <a:prstClr val="black"/>
              </a:solidFill>
            </a:endParaRPr>
          </a:p>
          <a:p>
            <a:pPr marL="0" lvl="0" indent="0" algn="just">
              <a:buNone/>
            </a:pPr>
            <a:r>
              <a:rPr lang="pl-PL" sz="3000" b="1" dirty="0">
                <a:solidFill>
                  <a:prstClr val="black"/>
                </a:solidFill>
              </a:rPr>
              <a:t>Europejską do Europejskiej Grupy Organów Regulacyjnych dla Sieci i Usług Łączności Elektronicznej. Nie kiedy Prezes URE i Prezes UKE określani są mianem regulatorów.</a:t>
            </a:r>
          </a:p>
          <a:p>
            <a:endParaRPr lang="pl-PL" dirty="0"/>
          </a:p>
        </p:txBody>
      </p:sp>
    </p:spTree>
    <p:extLst>
      <p:ext uri="{BB962C8B-B14F-4D97-AF65-F5344CB8AC3E}">
        <p14:creationId xmlns:p14="http://schemas.microsoft.com/office/powerpoint/2010/main" val="31903901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Organy regulacyjne</a:t>
            </a:r>
            <a:endParaRPr lang="pl-PL" dirty="0"/>
          </a:p>
        </p:txBody>
      </p:sp>
      <p:sp>
        <p:nvSpPr>
          <p:cNvPr id="3" name="Symbol zastępczy zawartości 2"/>
          <p:cNvSpPr>
            <a:spLocks noGrp="1"/>
          </p:cNvSpPr>
          <p:nvPr>
            <p:ph idx="1"/>
          </p:nvPr>
        </p:nvSpPr>
        <p:spPr/>
        <p:txBody>
          <a:bodyPr>
            <a:normAutofit lnSpcReduction="10000"/>
          </a:bodyPr>
          <a:lstStyle/>
          <a:p>
            <a:pPr marL="0" lvl="0" indent="0" algn="just">
              <a:buNone/>
            </a:pPr>
            <a:r>
              <a:rPr lang="pl-PL" sz="3000" b="1" dirty="0">
                <a:solidFill>
                  <a:prstClr val="black"/>
                </a:solidFill>
              </a:rPr>
              <a:t>Aspekty niezależności organów regulujących:</a:t>
            </a:r>
          </a:p>
          <a:p>
            <a:pPr marL="514350" lvl="0" indent="-514350" algn="just">
              <a:buFont typeface="Arial" panose="020B0604020202020204" pitchFamily="34" charset="0"/>
              <a:buAutoNum type="alphaLcParenR"/>
            </a:pPr>
            <a:r>
              <a:rPr lang="pl-PL" sz="3000" dirty="0">
                <a:solidFill>
                  <a:prstClr val="black"/>
                </a:solidFill>
              </a:rPr>
              <a:t>Niezależność organu regulującego od wpływu bieżącej polityki;</a:t>
            </a:r>
          </a:p>
          <a:p>
            <a:pPr marL="514350" lvl="0" indent="-514350" algn="just">
              <a:buFont typeface="Arial" panose="020B0604020202020204" pitchFamily="34" charset="0"/>
              <a:buAutoNum type="alphaLcParenR"/>
            </a:pPr>
            <a:r>
              <a:rPr lang="pl-PL" sz="3000" dirty="0">
                <a:solidFill>
                  <a:prstClr val="black"/>
                </a:solidFill>
              </a:rPr>
              <a:t>Niezależność od przedsiębiorców poddanych regulacji. Jednakże, gdy przedsiębiorcy poddani regulacji są przedsiębiorcami publicznymi, ich w pływ na decyzje organów regulujących może być powiązany z wpływem organów państwa, decydujących o kierunkach działania i składzie osobowym organów przedsiębiorców.</a:t>
            </a:r>
          </a:p>
          <a:p>
            <a:endParaRPr lang="pl-PL" dirty="0"/>
          </a:p>
        </p:txBody>
      </p:sp>
    </p:spTree>
    <p:extLst>
      <p:ext uri="{BB962C8B-B14F-4D97-AF65-F5344CB8AC3E}">
        <p14:creationId xmlns:p14="http://schemas.microsoft.com/office/powerpoint/2010/main" val="297883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Organy regulacyjne</a:t>
            </a:r>
            <a:endParaRPr lang="pl-PL" dirty="0"/>
          </a:p>
        </p:txBody>
      </p:sp>
      <p:sp>
        <p:nvSpPr>
          <p:cNvPr id="3" name="Symbol zastępczy zawartości 2"/>
          <p:cNvSpPr>
            <a:spLocks noGrp="1"/>
          </p:cNvSpPr>
          <p:nvPr>
            <p:ph idx="1"/>
          </p:nvPr>
        </p:nvSpPr>
        <p:spPr/>
        <p:txBody>
          <a:bodyPr>
            <a:normAutofit fontScale="92500" lnSpcReduction="10000"/>
          </a:bodyPr>
          <a:lstStyle/>
          <a:p>
            <a:pPr marL="0" lvl="0" indent="0">
              <a:buNone/>
            </a:pPr>
            <a:r>
              <a:rPr lang="pl-PL" sz="2200" b="1" dirty="0" smtClean="0">
                <a:solidFill>
                  <a:prstClr val="black"/>
                </a:solidFill>
              </a:rPr>
              <a:t>Podstawowe </a:t>
            </a:r>
            <a:r>
              <a:rPr lang="pl-PL" sz="2200" b="1" dirty="0">
                <a:solidFill>
                  <a:prstClr val="black"/>
                </a:solidFill>
              </a:rPr>
              <a:t>cele regulacji:</a:t>
            </a:r>
          </a:p>
          <a:p>
            <a:pPr marL="514350" lvl="0" indent="-514350" algn="just">
              <a:buFont typeface="Arial" panose="020B0604020202020204" pitchFamily="34" charset="0"/>
              <a:buAutoNum type="alphaLcParenR"/>
            </a:pPr>
            <a:r>
              <a:rPr lang="pl-PL" sz="2200" dirty="0">
                <a:solidFill>
                  <a:prstClr val="black"/>
                </a:solidFill>
                <a:latin typeface="Times New Roman" panose="02020603050405020304" pitchFamily="18" charset="0"/>
                <a:cs typeface="Times New Roman" panose="02020603050405020304" pitchFamily="18" charset="0"/>
              </a:rPr>
              <a:t>Budowa rynku konkurencyjnego (regulacja na rzecz konkurencji);</a:t>
            </a:r>
          </a:p>
          <a:p>
            <a:pPr marL="514350" lvl="0" indent="-514350" algn="just">
              <a:buFont typeface="Arial" panose="020B0604020202020204" pitchFamily="34" charset="0"/>
              <a:buAutoNum type="alphaLcParenR"/>
            </a:pPr>
            <a:r>
              <a:rPr lang="pl-PL" sz="2200" dirty="0">
                <a:solidFill>
                  <a:prstClr val="black"/>
                </a:solidFill>
                <a:latin typeface="Times New Roman" panose="02020603050405020304" pitchFamily="18" charset="0"/>
                <a:cs typeface="Times New Roman" panose="02020603050405020304" pitchFamily="18" charset="0"/>
              </a:rPr>
              <a:t>Ochrona konsumentów (regulacja prospołeczna);</a:t>
            </a:r>
          </a:p>
          <a:p>
            <a:pPr marL="0" lvl="0" indent="0" algn="just">
              <a:buNone/>
            </a:pPr>
            <a:endParaRPr lang="pl-PL" sz="2200"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pl-PL" sz="2200" dirty="0">
                <a:solidFill>
                  <a:prstClr val="black"/>
                </a:solidFill>
                <a:latin typeface="Times New Roman" panose="02020603050405020304" pitchFamily="18" charset="0"/>
                <a:cs typeface="Times New Roman" panose="02020603050405020304" pitchFamily="18" charset="0"/>
              </a:rPr>
              <a:t>Odp. a) wiąże się to założeniem, że na rynkach dotychczas zmonopolizowanych lub z udziałem podmiotów dominujących możliwa jest konkurencja. Warunkiem jej powstania jest udział państwa. Zatem rolą państwa za pośrednictwem rożnego rodzaju instrumentów, np. prawa administracyjnego, spowodować powstanie warunków konkurencji. W konsekwencji, zrealizowanie tak określonego celu, miałoby w przyszłości sprawić, że organ regulacyjny przestałby być potrzebny. Raz powstały rynek konkurencyjny wymaga bowiem kontroli organów ochrony konkurencji, czyli Prezesa UOKiK oraz Komisji, a nie organów, które miały za zadanie spowodować zaistnienie konkurencji.</a:t>
            </a:r>
          </a:p>
          <a:p>
            <a:pPr marL="0" indent="0">
              <a:buNone/>
            </a:pPr>
            <a:endParaRPr lang="pl-PL" dirty="0" smtClean="0"/>
          </a:p>
        </p:txBody>
      </p:sp>
    </p:spTree>
    <p:extLst>
      <p:ext uri="{BB962C8B-B14F-4D97-AF65-F5344CB8AC3E}">
        <p14:creationId xmlns:p14="http://schemas.microsoft.com/office/powerpoint/2010/main" val="23115479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Organy regulacyjne</a:t>
            </a:r>
            <a:endParaRPr lang="pl-PL" dirty="0"/>
          </a:p>
        </p:txBody>
      </p:sp>
      <p:sp>
        <p:nvSpPr>
          <p:cNvPr id="3" name="Symbol zastępczy zawartości 2"/>
          <p:cNvSpPr>
            <a:spLocks noGrp="1"/>
          </p:cNvSpPr>
          <p:nvPr>
            <p:ph idx="1"/>
          </p:nvPr>
        </p:nvSpPr>
        <p:spPr/>
        <p:txBody>
          <a:bodyPr>
            <a:normAutofit fontScale="92500"/>
          </a:bodyPr>
          <a:lstStyle/>
          <a:p>
            <a:pPr marL="0" lvl="0" indent="0" algn="just">
              <a:buNone/>
            </a:pPr>
            <a:r>
              <a:rPr lang="pl-PL" sz="2700" dirty="0">
                <a:solidFill>
                  <a:prstClr val="black"/>
                </a:solidFill>
              </a:rPr>
              <a:t>Odp. b) Regulacja prospołeczna – nie przestanie być zapewne konieczna, dopóki działalność w ramach sektorów regulowanych przy obecnym stanie techniki będzie istniała. Nawet wówczas, gdy powstanie konkurencja na rynku, przedsiębiorstwom infrastrukturalnym nie będzie opłacało się świadczyć niektórych usług lub obsługiwać niektórych usług lub usługiwać niektórych klientów.</a:t>
            </a:r>
          </a:p>
          <a:p>
            <a:pPr marL="0" lvl="0" indent="0" algn="just">
              <a:buNone/>
            </a:pPr>
            <a:r>
              <a:rPr lang="pl-PL" sz="2700" b="1" dirty="0">
                <a:solidFill>
                  <a:prstClr val="black"/>
                </a:solidFill>
              </a:rPr>
              <a:t>Przykład: Doprowadzenie sieci dystrybucji gazu ziemnego może nie opłacać się żadnemu z przedsiębiorców działających na rynku, jeśli liczba jego odbiorców będzie niewielka i równocześnie planowany pobór gazu będzie niski.</a:t>
            </a:r>
          </a:p>
          <a:p>
            <a:pPr marL="0" indent="0">
              <a:buNone/>
            </a:pPr>
            <a:endParaRPr lang="pl-PL" dirty="0"/>
          </a:p>
        </p:txBody>
      </p:sp>
    </p:spTree>
    <p:extLst>
      <p:ext uri="{BB962C8B-B14F-4D97-AF65-F5344CB8AC3E}">
        <p14:creationId xmlns:p14="http://schemas.microsoft.com/office/powerpoint/2010/main" val="35446537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lnSpcReduction="10000"/>
          </a:bodyPr>
          <a:lstStyle/>
          <a:p>
            <a:pPr marL="0" lvl="0" indent="0" algn="just">
              <a:buNone/>
            </a:pPr>
            <a:r>
              <a:rPr lang="pl-PL" b="1" dirty="0">
                <a:solidFill>
                  <a:prstClr val="black"/>
                </a:solidFill>
              </a:rPr>
              <a:t>Celem działań organów regulacyjnych jest ochrona odbiorców usług przedsiębiorców działających na rynkach poddanych regulacji, który przejawia się w różny sposób:</a:t>
            </a:r>
          </a:p>
          <a:p>
            <a:pPr marL="0" lvl="0" indent="0" algn="just">
              <a:buNone/>
            </a:pPr>
            <a:r>
              <a:rPr lang="pl-PL" dirty="0">
                <a:solidFill>
                  <a:prstClr val="black"/>
                </a:solidFill>
              </a:rPr>
              <a:t>a) Prezes URE może niektórym przedsiębiorstwom energetycznym nakazać zawarcie umowy korzystania z sieci lub ukształtować stosunek prawny świadczenia usług sieciowych między stronami;</a:t>
            </a:r>
          </a:p>
          <a:p>
            <a:pPr marL="0" indent="0">
              <a:buNone/>
            </a:pPr>
            <a:endParaRPr lang="pl-PL" dirty="0"/>
          </a:p>
        </p:txBody>
      </p:sp>
    </p:spTree>
    <p:extLst>
      <p:ext uri="{BB962C8B-B14F-4D97-AF65-F5344CB8AC3E}">
        <p14:creationId xmlns:p14="http://schemas.microsoft.com/office/powerpoint/2010/main" val="1878441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40000" lnSpcReduction="20000"/>
          </a:bodyPr>
          <a:lstStyle/>
          <a:p>
            <a:r>
              <a:rPr lang="pl-PL" dirty="0" smtClean="0"/>
              <a:t>Ćwiczenia:</a:t>
            </a:r>
          </a:p>
          <a:p>
            <a:r>
              <a:rPr lang="pl-PL" dirty="0" smtClean="0"/>
              <a:t>Powołanie i organizacja przedsiębiorstwa państwowego.</a:t>
            </a:r>
          </a:p>
          <a:p>
            <a:r>
              <a:rPr lang="pl-PL" dirty="0" smtClean="0"/>
              <a:t>Struktura jednoosobowej spółki skarbu państwa, organy nadzorczo-kontrolne.</a:t>
            </a:r>
          </a:p>
          <a:p>
            <a:r>
              <a:rPr lang="pl-PL" dirty="0" smtClean="0"/>
              <a:t>Analiza kazusów komercjalizacji i prywatyzacji przedsiębiorstw państwowych.</a:t>
            </a:r>
          </a:p>
          <a:p>
            <a:r>
              <a:rPr lang="pl-PL" dirty="0" smtClean="0"/>
              <a:t>Ocena form działalności gospodarczej jednostek samorządu terytorialnego w konkretnie wybranych gminach.</a:t>
            </a:r>
          </a:p>
          <a:p>
            <a:r>
              <a:rPr lang="pl-PL" dirty="0" smtClean="0"/>
              <a:t>Przekształcenie samorządowego zakładu budżetowego w spółkę samorządową.</a:t>
            </a:r>
          </a:p>
          <a:p>
            <a:r>
              <a:rPr lang="pl-PL" dirty="0" smtClean="0"/>
              <a:t>Interpretacja kazusów orzeczeń Prezesa Urzędu Ochrony Konsumentów i Konkurencji.</a:t>
            </a:r>
          </a:p>
          <a:p>
            <a:r>
              <a:rPr lang="pl-PL" dirty="0" smtClean="0"/>
              <a:t>Analiza przykładów pomocy publicznej dla polskich przedsiębiorstw.</a:t>
            </a:r>
          </a:p>
          <a:p>
            <a:r>
              <a:rPr lang="pl-PL" dirty="0" smtClean="0"/>
              <a:t>Kalkulacja kosztu netto obowiązku świadczenia usług powszechnych,</a:t>
            </a:r>
          </a:p>
          <a:p>
            <a:r>
              <a:rPr lang="pl-PL" dirty="0" smtClean="0"/>
              <a:t>Rola Komisji Europejskiej w sprawach pomocy publicznej,</a:t>
            </a:r>
          </a:p>
          <a:p>
            <a:r>
              <a:rPr lang="pl-PL" dirty="0" smtClean="0"/>
              <a:t>Giełda Papierów Wartościowych w Polsce i jej znaczenie na rynkach finansowych</a:t>
            </a:r>
          </a:p>
          <a:p>
            <a:r>
              <a:rPr lang="pl-PL" dirty="0" smtClean="0"/>
              <a:t> Analiza kazusów  Przedsiębiorstw, w odwołaniu się w do Sądu Antymonopolowego od decyzji Urzędu Ochrony Konkurencji, </a:t>
            </a:r>
            <a:endParaRPr lang="pl-PL" dirty="0" smtClean="0"/>
          </a:p>
          <a:p>
            <a:pPr marL="0" indent="0">
              <a:buNone/>
            </a:pPr>
            <a:r>
              <a:rPr lang="pl-PL" b="1" dirty="0" smtClean="0"/>
              <a:t>Tematy na zaliczenie ćwiczeń</a:t>
            </a:r>
          </a:p>
          <a:p>
            <a:pPr marL="0" indent="0">
              <a:buNone/>
            </a:pPr>
            <a:r>
              <a:rPr lang="pl-PL" dirty="0">
                <a:solidFill>
                  <a:srgbClr val="000000"/>
                </a:solidFill>
              </a:rPr>
              <a:t>1. Analiza przykładów pomocy publicznej dla polskich przedsiębiorców</a:t>
            </a:r>
          </a:p>
          <a:p>
            <a:pPr marL="0" indent="0">
              <a:buNone/>
            </a:pPr>
            <a:r>
              <a:rPr lang="pl-PL" dirty="0">
                <a:solidFill>
                  <a:srgbClr val="000000"/>
                </a:solidFill>
              </a:rPr>
              <a:t>2. Rola Komisji Europejskiej w sprawach pomocy społecznej</a:t>
            </a:r>
          </a:p>
          <a:p>
            <a:pPr marL="0" indent="0">
              <a:buNone/>
            </a:pPr>
            <a:r>
              <a:rPr lang="pl-PL" dirty="0">
                <a:solidFill>
                  <a:srgbClr val="000000"/>
                </a:solidFill>
              </a:rPr>
              <a:t>3. Giełda papierów wartościowych w Polsce i jej znaczenie na rynkach finansowych </a:t>
            </a:r>
          </a:p>
          <a:p>
            <a:pPr marL="0" indent="0">
              <a:buNone/>
            </a:pPr>
            <a:r>
              <a:rPr lang="pl-PL" dirty="0">
                <a:solidFill>
                  <a:srgbClr val="000000"/>
                </a:solidFill>
              </a:rPr>
              <a:t>4. Prewencyjna kontrola koncentracji przedsiębiorstw</a:t>
            </a:r>
          </a:p>
          <a:p>
            <a:pPr marL="0" indent="0">
              <a:buNone/>
            </a:pPr>
            <a:r>
              <a:rPr lang="pl-PL" dirty="0">
                <a:solidFill>
                  <a:srgbClr val="000000"/>
                </a:solidFill>
              </a:rPr>
              <a:t>5. Zasada zakazu praktyk ograniczających konkurencję.</a:t>
            </a:r>
          </a:p>
          <a:p>
            <a:pPr marL="0" indent="0">
              <a:buNone/>
            </a:pPr>
            <a:endParaRPr lang="pl-PL" dirty="0"/>
          </a:p>
        </p:txBody>
      </p:sp>
    </p:spTree>
    <p:extLst>
      <p:ext uri="{BB962C8B-B14F-4D97-AF65-F5344CB8AC3E}">
        <p14:creationId xmlns:p14="http://schemas.microsoft.com/office/powerpoint/2010/main" val="10614479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Organyregulacyjne</a:t>
            </a:r>
            <a:endParaRPr lang="pl-PL" dirty="0"/>
          </a:p>
        </p:txBody>
      </p:sp>
      <p:sp>
        <p:nvSpPr>
          <p:cNvPr id="3" name="Symbol zastępczy zawartości 2"/>
          <p:cNvSpPr>
            <a:spLocks noGrp="1"/>
          </p:cNvSpPr>
          <p:nvPr>
            <p:ph idx="1"/>
          </p:nvPr>
        </p:nvSpPr>
        <p:spPr/>
        <p:txBody>
          <a:bodyPr>
            <a:normAutofit fontScale="92500"/>
          </a:bodyPr>
          <a:lstStyle/>
          <a:p>
            <a:pPr marL="0" lvl="0" indent="0" algn="just">
              <a:buNone/>
            </a:pPr>
            <a:r>
              <a:rPr lang="pl-PL" sz="2500" dirty="0">
                <a:solidFill>
                  <a:prstClr val="black"/>
                </a:solidFill>
              </a:rPr>
              <a:t>b) Prezes URE może nakazać przedsiębiorcy kontynuowanie działalności, z której chce on zrezygnować. Istotnym przejawem ochrony konsumentów jest wpływ organów regulacyjnych na wysokość opłat i cenników przedsiębiorców.</a:t>
            </a:r>
          </a:p>
          <a:p>
            <a:pPr marL="0" lvl="0" indent="0" algn="just">
              <a:buNone/>
            </a:pPr>
            <a:r>
              <a:rPr lang="pl-PL" sz="2500" b="1" dirty="0">
                <a:solidFill>
                  <a:prstClr val="black"/>
                </a:solidFill>
              </a:rPr>
              <a:t>Przykład 1. </a:t>
            </a:r>
          </a:p>
          <a:p>
            <a:pPr marL="0" lvl="0" indent="0" algn="just">
              <a:buNone/>
            </a:pPr>
            <a:r>
              <a:rPr lang="pl-PL" sz="2500" dirty="0">
                <a:solidFill>
                  <a:prstClr val="black"/>
                </a:solidFill>
              </a:rPr>
              <a:t>Prezes URE zatwierdza taryfy przedsiębiorstw energetycznych niedziałających w warunkach konkurencji. Obecnie ma wpływ m.in. na wysokość cen gazu ziemnego dla wszystkich odbiorców gospodarstw domowych i przemysłowych oraz ciepła przechodzącego ze znacznej wielkości elektrociepłowni i ciepłowni. Taryfa jest zatwierdzona w formie decyzji administracyjnej i podlega zaskarżaniu do Sądu Ochrony Konkurencji i Konsumentów.</a:t>
            </a:r>
          </a:p>
          <a:p>
            <a:pPr marL="0" indent="0">
              <a:buNone/>
            </a:pPr>
            <a:endParaRPr lang="pl-PL" dirty="0"/>
          </a:p>
        </p:txBody>
      </p:sp>
    </p:spTree>
    <p:extLst>
      <p:ext uri="{BB962C8B-B14F-4D97-AF65-F5344CB8AC3E}">
        <p14:creationId xmlns:p14="http://schemas.microsoft.com/office/powerpoint/2010/main" val="20457901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Organy regulacyjne</a:t>
            </a:r>
            <a:endParaRPr lang="pl-PL" dirty="0"/>
          </a:p>
        </p:txBody>
      </p:sp>
      <p:sp>
        <p:nvSpPr>
          <p:cNvPr id="3" name="Symbol zastępczy zawartości 2"/>
          <p:cNvSpPr>
            <a:spLocks noGrp="1"/>
          </p:cNvSpPr>
          <p:nvPr>
            <p:ph idx="1"/>
          </p:nvPr>
        </p:nvSpPr>
        <p:spPr/>
        <p:txBody>
          <a:bodyPr>
            <a:normAutofit fontScale="92500"/>
          </a:bodyPr>
          <a:lstStyle/>
          <a:p>
            <a:pPr marL="0" lvl="0" indent="0" algn="just">
              <a:buNone/>
            </a:pPr>
            <a:r>
              <a:rPr lang="pl-PL" sz="2500" dirty="0">
                <a:solidFill>
                  <a:prstClr val="black"/>
                </a:solidFill>
              </a:rPr>
              <a:t>b) Prezes URE może nakazać przedsiębiorcy kontynuowanie działalności, z której chce on zrezygnować. Istotnym przejawem ochrony konsumentów jest wpływ organów regulacyjnych na wysokość opłat i cenników przedsiębiorców.</a:t>
            </a:r>
          </a:p>
          <a:p>
            <a:pPr marL="0" lvl="0" indent="0" algn="just">
              <a:buNone/>
            </a:pPr>
            <a:r>
              <a:rPr lang="pl-PL" sz="2500" b="1" dirty="0">
                <a:solidFill>
                  <a:prstClr val="black"/>
                </a:solidFill>
              </a:rPr>
              <a:t>Przykład 1. </a:t>
            </a:r>
          </a:p>
          <a:p>
            <a:pPr marL="0" lvl="0" indent="0" algn="just">
              <a:buNone/>
            </a:pPr>
            <a:r>
              <a:rPr lang="pl-PL" sz="2500" dirty="0">
                <a:solidFill>
                  <a:prstClr val="black"/>
                </a:solidFill>
              </a:rPr>
              <a:t>Prezes URE zatwierdza taryfy przedsiębiorstw energetycznych niedziałających w warunkach konkurencji. Obecnie ma wpływ m.in. na wysokość cen gazu ziemnego dla wszystkich odbiorców gospodarstw domowych i przemysłowych oraz ciepła przechodzącego ze znacznej wielkości elektrociepłowni i ciepłowni. Taryfa jest zatwierdzona w formie decyzji administracyjnej i podlega zaskarżaniu do Sądu Ochrony Konkurencji i Konsumentów.</a:t>
            </a:r>
          </a:p>
          <a:p>
            <a:pPr marL="0" indent="0">
              <a:buNone/>
            </a:pPr>
            <a:endParaRPr lang="pl-PL" dirty="0"/>
          </a:p>
        </p:txBody>
      </p:sp>
    </p:spTree>
    <p:extLst>
      <p:ext uri="{BB962C8B-B14F-4D97-AF65-F5344CB8AC3E}">
        <p14:creationId xmlns:p14="http://schemas.microsoft.com/office/powerpoint/2010/main" val="35496941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Organy regulacyjne</a:t>
            </a:r>
            <a:endParaRPr lang="pl-PL" dirty="0"/>
          </a:p>
        </p:txBody>
      </p:sp>
      <p:sp>
        <p:nvSpPr>
          <p:cNvPr id="3" name="Symbol zastępczy zawartości 2"/>
          <p:cNvSpPr>
            <a:spLocks noGrp="1"/>
          </p:cNvSpPr>
          <p:nvPr>
            <p:ph idx="1"/>
          </p:nvPr>
        </p:nvSpPr>
        <p:spPr/>
        <p:txBody>
          <a:bodyPr>
            <a:normAutofit lnSpcReduction="10000"/>
          </a:bodyPr>
          <a:lstStyle/>
          <a:p>
            <a:pPr marL="0" lvl="0" indent="0" algn="just">
              <a:buNone/>
            </a:pPr>
            <a:r>
              <a:rPr lang="pl-PL" sz="1600" b="1" dirty="0" smtClean="0">
                <a:solidFill>
                  <a:prstClr val="black"/>
                </a:solidFill>
                <a:latin typeface="Times New Roman" panose="02020603050405020304" pitchFamily="18" charset="0"/>
                <a:cs typeface="Times New Roman" panose="02020603050405020304" pitchFamily="18" charset="0"/>
              </a:rPr>
              <a:t>Znaczenie „uznania” w regulacji</a:t>
            </a:r>
            <a:r>
              <a:rPr lang="pl-PL" sz="1600" dirty="0" smtClean="0">
                <a:solidFill>
                  <a:prstClr val="black"/>
                </a:solidFill>
                <a:latin typeface="Times New Roman" panose="02020603050405020304" pitchFamily="18" charset="0"/>
                <a:cs typeface="Times New Roman" panose="02020603050405020304" pitchFamily="18" charset="0"/>
              </a:rPr>
              <a:t>. Działania </a:t>
            </a:r>
            <a:r>
              <a:rPr lang="pl-PL" sz="1600" b="1" i="1" dirty="0">
                <a:solidFill>
                  <a:prstClr val="black"/>
                </a:solidFill>
                <a:latin typeface="Times New Roman" panose="02020603050405020304" pitchFamily="18" charset="0"/>
                <a:cs typeface="Times New Roman" panose="02020603050405020304" pitchFamily="18" charset="0"/>
              </a:rPr>
              <a:t>ex </a:t>
            </a:r>
            <a:r>
              <a:rPr lang="pl-PL" sz="1600" b="1" i="1" dirty="0" err="1">
                <a:solidFill>
                  <a:prstClr val="black"/>
                </a:solidFill>
                <a:latin typeface="Times New Roman" panose="02020603050405020304" pitchFamily="18" charset="0"/>
                <a:cs typeface="Times New Roman" panose="02020603050405020304" pitchFamily="18" charset="0"/>
              </a:rPr>
              <a:t>ante</a:t>
            </a:r>
            <a:r>
              <a:rPr lang="pl-PL" sz="1600" b="1" i="1" dirty="0">
                <a:solidFill>
                  <a:prstClr val="black"/>
                </a:solidFill>
                <a:latin typeface="Times New Roman" panose="02020603050405020304" pitchFamily="18" charset="0"/>
                <a:cs typeface="Times New Roman" panose="02020603050405020304" pitchFamily="18" charset="0"/>
              </a:rPr>
              <a:t> </a:t>
            </a:r>
            <a:r>
              <a:rPr lang="pl-PL" sz="1600" dirty="0">
                <a:solidFill>
                  <a:prstClr val="black"/>
                </a:solidFill>
                <a:latin typeface="Times New Roman" panose="02020603050405020304" pitchFamily="18" charset="0"/>
                <a:cs typeface="Times New Roman" panose="02020603050405020304" pitchFamily="18" charset="0"/>
              </a:rPr>
              <a:t>, jako metoda regulacji, czyli są to takie rozstrzygnięcia organów regulacyjnych, które uprzedzają powstanie pewnych sytuacji na rynku. Metoda </a:t>
            </a:r>
            <a:r>
              <a:rPr lang="pl-PL" sz="1600" b="1" i="1" dirty="0">
                <a:solidFill>
                  <a:prstClr val="black"/>
                </a:solidFill>
                <a:latin typeface="Times New Roman" panose="02020603050405020304" pitchFamily="18" charset="0"/>
                <a:cs typeface="Times New Roman" panose="02020603050405020304" pitchFamily="18" charset="0"/>
              </a:rPr>
              <a:t>ex post </a:t>
            </a:r>
            <a:r>
              <a:rPr lang="pl-PL" sz="1600" dirty="0">
                <a:solidFill>
                  <a:prstClr val="black"/>
                </a:solidFill>
                <a:latin typeface="Times New Roman" panose="02020603050405020304" pitchFamily="18" charset="0"/>
                <a:cs typeface="Times New Roman" panose="02020603050405020304" pitchFamily="18" charset="0"/>
              </a:rPr>
              <a:t>stosowana jest w prawie ochrony konkurencji Prezesa UOKiK.</a:t>
            </a:r>
          </a:p>
          <a:p>
            <a:pPr marL="0" lvl="0" indent="0" algn="just">
              <a:buNone/>
            </a:pPr>
            <a:r>
              <a:rPr lang="pl-PL" sz="1600" dirty="0">
                <a:solidFill>
                  <a:prstClr val="black"/>
                </a:solidFill>
                <a:latin typeface="Times New Roman" panose="02020603050405020304" pitchFamily="18" charset="0"/>
                <a:cs typeface="Times New Roman" panose="02020603050405020304" pitchFamily="18" charset="0"/>
              </a:rPr>
              <a:t>Podział metod </a:t>
            </a:r>
            <a:r>
              <a:rPr lang="pl-PL" sz="1600" b="1" dirty="0">
                <a:solidFill>
                  <a:prstClr val="black"/>
                </a:solidFill>
                <a:latin typeface="Times New Roman" panose="02020603050405020304" pitchFamily="18" charset="0"/>
                <a:cs typeface="Times New Roman" panose="02020603050405020304" pitchFamily="18" charset="0"/>
              </a:rPr>
              <a:t>ex </a:t>
            </a:r>
            <a:r>
              <a:rPr lang="pl-PL" sz="1600" b="1" dirty="0" err="1">
                <a:solidFill>
                  <a:prstClr val="black"/>
                </a:solidFill>
                <a:latin typeface="Times New Roman" panose="02020603050405020304" pitchFamily="18" charset="0"/>
                <a:cs typeface="Times New Roman" panose="02020603050405020304" pitchFamily="18" charset="0"/>
              </a:rPr>
              <a:t>ante</a:t>
            </a:r>
            <a:r>
              <a:rPr lang="pl-PL" sz="1600" b="1" dirty="0">
                <a:solidFill>
                  <a:prstClr val="black"/>
                </a:solidFill>
                <a:latin typeface="Times New Roman" panose="02020603050405020304" pitchFamily="18" charset="0"/>
                <a:cs typeface="Times New Roman" panose="02020603050405020304" pitchFamily="18" charset="0"/>
              </a:rPr>
              <a:t> </a:t>
            </a:r>
            <a:r>
              <a:rPr lang="pl-PL" sz="1600" dirty="0">
                <a:solidFill>
                  <a:prstClr val="black"/>
                </a:solidFill>
                <a:latin typeface="Times New Roman" panose="02020603050405020304" pitchFamily="18" charset="0"/>
                <a:cs typeface="Times New Roman" panose="02020603050405020304" pitchFamily="18" charset="0"/>
              </a:rPr>
              <a:t>oraz </a:t>
            </a:r>
            <a:r>
              <a:rPr lang="pl-PL" sz="1600" b="1" dirty="0">
                <a:solidFill>
                  <a:prstClr val="black"/>
                </a:solidFill>
                <a:latin typeface="Times New Roman" panose="02020603050405020304" pitchFamily="18" charset="0"/>
                <a:cs typeface="Times New Roman" panose="02020603050405020304" pitchFamily="18" charset="0"/>
              </a:rPr>
              <a:t>ex post</a:t>
            </a:r>
            <a:r>
              <a:rPr lang="pl-PL" sz="1600" dirty="0">
                <a:solidFill>
                  <a:prstClr val="black"/>
                </a:solidFill>
                <a:latin typeface="Times New Roman" panose="02020603050405020304" pitchFamily="18" charset="0"/>
                <a:cs typeface="Times New Roman" panose="02020603050405020304" pitchFamily="18" charset="0"/>
              </a:rPr>
              <a:t> nie zawsze są uregulowane w przepisach prawnych i kompetencjach organów regulujących oraz Prezesa UOKiK. </a:t>
            </a:r>
          </a:p>
          <a:p>
            <a:pPr marL="0" lvl="0" indent="0" algn="just">
              <a:buNone/>
            </a:pPr>
            <a:r>
              <a:rPr lang="pl-PL" sz="1600" dirty="0">
                <a:solidFill>
                  <a:prstClr val="black"/>
                </a:solidFill>
                <a:latin typeface="Times New Roman" panose="02020603050405020304" pitchFamily="18" charset="0"/>
                <a:cs typeface="Times New Roman" panose="02020603050405020304" pitchFamily="18" charset="0"/>
              </a:rPr>
              <a:t>Należy zaznaczyć, że organy regulacyjne dysponują możliwością reagowania na niezgodne z prawem zachowania przedsiębiorców, np. wydając zgodę na koncentrację. Co oznacza, że ich działanie lub zaniechanie jest możliwe dopiero po dokonaniu oceny sytuacji na rynku. Ocena ta mieści się jednak w zakresie uznania organów regulacyjnych. Ponadto, niekiedy sama ocena sytuacji na rynku nie determinuje zachowania organu regulacyjnego, któremu przepisy pozwalają na wybór konkretnego środka regulacji. W przypadku, gdy organ stwierdzi, że na określonym rynku istnieją warunki konkurencji, wówczas nie podejmuje działań, które nakładają na przedsiębiorców obowiązki, a mają sprzyjać konkurencji. </a:t>
            </a:r>
            <a:r>
              <a:rPr lang="pl-PL" sz="1600" b="1" dirty="0">
                <a:solidFill>
                  <a:prstClr val="black"/>
                </a:solidFill>
                <a:latin typeface="Times New Roman" panose="02020603050405020304" pitchFamily="18" charset="0"/>
                <a:cs typeface="Times New Roman" panose="02020603050405020304" pitchFamily="18" charset="0"/>
              </a:rPr>
              <a:t>Przykład:</a:t>
            </a:r>
            <a:r>
              <a:rPr lang="pl-PL" sz="1600" dirty="0">
                <a:solidFill>
                  <a:prstClr val="black"/>
                </a:solidFill>
                <a:latin typeface="Times New Roman" panose="02020603050405020304" pitchFamily="18" charset="0"/>
                <a:cs typeface="Times New Roman" panose="02020603050405020304" pitchFamily="18" charset="0"/>
              </a:rPr>
              <a:t> Prezes URE zwalnia przedsiębiorstwa energetyczne z obowiązku przedkładania taryf do zatwierdzenia, jeśli stwierdzi, że występują warunki konkurencji na danym rynku. Obecnie wytwórcy i sprzedawcy energii elektrycznej dla wszystkich odbiorców z wyjątkiem tych, którzy są małymi odbiorcami ( w gospodarstwach domowych), są zwolnieni z obowiązku zatwierdzenia taryf. Prezes URE uznał, że na tym rynku zaistniały warunki konkurencji.</a:t>
            </a:r>
          </a:p>
          <a:p>
            <a:pPr marL="0" indent="0">
              <a:buNone/>
            </a:pPr>
            <a:endParaRPr lang="pl-PL" dirty="0" smtClean="0"/>
          </a:p>
        </p:txBody>
      </p:sp>
    </p:spTree>
    <p:extLst>
      <p:ext uri="{BB962C8B-B14F-4D97-AF65-F5344CB8AC3E}">
        <p14:creationId xmlns:p14="http://schemas.microsoft.com/office/powerpoint/2010/main" val="2997183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Pojęcie i charakterystyka gospodarki</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smtClean="0"/>
              <a:t>1. </a:t>
            </a:r>
            <a:r>
              <a:rPr lang="pl-PL" b="1" dirty="0" smtClean="0"/>
              <a:t>Ujęcie przedmiotowe gospodarki </a:t>
            </a:r>
            <a:r>
              <a:rPr lang="pl-PL" dirty="0" smtClean="0"/>
              <a:t>jest jedną z dziedzin życia społecznego. Przedmiotowe ujęcie gospodarki, ze względu na powszechnie stwierdzone trudności w ograniczeniu stosunków społecznych związanych z działalnością gospodarczą i działalnością pozagospodarczą np. kulturą, socjalną, oświatową, nie jest w pełni użyteczne. Gospodarka nie jest z integrowanym, jednolitym zakresem spraw, dającym się wyraźnie określić obszarem życia społecznego. W praktyce prawnie istotny przedmiot regulacji określony jako gospodarka nie jest możliwy do wyizolowania bez odwołania się do innych ujęć gospodarki, do ujęcia funkcjonalnego i podmiotowego oraz materialnego.</a:t>
            </a:r>
          </a:p>
          <a:p>
            <a:pPr marL="0" indent="0">
              <a:buNone/>
            </a:pPr>
            <a:endParaRPr lang="pl-PL" dirty="0" smtClean="0"/>
          </a:p>
          <a:p>
            <a:pPr marL="0" indent="0">
              <a:buNone/>
            </a:pPr>
            <a:endParaRPr lang="pl-PL" dirty="0"/>
          </a:p>
        </p:txBody>
      </p:sp>
    </p:spTree>
    <p:extLst>
      <p:ext uri="{BB962C8B-B14F-4D97-AF65-F5344CB8AC3E}">
        <p14:creationId xmlns:p14="http://schemas.microsoft.com/office/powerpoint/2010/main" val="3284858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Ujęcie funkcjonalne gospodarki</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a:t>2</a:t>
            </a:r>
            <a:r>
              <a:rPr lang="pl-PL" dirty="0" smtClean="0"/>
              <a:t>. </a:t>
            </a:r>
            <a:r>
              <a:rPr lang="pl-PL" b="1" dirty="0" smtClean="0"/>
              <a:t>Gospodarka ujęcie funkcjonalne</a:t>
            </a:r>
            <a:r>
              <a:rPr lang="pl-PL" dirty="0" smtClean="0"/>
              <a:t>: to działalność o wyraźnie określonych zadaniach i celach. W ujęciu funkcjonalnym jest wytwarzaniem i podziałem dóbr oraz świadczeń usług w celu zaspokojenia potrzeb społecznych . O konieczności gospodarowania przesądza zjawisko organiczności dóbr i usług, z czym łączy się potrzeba podejmowania działań zmierzających do zmniejszenia deficytu dóbr i usług oraz dokonywanie wyborów kryteriów, według których należy określić alternatywne sposoby zaspokojenia potrzeb społecznych, tak aby nie ujawniły się w tym zakresie dysproporcje i aby potrzeby społeczne mogły być zaspokojone zgodnie z ich rangą i stopniem ważności. </a:t>
            </a:r>
            <a:endParaRPr lang="pl-PL" dirty="0"/>
          </a:p>
        </p:txBody>
      </p:sp>
    </p:spTree>
    <p:extLst>
      <p:ext uri="{BB962C8B-B14F-4D97-AF65-F5344CB8AC3E}">
        <p14:creationId xmlns:p14="http://schemas.microsoft.com/office/powerpoint/2010/main" val="759631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Ujęcie funkcjonalne gospodarki.</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b="1" dirty="0" smtClean="0"/>
              <a:t>Ujęcie podmiotowe gospodarki</a:t>
            </a:r>
            <a:r>
              <a:rPr lang="pl-PL" dirty="0" smtClean="0"/>
              <a:t>: to całokształt instytucji i urządzeń służących zaspokojeniu potrzeb społecznych. W tym ujęciu gospodarka jest pojmowana nie jako określona dziedzina życia społecznego, lecz jako działalność podmiotów gospodarujących. Zatem każdy podmiot, który gospodaruje, tzn. podejmuje, prowadzi działalność gospodarczą, wyznacza zakres gospodarki w ujęciu podmiotowym, gdyż gospodarka to ogół podmiotów uczestniczących w procesie gospodarowania, tj. działalności zmierzającej mniej  lub bardziej bezpośrednio do zaspokojenia potrzeb społecznych przez najlepsze wykorzystanie dostępnych zasobów. Użyteczność ujęcia podmiotowego do określenia gospodarki podkreślają te rozwiązania prawne, które bez wyjątku, jeśli dotyczą organizacji i funkcjonowania gospodarki, odnoszą się w konsekwencji  bezpośrednio lub pośrednio do aktywnych uczestników procesu gospodarowania, do podmiotów gospodarujących.</a:t>
            </a:r>
            <a:endParaRPr lang="pl-PL" dirty="0"/>
          </a:p>
        </p:txBody>
      </p:sp>
    </p:spTree>
    <p:extLst>
      <p:ext uri="{BB962C8B-B14F-4D97-AF65-F5344CB8AC3E}">
        <p14:creationId xmlns:p14="http://schemas.microsoft.com/office/powerpoint/2010/main" val="3953799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Ujęcie funkcjonalne gospodarki</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b="1" dirty="0" smtClean="0"/>
              <a:t>Ujęcie materialne gospodarki: </a:t>
            </a:r>
            <a:r>
              <a:rPr lang="pl-PL" dirty="0" smtClean="0"/>
              <a:t>to całokształt zgromadzonego kapitału produkcyjnego i usługowego oraz dostępnych zasobów naturalnych. Na potencjał produkcyjny społeczeństwa składają się siła robocza oraz wiedza i umiejętności człowieka. Materialne zasoby produkcyjne to nagromadzone środki produkcji, czyli maszyny, budynki, narzędzia dostępne zasoby naturalne, możliwe do wykorzystania w procesach produkcyjnych, od których zależy możliwość zaspokojenia potrzeb ludzkich.</a:t>
            </a:r>
            <a:endParaRPr lang="pl-PL" dirty="0"/>
          </a:p>
        </p:txBody>
      </p:sp>
    </p:spTree>
    <p:extLst>
      <p:ext uri="{BB962C8B-B14F-4D97-AF65-F5344CB8AC3E}">
        <p14:creationId xmlns:p14="http://schemas.microsoft.com/office/powerpoint/2010/main" val="207698418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TotalTime>
  <Words>4669</Words>
  <Application>Microsoft Office PowerPoint</Application>
  <PresentationFormat>Pokaz na ekranie (4:3)</PresentationFormat>
  <Paragraphs>230</Paragraphs>
  <Slides>52</Slides>
  <Notes>1</Notes>
  <HiddenSlides>0</HiddenSlides>
  <MMClips>0</MMClips>
  <ScaleCrop>false</ScaleCrop>
  <HeadingPairs>
    <vt:vector size="4" baseType="variant">
      <vt:variant>
        <vt:lpstr>Motyw</vt:lpstr>
      </vt:variant>
      <vt:variant>
        <vt:i4>1</vt:i4>
      </vt:variant>
      <vt:variant>
        <vt:lpstr>Tytuły slajdów</vt:lpstr>
      </vt:variant>
      <vt:variant>
        <vt:i4>52</vt:i4>
      </vt:variant>
    </vt:vector>
  </HeadingPairs>
  <TitlesOfParts>
    <vt:vector size="53" baseType="lpstr">
      <vt:lpstr>Motyw pakietu Office</vt:lpstr>
      <vt:lpstr>Publiczne prawo gospodarcze</vt:lpstr>
      <vt:lpstr>Zagadnienia</vt:lpstr>
      <vt:lpstr>Zagadnienia</vt:lpstr>
      <vt:lpstr>Zagadnienia</vt:lpstr>
      <vt:lpstr>Prezentacja programu PowerPoint</vt:lpstr>
      <vt:lpstr>Pojęcie i charakterystyka gospodarki</vt:lpstr>
      <vt:lpstr>Ujęcie funkcjonalne gospodarki</vt:lpstr>
      <vt:lpstr>Ujęcie funkcjonalne gospodarki.</vt:lpstr>
      <vt:lpstr>Ujęcie funkcjonalne gospodarki</vt:lpstr>
      <vt:lpstr>Wolność, własność gospodarcza i jej ochrona</vt:lpstr>
      <vt:lpstr>Wolność, własność gospodarcza i jej ochrona</vt:lpstr>
      <vt:lpstr>Wolność gospodarcza jako publiczne prawo podmiotowe</vt:lpstr>
      <vt:lpstr>Wolność gospodarcza jako publiczne prawo podmiotowe</vt:lpstr>
      <vt:lpstr>CD.</vt:lpstr>
      <vt:lpstr>C.D.</vt:lpstr>
      <vt:lpstr>CECHY DZIAŁALNOŚCI GOSPODARCZEJ</vt:lpstr>
      <vt:lpstr>CECHY DZIAŁALNOŚCI GOSPODARCZEJ</vt:lpstr>
      <vt:lpstr>Zasada otwartej gospodarki i wolnej konkurencji</vt:lpstr>
      <vt:lpstr>Zasada otwartej gospodarki i wolnej konkurencji</vt:lpstr>
      <vt:lpstr>Zasada otwartej gospodarki i wolnej konkurencji</vt:lpstr>
      <vt:lpstr>Zasada otwartej gospodarki i wolnej konkurencji</vt:lpstr>
      <vt:lpstr>Zasada otwartej gospodarki i wolnej konkurencji</vt:lpstr>
      <vt:lpstr>Zasada otwartej gospodarki i wolnej konkurencji</vt:lpstr>
      <vt:lpstr>Zasady równości i niedyskryminacji w traktacie UE</vt:lpstr>
      <vt:lpstr>Zasady i funkcje publicznego prawa gospodarczego</vt:lpstr>
      <vt:lpstr>Zasady i funkcje publicznego prawa gospodarczego  </vt:lpstr>
      <vt:lpstr>Zasady i funkcje publicznego prawa gospodarczego</vt:lpstr>
      <vt:lpstr>Zasady i funkcje publicznego prawa gospodarczego</vt:lpstr>
      <vt:lpstr>Zasady i funkcje publiczne prawa gospodarczego</vt:lpstr>
      <vt:lpstr>Zasady i funkcje prawa gospodarczego</vt:lpstr>
      <vt:lpstr>Zasady i funkcje prawa gospodarczego</vt:lpstr>
      <vt:lpstr>Aspekty podmiotowe w publicznym prawie gospodarczym</vt:lpstr>
      <vt:lpstr>Publiczna administracja gospodarcza</vt:lpstr>
      <vt:lpstr>Publcza administracja gospodarcza</vt:lpstr>
      <vt:lpstr>Publiczna administracja gospodarcza</vt:lpstr>
      <vt:lpstr>Publiczna administracja gospodarcza</vt:lpstr>
      <vt:lpstr>Publiczna administracja gospodarcza </vt:lpstr>
      <vt:lpstr>Publiczna administracja gospodarcza</vt:lpstr>
      <vt:lpstr>Publiczna administracja gospodarcza</vt:lpstr>
      <vt:lpstr>Aspekty przedmiotowe publicznego prawa gospodarczego</vt:lpstr>
      <vt:lpstr>Organy regulacyjne</vt:lpstr>
      <vt:lpstr>Organy regulacyjne</vt:lpstr>
      <vt:lpstr>Organy regulacyjne</vt:lpstr>
      <vt:lpstr>Organy regulacyjne</vt:lpstr>
      <vt:lpstr>Organy regulacyjne</vt:lpstr>
      <vt:lpstr>Organy regulacyjne</vt:lpstr>
      <vt:lpstr>Organy regulacyjne</vt:lpstr>
      <vt:lpstr>Organy regulacyjne</vt:lpstr>
      <vt:lpstr>Prezentacja programu PowerPoint</vt:lpstr>
      <vt:lpstr>Organyregulacyjne</vt:lpstr>
      <vt:lpstr>Organy regulacyjne</vt:lpstr>
      <vt:lpstr>Organy regulacyjne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Publiczne prawo gospodarcze</dc:title>
  <dc:creator>Toshiba</dc:creator>
  <cp:lastModifiedBy>Toshiba</cp:lastModifiedBy>
  <cp:revision>39</cp:revision>
  <dcterms:created xsi:type="dcterms:W3CDTF">2020-03-04T11:38:14Z</dcterms:created>
  <dcterms:modified xsi:type="dcterms:W3CDTF">2020-03-15T11:25:05Z</dcterms:modified>
</cp:coreProperties>
</file>