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Economica" panose="020B0604020202020204" charset="0"/>
      <p:regular r:id="rId48"/>
      <p:bold r:id="rId49"/>
      <p:italic r:id="rId50"/>
      <p:boldItalic r:id="rId51"/>
    </p:embeddedFont>
    <p:embeddedFont>
      <p:font typeface="Lato" panose="020B0604020202020204" charset="-18"/>
      <p:regular r:id="rId52"/>
      <p:bold r:id="rId53"/>
      <p:italic r:id="rId54"/>
      <p:boldItalic r:id="rId55"/>
    </p:embeddedFont>
    <p:embeddedFont>
      <p:font typeface="Open Sans" panose="020B0604020202020204" charset="0"/>
      <p:regular r:id="rId56"/>
      <p:bold r:id="rId57"/>
      <p:italic r:id="rId58"/>
      <p:boldItalic r:id="rId59"/>
    </p:embeddedFont>
    <p:embeddedFont>
      <p:font typeface="Playfair Display" panose="020B0604020202020204" charset="-18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1" name="Shape 6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7" name="Shape 6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hyperlink" Target="https://daily.jstor.org/japanese-women-dont-stay-workforc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japoland.pl/blog/japonska-etykieta-klanianie-si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tea.com/blog/the-japanese-tea-ceremony-in-6-step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krainietajfunow.pl/2016/03/17/kobiety-w-japonii1/" TargetMode="External"/><Relationship Id="rId4" Type="http://schemas.openxmlformats.org/officeDocument/2006/relationships/hyperlink" Target="http://japoland.pl/blog/zrozumiec-umysl-japonczykow-o-honne-i-tatema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esepod101.com/blog/2016/07/11/japanese-honorifics-guide-san-kun-chan-sama-and-mor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krainietajfunow.pl/2014/11/07/konkatsu-japonskie-polowanie-malzonka/" TargetMode="External"/><Relationship Id="rId4" Type="http://schemas.openxmlformats.org/officeDocument/2006/relationships/hyperlink" Target="http://wkrainietajfunow.pl/2016/03/14/gender-w-japoni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apoland.pl/blog/sak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apoland.pl/blog/slub-w-japonii/" TargetMode="External"/><Relationship Id="rId4" Type="http://schemas.openxmlformats.org/officeDocument/2006/relationships/hyperlink" Target="http://m.newsweek.pl/swiat/co-to-jest-sake-czy-sake-jest-dobra-jak-pic-sake-czy-sake-to-wodka,artykuly,359639,1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yakata.com.pl/ksiega-mistrza-oyakata/kultura-japonska/sado-japonska-ceremonia-picia-herbat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aponia-online.pl/article/27" TargetMode="External"/><Relationship Id="rId4" Type="http://schemas.openxmlformats.org/officeDocument/2006/relationships/hyperlink" Target="https://sunori.pl/2014/05/czego-napic-sie-w-japonii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adomosci.wp.pl/obama-upokarzal-sie-przed-japonskim-cesarzem-6037431938445953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adomosci.onet.pl/swiat/donald-trump-wita-sie-z-cesarzem-japonii-podal-mu-reke-ale-sie-nie-sklonil/l41djk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apanesepod101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400500" y="99138"/>
            <a:ext cx="57435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4294967295"/>
          </p:nvPr>
        </p:nvSpPr>
        <p:spPr>
          <a:xfrm>
            <a:off x="346500" y="1824350"/>
            <a:ext cx="84510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rgbClr val="0C0C0C"/>
              </a:buClr>
              <a:buSzPts val="4625"/>
              <a:buFont typeface="Arial"/>
              <a:buNone/>
            </a:pPr>
            <a:r>
              <a:rPr lang="pl" sz="5500" dirty="0">
                <a:solidFill>
                  <a:srgbClr val="0C0C0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Różnice kulturowe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>
                <a:srgbClr val="0C0C0C"/>
              </a:buClr>
              <a:buSzPts val="4625"/>
              <a:buFont typeface="Arial"/>
              <a:buNone/>
            </a:pPr>
            <a:r>
              <a:rPr lang="pl" sz="5500" i="0" u="none" strike="noStrike" cap="none">
                <a:solidFill>
                  <a:srgbClr val="0C0C0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Japonia</a:t>
            </a:r>
            <a:endParaRPr sz="550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24725" y="0"/>
            <a:ext cx="87879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chan</a:t>
            </a:r>
            <a:endParaRPr sz="360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550" y="775975"/>
            <a:ext cx="4498001" cy="44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4925" y="4662425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587325" y="1210600"/>
            <a:ext cx="53253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używa się dzieci i żeńskich członków rodziny,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stosuje się również do zwierząt, kochanków, bliskich przyjaciół i ludzi znanych od dzieciństwa.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11700" y="1017450"/>
            <a:ext cx="1860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11 Tytuł Chan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59100" y="0"/>
            <a:ext cx="86337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senpai i kōhai</a:t>
            </a:r>
            <a:endParaRPr sz="360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1275" y="1066750"/>
            <a:ext cx="4173275" cy="377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0" y="4523150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435725" y="1210600"/>
            <a:ext cx="55275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Playfair Display"/>
              <a:buChar char="❏"/>
            </a:pPr>
            <a:r>
              <a:rPr lang="pl" sz="26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Senpai używa się w stosunku do wyższych pozycją kolegów lub mentorów,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Playfair Display"/>
              <a:buChar char="❏"/>
            </a:pPr>
            <a:r>
              <a:rPr lang="pl" sz="26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Kohai stosuje się w odniesieniu do osób o niższej pozycji.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96775" y="832850"/>
            <a:ext cx="29460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12 Tytuł Senpai/Kohai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34925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sensei</a:t>
            </a:r>
            <a:endParaRPr sz="360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900" y="1114699"/>
            <a:ext cx="3899700" cy="372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109175" y="4538825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387425" y="1433125"/>
            <a:ext cx="56061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używa się w odniesieniu do nauczycieli, lekarzy, prawników, polityków i innych autorytetów lub kogoś, kto osiągnął pewien poziom mistrzostwa w swojej dziedzinie.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0" y="953825"/>
            <a:ext cx="2231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13 Tytuł Sensei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sama</a:t>
            </a:r>
            <a:endParaRPr sz="3600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0700" y="999600"/>
            <a:ext cx="4515225" cy="42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-55000" y="4521250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2821250" y="1120825"/>
            <a:ext cx="58824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oficjalnia wersja san, 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Playfair Display"/>
              <a:buChar char="❏"/>
            </a:pPr>
            <a:r>
              <a:rPr lang="pl" sz="26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używa się do nazywania osób o dużo wyższym statusie, niż mówiący, a także w biznesie w odniesieniu do klientów,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Playfair Display"/>
              <a:buChar char="❏"/>
            </a:pPr>
            <a:r>
              <a:rPr lang="pl" sz="26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żartobliwie używa się do nazwisk osób o szczególnym talencie lub urodzie,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57950" y="868975"/>
            <a:ext cx="19365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14 Tytuł Sama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6665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dono i tono</a:t>
            </a:r>
            <a:endParaRPr sz="3600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7000" y="982000"/>
            <a:ext cx="4350950" cy="40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0" y="4559425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34125" y="794725"/>
            <a:ext cx="2348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15 Tytuł Dono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301050" y="1245575"/>
            <a:ext cx="5671200" cy="3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❏"/>
            </a:pPr>
            <a:r>
              <a:rPr lang="pl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oznacza szanowny pan,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❏"/>
            </a:pPr>
            <a:r>
              <a:rPr lang="pl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charakter formalny,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❏"/>
            </a:pPr>
            <a:r>
              <a:rPr lang="pl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używa się w codziennej konwersacji w niektórych rodzajach oficjalnej korespondencji,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❏"/>
            </a:pPr>
            <a:r>
              <a:rPr lang="pl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występuje na certyfikatach i nagrodach.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Honne 本音 i tatemae 建前</a:t>
            </a:r>
            <a:endParaRPr sz="3600"/>
          </a:p>
        </p:txBody>
      </p:sp>
      <p:sp>
        <p:nvSpPr>
          <p:cNvPr id="245" name="Shape 245"/>
          <p:cNvSpPr txBox="1"/>
          <p:nvPr/>
        </p:nvSpPr>
        <p:spPr>
          <a:xfrm>
            <a:off x="3731550" y="1449625"/>
            <a:ext cx="54672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44444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honne (本音) - prawda lub prawdziwa opinia, czyli prywatne ja</a:t>
            </a:r>
            <a:endParaRPr sz="2400">
              <a:solidFill>
                <a:srgbClr val="44444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4444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44444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tatemae (建て前) - pewnego rodzaju fasada, „to, co ktoś myśli, że chcielibyśmy usłyszeć”, czyli </a:t>
            </a:r>
            <a:endParaRPr sz="2400">
              <a:solidFill>
                <a:srgbClr val="44444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44444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publiczne ja</a:t>
            </a:r>
            <a:endParaRPr sz="2400">
              <a:solidFill>
                <a:srgbClr val="44444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97950" y="4377425"/>
            <a:ext cx="45162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Źródło:https://nexs.co.id/cgi-sys/suspendedpage.cgi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1450" y="1779450"/>
            <a:ext cx="4007850" cy="2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418875" y="1449625"/>
            <a:ext cx="221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16 Honne i tatemae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025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Honne 本音 i tatemae 建前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74" y="1370675"/>
            <a:ext cx="4224552" cy="30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750" y="1421500"/>
            <a:ext cx="3945975" cy="2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234075" y="4245000"/>
            <a:ext cx="4497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Źródło:https://how2play.pl/gamerlifestyle/ciekawostki-o-kulturze-japonskiej/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731075" y="4198350"/>
            <a:ext cx="44970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Źródło:http://japoland.pl/blog/zrozumiec-umysl-japonczykow-o-honne-i-tatemae/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398300" y="1130375"/>
            <a:ext cx="27948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17 Honne i tatemae</a:t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4992425" y="1160550"/>
            <a:ext cx="2746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18 Honne i tatemae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46075" y="2538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Chanoyu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75" y="1099675"/>
            <a:ext cx="7443999" cy="36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169900" y="4531575"/>
            <a:ext cx="71241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https://pl.wikipedia.org/wiki/Japo%C5%84ska_ceremonia_picia_herbaty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023200" y="803475"/>
            <a:ext cx="27606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19 Chanoyu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2334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Chanoyu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303100" y="1277275"/>
            <a:ext cx="57696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Chanoyu - wrzątek na herbatę - termin określający wspólne picie herbaty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Powszechnie stosowane terminy w Japonii to sadō i chadō.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75" y="1524475"/>
            <a:ext cx="3046426" cy="29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99125" y="4271400"/>
            <a:ext cx="66201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Źródło:https://pl.depositphotos.com/63061397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311700" y="1139875"/>
            <a:ext cx="16344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20 Chanoyu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538250" y="178450"/>
            <a:ext cx="83172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Co się pije w Japonii?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271900" y="4345475"/>
            <a:ext cx="39555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 http://japoland.pl/blog/chanoyu/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758950" y="4345475"/>
            <a:ext cx="4153200" cy="1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https://pl.wikipedia.org/wiki/Sake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25" y="1359100"/>
            <a:ext cx="4208250" cy="32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425" y="1359099"/>
            <a:ext cx="4485401" cy="32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45525" y="850900"/>
            <a:ext cx="40446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21 Japoński zestaw do parzenia herbaty</a:t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4923750" y="850900"/>
            <a:ext cx="30696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22 Zestaw do sake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2967825" y="1094550"/>
            <a:ext cx="32391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AutoNum type="arabicPeriod"/>
            </a:pPr>
            <a:r>
              <a:rPr lang="pl" sz="2800" b="0">
                <a:latin typeface="Playfair Display"/>
                <a:ea typeface="Playfair Display"/>
                <a:cs typeface="Playfair Display"/>
                <a:sym typeface="Playfair Display"/>
              </a:rPr>
              <a:t>Japoński ukłon</a:t>
            </a:r>
            <a:endParaRPr sz="2800" b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AutoNum type="arabicPeriod"/>
            </a:pPr>
            <a:r>
              <a:rPr lang="pl" sz="2800" b="0">
                <a:latin typeface="Playfair Display"/>
                <a:ea typeface="Playfair Display"/>
                <a:cs typeface="Playfair Display"/>
                <a:sym typeface="Playfair Display"/>
              </a:rPr>
              <a:t>Tytuły grzecznościowe</a:t>
            </a:r>
            <a:endParaRPr sz="2800" b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AutoNum type="arabicPeriod"/>
            </a:pPr>
            <a:r>
              <a:rPr lang="pl" sz="2800" b="0">
                <a:latin typeface="Playfair Display"/>
                <a:ea typeface="Playfair Display"/>
                <a:cs typeface="Playfair Display"/>
                <a:sym typeface="Playfair Display"/>
              </a:rPr>
              <a:t>Dwie twarze Japończyków</a:t>
            </a:r>
            <a:endParaRPr sz="2800" b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AutoNum type="arabicPeriod"/>
            </a:pPr>
            <a:r>
              <a:rPr lang="pl" sz="2800" b="0">
                <a:latin typeface="Playfair Display"/>
                <a:ea typeface="Playfair Display"/>
                <a:cs typeface="Playfair Display"/>
                <a:sym typeface="Playfair Display"/>
              </a:rPr>
              <a:t>Picie i jedzenie</a:t>
            </a:r>
            <a:endParaRPr sz="2800" b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06400" algn="l"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AutoNum type="arabicPeriod"/>
            </a:pPr>
            <a:r>
              <a:rPr lang="pl" sz="2800" b="0">
                <a:latin typeface="Playfair Display"/>
                <a:ea typeface="Playfair Display"/>
                <a:cs typeface="Playfair Display"/>
                <a:sym typeface="Playfair Display"/>
              </a:rPr>
              <a:t>Społeczeństwo</a:t>
            </a:r>
            <a:endParaRPr sz="2800" b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859200" y="141250"/>
            <a:ext cx="7532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latin typeface="Playfair Display"/>
                <a:ea typeface="Playfair Display"/>
                <a:cs typeface="Playfair Display"/>
                <a:sym typeface="Playfair Display"/>
              </a:rPr>
              <a:t>Spis treści:</a:t>
            </a:r>
            <a:endParaRPr sz="2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0" y="899500"/>
            <a:ext cx="2791550" cy="3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06025" y="4573550"/>
            <a:ext cx="37974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Źródło: https://pl.depositphotos.com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343350" y="466900"/>
            <a:ext cx="18267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 </a:t>
            </a:r>
            <a:r>
              <a:rPr lang="pl"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Geisha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2218100" y="130400"/>
            <a:ext cx="78228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Jak jeść pałeczkami?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75" y="1010575"/>
            <a:ext cx="7869774" cy="38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87575" y="4539200"/>
            <a:ext cx="83367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Źródło:http://karolina-wojciga.smaczneblogi.pl/28093,jak-jesc-paleczkami-instrukcja-krok-po-kroku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652375" y="679850"/>
            <a:ext cx="7704900" cy="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23 Sposób poprawnego jedzenia pałeczkami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3158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Jak jeść pałeczkami?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25" y="1495563"/>
            <a:ext cx="44767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050" y="1453150"/>
            <a:ext cx="3185675" cy="31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502650" y="4493275"/>
            <a:ext cx="4476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mazzi.wordpress.com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5383850" y="4493275"/>
            <a:ext cx="34767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tumblr.com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427025" y="1064425"/>
            <a:ext cx="33375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24 Pałeczki</a:t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5383850" y="1073925"/>
            <a:ext cx="27468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25 Jedzenie pałeczkami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Ramen i sushi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8450"/>
            <a:ext cx="4025626" cy="26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726" y="1670813"/>
            <a:ext cx="4501875" cy="27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4471163" y="4371950"/>
            <a:ext cx="453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Google Grafika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11663" y="4376750"/>
            <a:ext cx="4025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rasamalaysia.com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304613" y="1351150"/>
            <a:ext cx="40398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 26 Ramen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4499975" y="1351150"/>
            <a:ext cx="44814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27 Sushi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Jak jeść pałeczkami?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01" y="1774575"/>
            <a:ext cx="3957731" cy="28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65400" y="4655925"/>
            <a:ext cx="418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comedycentral.co.uk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651" y="1774577"/>
            <a:ext cx="4503000" cy="28118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4394975" y="4449125"/>
            <a:ext cx="4503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http://korea-online.pl/pl/artykul/14/20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515050" y="1270425"/>
            <a:ext cx="33993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28 Pies jedzący pałeczkami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 txBox="1"/>
          <p:nvPr/>
        </p:nvSpPr>
        <p:spPr>
          <a:xfrm>
            <a:off x="4654300" y="1304100"/>
            <a:ext cx="30513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29 Pałeczki wbite w ryż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25775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Ślub tradycyjny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400" y="1576300"/>
            <a:ext cx="4325425" cy="28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0" y="1576300"/>
            <a:ext cx="4252600" cy="28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271400" y="4443300"/>
            <a:ext cx="42036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http://www.kashino.jp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4630325" y="4474850"/>
            <a:ext cx="4252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http://www.kashino.jp</a:t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271400" y="1109525"/>
            <a:ext cx="25425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30 Ślub tradycyjny</a:t>
            </a:r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4798150" y="1109525"/>
            <a:ext cx="3431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31 Przebieg ślubu tradycyjnego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Ślub nowoczesny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850" y="1603513"/>
            <a:ext cx="4321651" cy="28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75" y="1629925"/>
            <a:ext cx="4259050" cy="28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180125" y="4207675"/>
            <a:ext cx="4203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www.slubnaglowie.pl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4595125" y="4235625"/>
            <a:ext cx="4259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www.thesynchronal.com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240350" y="1181150"/>
            <a:ext cx="3879900" cy="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32 Przebieg ślubu nowoczesnego</a:t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 rot="-700" flipH="1">
            <a:off x="4491137" y="1180873"/>
            <a:ext cx="4422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33 Ślub nowoczesny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46025" y="377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Japończycy i Japonki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045" y="1699300"/>
            <a:ext cx="4585805" cy="284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75" y="1699312"/>
            <a:ext cx="4280799" cy="28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80150" y="4409700"/>
            <a:ext cx="42528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https://www.istockphoto.com/pl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4482000" y="4409700"/>
            <a:ext cx="45858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http://culturewhiz.org/articles/people-japan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152675" y="1311575"/>
            <a:ext cx="3104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34 Japońska para</a:t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4584000" y="1291025"/>
            <a:ext cx="316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35 Japońskie społeczeństwo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11700" y="295300"/>
            <a:ext cx="8520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Japonki: Przegrany pies, kobieta kamień czy niesprzedany towar?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425" y="1798850"/>
            <a:ext cx="4414250" cy="283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66800" y="4370825"/>
            <a:ext cx="4527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Źródło:http://japoland.pl/blog/ki-mono/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4642500" y="4370825"/>
            <a:ext cx="44112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https://daily.jstor.org/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70" name="Shape 3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88" y="1798850"/>
            <a:ext cx="4015976" cy="28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206300" y="1496750"/>
            <a:ext cx="4248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36 Japońskie kobiety w tradycyjnych strojach</a:t>
            </a: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4473425" y="1496750"/>
            <a:ext cx="33513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37 Japońska kobieta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558900" y="3089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0">
                <a:solidFill>
                  <a:srgbClr val="000000"/>
                </a:solidFill>
              </a:rPr>
              <a:t>Arigatō gozaimasu! Dziękujemy za uwagę! </a:t>
            </a:r>
            <a:endParaRPr sz="2400" b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000000"/>
              </a:solidFill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25" y="1347450"/>
            <a:ext cx="2979999" cy="33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975" y="1430725"/>
            <a:ext cx="4474450" cy="31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80850" y="4702650"/>
            <a:ext cx="5371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Źródło:http://www.okwave.com/en/culturezine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484950" y="991975"/>
            <a:ext cx="2513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Ryc.38 Arigatō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4430775" y="991975"/>
            <a:ext cx="18810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39 Arigatou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4070700" y="4702650"/>
            <a:ext cx="5246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Źródło:https://www.wikihow.com/Say-Thank-You-in-Japanese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Bibliografia</a:t>
            </a: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70725" y="1152475"/>
            <a:ext cx="89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1.Orłowski T., </a:t>
            </a:r>
            <a:r>
              <a:rPr lang="pl" sz="2600" i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Protokół dyplomatyczny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Polski Instytut Spraw Międzynarodowych, 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2.Tubielewicz J., </a:t>
            </a:r>
            <a:r>
              <a:rPr lang="pl" sz="2600" i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Kultura Japonii. Słownik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Wydawnictwa Szkolne i Pedagogiczne, Warszawa 1996, s. 42-47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http://japoland.pl/blog/japonska-etykieta-klanianie-sie/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29.03.2018]</a:t>
            </a:r>
            <a:endParaRPr sz="2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192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Mina-san, konnichiwa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-500" r="499"/>
          <a:stretch/>
        </p:blipFill>
        <p:spPr>
          <a:xfrm>
            <a:off x="1603750" y="1181075"/>
            <a:ext cx="5524500" cy="35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387175" y="4498000"/>
            <a:ext cx="60843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Źródło: https://creativemarket.com/m.e.l/1752097-JAPAN-cartoon-map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603750" y="846475"/>
            <a:ext cx="35298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2 Japonia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Bibliografia</a:t>
            </a: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111150" y="1229650"/>
            <a:ext cx="892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http://www.rivertea.com/blog/the-japanese-tea-ceremony-in-6-steps/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29.03.2018]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http://japoland.pl/blog/zrozumiec-umysl-japonczykow-o-honne-i-tatemae/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29.03.2018]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http://wkrainietajfunow.pl/2016/03/17/kobiety-w-japonii1/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23.04.2018]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Bibliografia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http://www.japanesepod101.com/blog/2016/07/11/japanese-honorifics-guide-san-kun-chan-sama-and-more/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29.03.2018]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http://wkrainietajfunow.pl/2016/03/14/gender-w-japonii/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23.04.2018]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http://wkrainietajfunow.pl/2014/11/07/konkatsu-japonskie-polowanie-malzonka/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[dostęp: 23.04.2018]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Biblografia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101050" y="1152475"/>
            <a:ext cx="894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10. 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http://japoland.pl/blog/sake/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23.04.2018]</a:t>
            </a:r>
            <a:b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http://m.newsweek.pl/swiat/co-to-jest-sake-czy-sake-jest-dobra-jak-pic-sake-czy-sake-to-wodka,artykuly,359639,1.html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23.04.2018]</a:t>
            </a:r>
            <a:b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12.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http://japoland.pl/blog/slub-w-japonii/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23.04.2018]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Biblografia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13.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www.oyakata.com.pl/ksiega-mistrza-oyakata/kultura-japonska/sado-japonska-ceremonia-picia-herbaty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23.04.2018]</a:t>
            </a:r>
            <a:b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14.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https://sunori.pl/2014/05/czego-napic-sie-w-japonii/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[dostęp na: 23.04.2018]</a:t>
            </a:r>
            <a:b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15. 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http://japonia-online.pl/article/27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7.05.2018]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Biblografia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16.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wiadomosci.wp.pl/obama-upokarzal-sie-przed-japonskim-cesarzem-6037431938445953a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7.05.2018]</a:t>
            </a:r>
            <a:b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17.</a:t>
            </a:r>
            <a:r>
              <a:rPr lang="pl" sz="2600" u="sng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wiadomosci.onet.pl/swiat/donald-trump-wita-sie-z-cesarzem-japonii-podal-mu-reke-ale-sie-nie-sklonil/l41djk4</a:t>
            </a: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[dostęp na: 7.05.2018]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689375" y="2059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9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Geisha, s. 2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Japonia, s. 3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Flaga Japonii, s. 4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Herb cesarski, s. 4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Japońskie powitanie, s. 5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 Barack Obama w trakcie wizyty w Japonii, s.6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49050" y="82325"/>
            <a:ext cx="85206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241650" y="1042600"/>
            <a:ext cx="866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7. Donald Trump w trakcie wizyty w Japonii, s. 6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 Japońskie tytuły grzecznościowe, s.8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Playfair Display"/>
                <a:ea typeface="Playfair Display"/>
                <a:cs typeface="Playfair Display"/>
                <a:sym typeface="Playfair Display"/>
              </a:rPr>
              <a:t>9. </a:t>
            </a: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Tytuł San, s. 10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10.Tytuł Kun, s. 11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11. Tytuł Chan, s. 12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12. Tytuł Senpai/Kohai, s.13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13. Tytuł Sensei, s. 14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14. Tytuł Sama, s. 15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40275" y="48000"/>
            <a:ext cx="85206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92175" y="748575"/>
            <a:ext cx="908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15. Tytuł Dono, s.14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16. Honne i tatemae, s. 15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17. Honne i tatemae, s. 16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18. Honne i tatemae, s.16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19. Chanoyu, s.17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20. Chanoyu, s. 18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21. Japoński zestaw do parzenia herbaty, s. 19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22. Zestaw do sake, s. 19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355775" y="222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23. Sposób poprawnego jedzenia pałeczkami, s. 20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24. Pałeczki, s. 21 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25. Jedzenie pałeczkami, s. 21 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26. Ramen, s. 22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27. Sushi, s. 22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28. Pies jedzący pałeczkami, s. 23 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29. Pałeczki wbite w ryż, s. 23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30. Ślub tradycyjny, s.24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45720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339175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260950" y="1324200"/>
            <a:ext cx="884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31. Przebieg ślubu tradycyjnego, s.24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32. Przebieg ślubu nowoczesnego, s.25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33. Ślub nowoczesny, s.25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34. Japońska para, s. 26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35. Japońskie społeczeństwo, s. 26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36. Japońskie kobiety w tradycyjnych strojach, s.27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37. Japońska kobieta, s.27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50" y="1241575"/>
            <a:ext cx="4597000" cy="30646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813" y="1241575"/>
            <a:ext cx="3361525" cy="306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50250" y="4306250"/>
            <a:ext cx="4627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https://pl.wikipedia.org/wiki/Japonia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5273975" y="4518600"/>
            <a:ext cx="38112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https://pl.wikipedia.org/wiki/Japonia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0" y="188625"/>
            <a:ext cx="91440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Playfair Display"/>
                <a:ea typeface="Playfair Display"/>
                <a:cs typeface="Playfair Display"/>
                <a:sym typeface="Playfair Display"/>
              </a:rPr>
              <a:t>Nihon</a:t>
            </a:r>
            <a:endParaRPr sz="3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59250" y="844650"/>
            <a:ext cx="25134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3 Flaga Japonii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562400" y="844650"/>
            <a:ext cx="25476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4 Herb cesarski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339175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</a:rPr>
              <a:t>Spis rycin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260950" y="1324200"/>
            <a:ext cx="884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38. Arigatou, s. 37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39. Arigatou, s. 37</a:t>
            </a: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1898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Japoński ukłon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350" y="1131850"/>
            <a:ext cx="3894225" cy="36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266175" y="4484275"/>
            <a:ext cx="83022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http://wyznania-azjatoholiczki.blogspot.com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752200" y="857200"/>
            <a:ext cx="36396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5 Japońskie powitanie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91425" y="377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Kłaniać się czy się nie kłaniać?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00" y="1449956"/>
            <a:ext cx="3928450" cy="290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425" y="1453025"/>
            <a:ext cx="3928451" cy="289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06025" y="4113425"/>
            <a:ext cx="46044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Źródło:http://fakty.interia.pl/swiat/news-obama-zhanbil-ameryke-uklonem,nId,870475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857150" y="4356225"/>
            <a:ext cx="4235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Źródło:https://wiadomosci.onet.pl/swiat/donald-trump-wita-sie-z-cesarzem-japonii-podal-mu-reke-ale-sie-nie-sklonil/l41djk4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91425" y="1119350"/>
            <a:ext cx="4175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6 Barack Obama w trakcie wizyty w Japonii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4737950" y="1119350"/>
            <a:ext cx="42717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7 Donald Trump w trakcie wizyty w Japonii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94125" y="930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 </a:t>
            </a:r>
            <a:endParaRPr sz="3600" b="0">
              <a:solidFill>
                <a:srgbClr val="000000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225" y="1087825"/>
            <a:ext cx="4209550" cy="36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341700" y="4525475"/>
            <a:ext cx="62766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https://www.pinterest.com/pin/550916966911145964/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595800" y="747550"/>
            <a:ext cx="43332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8 Japońskie tytuły grzecznościowe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san</a:t>
            </a:r>
            <a:endParaRPr sz="360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3350" y="842843"/>
            <a:ext cx="4110600" cy="393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5250" y="4511325"/>
            <a:ext cx="41106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2767800" y="1279800"/>
            <a:ext cx="6376200" cy="3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tłumaczy się jako pan/pani,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używa się również z rzeczownikami opisującymi adresata innymi niż imię,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Playfair Display"/>
              <a:buChar char="❏"/>
            </a:pPr>
            <a:r>
              <a:rPr lang="pl" sz="26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dołącza się do nazw zwierząt lub produktów żywnościowych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240350" y="473825"/>
            <a:ext cx="39555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240350" y="1017450"/>
            <a:ext cx="19845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9 Tytuł San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0">
                <a:solidFill>
                  <a:srgbClr val="000000"/>
                </a:solidFill>
              </a:rPr>
              <a:t>Tytuły grzecznościowe i przyrostki: kun</a:t>
            </a:r>
            <a:endParaRPr sz="360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6325" y="600049"/>
            <a:ext cx="4731950" cy="47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0" y="4490750"/>
            <a:ext cx="3899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Źródło: </a:t>
            </a:r>
            <a:r>
              <a:rPr lang="pl" u="sng"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https://www.japanesepod101.com/</a:t>
            </a: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940900" y="1242875"/>
            <a:ext cx="5891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stosuje się w stosunku do chłopców, 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używają go kobiety w odniesieniu do mężczyzn, z którymi są emocjonalnie związane,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layfair Display"/>
              <a:buChar char="❏"/>
            </a:pPr>
            <a:r>
              <a:rPr lang="pl" sz="2600">
                <a:latin typeface="Playfair Display"/>
                <a:ea typeface="Playfair Display"/>
                <a:cs typeface="Playfair Display"/>
                <a:sym typeface="Playfair Display"/>
              </a:rPr>
              <a:t>używa się do członków parlamentu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78575" y="777100"/>
            <a:ext cx="20808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Ryc. 10 Tytuł Kun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1691</Words>
  <Application>Microsoft Office PowerPoint</Application>
  <PresentationFormat>Pokaz na ekranie (16:9)</PresentationFormat>
  <Paragraphs>247</Paragraphs>
  <Slides>40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8" baseType="lpstr">
      <vt:lpstr>Playfair Display</vt:lpstr>
      <vt:lpstr>Open Sans</vt:lpstr>
      <vt:lpstr>Economica</vt:lpstr>
      <vt:lpstr>Arial</vt:lpstr>
      <vt:lpstr>Lato</vt:lpstr>
      <vt:lpstr>Calibri</vt:lpstr>
      <vt:lpstr>Coral</vt:lpstr>
      <vt:lpstr>Luxe</vt:lpstr>
      <vt:lpstr>Prezentacja programu PowerPoint</vt:lpstr>
      <vt:lpstr>Japoński ukłon Tytuły grzecznościowe Dwie twarze Japończyków Picie i jedzenie Społeczeństwo</vt:lpstr>
      <vt:lpstr>Mina-san, konnichiwa</vt:lpstr>
      <vt:lpstr>Prezentacja programu PowerPoint</vt:lpstr>
      <vt:lpstr>Japoński ukłon</vt:lpstr>
      <vt:lpstr>Kłaniać się czy się nie kłaniać?</vt:lpstr>
      <vt:lpstr>Tytuły grzecznościowe i przyrostki </vt:lpstr>
      <vt:lpstr>Tytuły grzecznościowe i przyrostki: san</vt:lpstr>
      <vt:lpstr>Tytuły grzecznościowe i przyrostki: kun</vt:lpstr>
      <vt:lpstr>Tytuły grzecznościowe i przyrostki: chan</vt:lpstr>
      <vt:lpstr>Tytuły grzecznościowe i przyrostki: senpai i kōhai</vt:lpstr>
      <vt:lpstr>Tytuły grzecznościowe i przyrostki: sensei</vt:lpstr>
      <vt:lpstr>Tytuły grzecznościowe i przyrostki: sama</vt:lpstr>
      <vt:lpstr>Tytuły grzecznościowe i przyrostki: dono i tono</vt:lpstr>
      <vt:lpstr>Honne 本音 i tatemae 建前</vt:lpstr>
      <vt:lpstr>Honne 本音 i tatemae 建前</vt:lpstr>
      <vt:lpstr>Chanoyu</vt:lpstr>
      <vt:lpstr>Chanoyu</vt:lpstr>
      <vt:lpstr>Co się pije w Japonii?</vt:lpstr>
      <vt:lpstr>Jak jeść pałeczkami?</vt:lpstr>
      <vt:lpstr>Jak jeść pałeczkami?</vt:lpstr>
      <vt:lpstr>Ramen i sushi</vt:lpstr>
      <vt:lpstr>Jak jeść pałeczkami?</vt:lpstr>
      <vt:lpstr>Ślub tradycyjny</vt:lpstr>
      <vt:lpstr>Ślub nowoczesny</vt:lpstr>
      <vt:lpstr>Japończycy i Japonki</vt:lpstr>
      <vt:lpstr>Japonki: Przegrany pies, kobieta kamień czy niesprzedany towar?</vt:lpstr>
      <vt:lpstr>Arigatō gozaimasu! Dziękujemy za uwagę!  </vt:lpstr>
      <vt:lpstr>Bibliografia</vt:lpstr>
      <vt:lpstr>Bibliografia</vt:lpstr>
      <vt:lpstr>Bibliografia</vt:lpstr>
      <vt:lpstr>Biblografia</vt:lpstr>
      <vt:lpstr>Biblografia</vt:lpstr>
      <vt:lpstr>Biblografia</vt:lpstr>
      <vt:lpstr>Spis rycin</vt:lpstr>
      <vt:lpstr>Spis rycin</vt:lpstr>
      <vt:lpstr>Spis rycin</vt:lpstr>
      <vt:lpstr>Spis rycin</vt:lpstr>
      <vt:lpstr>Spis rycin</vt:lpstr>
      <vt:lpstr>Spis rycin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</dc:creator>
  <cp:lastModifiedBy>Magdalena Bierzyńska - Sudoł</cp:lastModifiedBy>
  <cp:revision>2</cp:revision>
  <dcterms:modified xsi:type="dcterms:W3CDTF">2020-03-29T12:12:07Z</dcterms:modified>
</cp:coreProperties>
</file>