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9" r:id="rId6"/>
    <p:sldId id="270" r:id="rId7"/>
    <p:sldId id="271" r:id="rId8"/>
    <p:sldId id="272" r:id="rId9"/>
    <p:sldId id="260" r:id="rId10"/>
    <p:sldId id="261" r:id="rId11"/>
    <p:sldId id="262" r:id="rId12"/>
    <p:sldId id="263" r:id="rId13"/>
    <p:sldId id="264" r:id="rId14"/>
    <p:sldId id="265" r:id="rId15"/>
    <p:sldId id="266" r:id="rId16"/>
    <p:sldId id="267" r:id="rId17"/>
    <p:sldId id="268"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18" r:id="rId52"/>
    <p:sldId id="319" r:id="rId53"/>
    <p:sldId id="320" r:id="rId54"/>
    <p:sldId id="321" r:id="rId55"/>
    <p:sldId id="322" r:id="rId56"/>
    <p:sldId id="323" r:id="rId57"/>
    <p:sldId id="324" r:id="rId58"/>
    <p:sldId id="308" r:id="rId59"/>
    <p:sldId id="309" r:id="rId60"/>
    <p:sldId id="310" r:id="rId61"/>
    <p:sldId id="311" r:id="rId62"/>
    <p:sldId id="312" r:id="rId63"/>
    <p:sldId id="313" r:id="rId64"/>
    <p:sldId id="314" r:id="rId65"/>
    <p:sldId id="315" r:id="rId66"/>
    <p:sldId id="316" r:id="rId67"/>
    <p:sldId id="317"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55" r:id="rId82"/>
    <p:sldId id="365" r:id="rId83"/>
    <p:sldId id="356" r:id="rId84"/>
    <p:sldId id="357" r:id="rId85"/>
    <p:sldId id="358" r:id="rId86"/>
    <p:sldId id="359" r:id="rId87"/>
    <p:sldId id="360" r:id="rId88"/>
    <p:sldId id="338" r:id="rId89"/>
    <p:sldId id="339" r:id="rId90"/>
    <p:sldId id="340" r:id="rId91"/>
    <p:sldId id="341" r:id="rId92"/>
    <p:sldId id="342" r:id="rId93"/>
    <p:sldId id="343" r:id="rId94"/>
    <p:sldId id="344" r:id="rId95"/>
    <p:sldId id="361" r:id="rId96"/>
    <p:sldId id="345" r:id="rId97"/>
    <p:sldId id="346" r:id="rId98"/>
    <p:sldId id="362" r:id="rId99"/>
    <p:sldId id="363" r:id="rId100"/>
    <p:sldId id="364" r:id="rId101"/>
    <p:sldId id="347" r:id="rId102"/>
    <p:sldId id="348" r:id="rId103"/>
    <p:sldId id="349" r:id="rId104"/>
    <p:sldId id="350" r:id="rId105"/>
    <p:sldId id="351" r:id="rId106"/>
    <p:sldId id="352" r:id="rId107"/>
    <p:sldId id="353" r:id="rId108"/>
    <p:sldId id="354" r:id="rId109"/>
    <p:sldId id="366" r:id="rId110"/>
    <p:sldId id="373" r:id="rId111"/>
    <p:sldId id="367" r:id="rId112"/>
    <p:sldId id="368" r:id="rId113"/>
    <p:sldId id="369" r:id="rId114"/>
    <p:sldId id="371" r:id="rId115"/>
    <p:sldId id="380" r:id="rId116"/>
    <p:sldId id="372" r:id="rId117"/>
    <p:sldId id="374" r:id="rId118"/>
    <p:sldId id="375" r:id="rId119"/>
    <p:sldId id="376" r:id="rId120"/>
    <p:sldId id="377" r:id="rId121"/>
    <p:sldId id="378" r:id="rId122"/>
    <p:sldId id="379" r:id="rId123"/>
    <p:sldId id="382" r:id="rId124"/>
    <p:sldId id="370" r:id="rId125"/>
    <p:sldId id="381" r:id="rId1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0D2AA6B4-CE5F-4421-9008-2F5BE34099B0}">
          <p14:sldIdLst>
            <p14:sldId id="256"/>
            <p14:sldId id="257"/>
            <p14:sldId id="258"/>
            <p14:sldId id="259"/>
            <p14:sldId id="269"/>
            <p14:sldId id="270"/>
            <p14:sldId id="271"/>
            <p14:sldId id="272"/>
            <p14:sldId id="260"/>
            <p14:sldId id="261"/>
            <p14:sldId id="262"/>
            <p14:sldId id="263"/>
            <p14:sldId id="264"/>
            <p14:sldId id="265"/>
            <p14:sldId id="266"/>
            <p14:sldId id="267"/>
            <p14:sldId id="268"/>
            <p14:sldId id="273"/>
            <p14:sldId id="274"/>
            <p14:sldId id="275"/>
            <p14:sldId id="276"/>
            <p14:sldId id="277"/>
            <p14:sldId id="278"/>
            <p14:sldId id="279"/>
            <p14:sldId id="280"/>
            <p14:sldId id="281"/>
            <p14:sldId id="282"/>
            <p14:sldId id="283"/>
            <p14:sldId id="284"/>
            <p14:sldId id="285"/>
            <p14:sldId id="286"/>
            <p14:sldId id="287"/>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18"/>
            <p14:sldId id="319"/>
            <p14:sldId id="320"/>
            <p14:sldId id="321"/>
            <p14:sldId id="322"/>
            <p14:sldId id="323"/>
            <p14:sldId id="324"/>
            <p14:sldId id="308"/>
            <p14:sldId id="309"/>
            <p14:sldId id="310"/>
            <p14:sldId id="311"/>
            <p14:sldId id="312"/>
            <p14:sldId id="313"/>
            <p14:sldId id="314"/>
            <p14:sldId id="315"/>
            <p14:sldId id="316"/>
            <p14:sldId id="317"/>
            <p14:sldId id="325"/>
            <p14:sldId id="326"/>
            <p14:sldId id="327"/>
            <p14:sldId id="328"/>
            <p14:sldId id="329"/>
            <p14:sldId id="330"/>
            <p14:sldId id="331"/>
            <p14:sldId id="332"/>
            <p14:sldId id="333"/>
            <p14:sldId id="334"/>
            <p14:sldId id="335"/>
            <p14:sldId id="336"/>
            <p14:sldId id="337"/>
            <p14:sldId id="355"/>
            <p14:sldId id="365"/>
            <p14:sldId id="356"/>
            <p14:sldId id="357"/>
            <p14:sldId id="358"/>
            <p14:sldId id="359"/>
            <p14:sldId id="360"/>
            <p14:sldId id="338"/>
            <p14:sldId id="339"/>
            <p14:sldId id="340"/>
            <p14:sldId id="341"/>
            <p14:sldId id="342"/>
            <p14:sldId id="343"/>
            <p14:sldId id="344"/>
            <p14:sldId id="361"/>
            <p14:sldId id="345"/>
            <p14:sldId id="346"/>
            <p14:sldId id="362"/>
            <p14:sldId id="363"/>
            <p14:sldId id="364"/>
            <p14:sldId id="347"/>
            <p14:sldId id="348"/>
            <p14:sldId id="349"/>
            <p14:sldId id="350"/>
            <p14:sldId id="351"/>
            <p14:sldId id="352"/>
            <p14:sldId id="353"/>
            <p14:sldId id="354"/>
            <p14:sldId id="366"/>
            <p14:sldId id="373"/>
            <p14:sldId id="367"/>
            <p14:sldId id="368"/>
            <p14:sldId id="369"/>
            <p14:sldId id="371"/>
            <p14:sldId id="380"/>
            <p14:sldId id="372"/>
            <p14:sldId id="374"/>
            <p14:sldId id="375"/>
            <p14:sldId id="376"/>
            <p14:sldId id="377"/>
            <p14:sldId id="378"/>
          </p14:sldIdLst>
        </p14:section>
        <p14:section name="Sekcja bez tytułu" id="{7E1A5A04-63E3-4FFA-8D47-FF6A9F7F7D36}">
          <p14:sldIdLst>
            <p14:sldId id="379"/>
            <p14:sldId id="382"/>
            <p14:sldId id="370"/>
            <p14:sldId id="38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63" autoAdjust="0"/>
    <p:restoredTop sz="94660"/>
  </p:normalViewPr>
  <p:slideViewPr>
    <p:cSldViewPr>
      <p:cViewPr varScale="1">
        <p:scale>
          <a:sx n="78" d="100"/>
          <a:sy n="78"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F23A950-EB74-4E5C-BCA8-D76519F8B242}" type="datetimeFigureOut">
              <a:rPr lang="pl-PL" smtClean="0"/>
              <a:t>2020-05-28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80B04F5-8B50-4DF6-B7BA-E55109A15DC1}" type="slidenum">
              <a:rPr lang="pl-PL" smtClean="0"/>
              <a:t>‹#›</a:t>
            </a:fld>
            <a:endParaRPr lang="pl-PL"/>
          </a:p>
        </p:txBody>
      </p:sp>
    </p:spTree>
    <p:extLst>
      <p:ext uri="{BB962C8B-B14F-4D97-AF65-F5344CB8AC3E}">
        <p14:creationId xmlns:p14="http://schemas.microsoft.com/office/powerpoint/2010/main" val="250609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23A950-EB74-4E5C-BCA8-D76519F8B242}" type="datetimeFigureOut">
              <a:rPr lang="pl-PL" smtClean="0"/>
              <a:t>2020-05-28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80B04F5-8B50-4DF6-B7BA-E55109A15DC1}" type="slidenum">
              <a:rPr lang="pl-PL" smtClean="0"/>
              <a:t>‹#›</a:t>
            </a:fld>
            <a:endParaRPr lang="pl-PL"/>
          </a:p>
        </p:txBody>
      </p:sp>
    </p:spTree>
    <p:extLst>
      <p:ext uri="{BB962C8B-B14F-4D97-AF65-F5344CB8AC3E}">
        <p14:creationId xmlns:p14="http://schemas.microsoft.com/office/powerpoint/2010/main" val="1591068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23A950-EB74-4E5C-BCA8-D76519F8B242}" type="datetimeFigureOut">
              <a:rPr lang="pl-PL" smtClean="0"/>
              <a:t>2020-05-28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80B04F5-8B50-4DF6-B7BA-E55109A15DC1}" type="slidenum">
              <a:rPr lang="pl-PL" smtClean="0"/>
              <a:t>‹#›</a:t>
            </a:fld>
            <a:endParaRPr lang="pl-PL"/>
          </a:p>
        </p:txBody>
      </p:sp>
    </p:spTree>
    <p:extLst>
      <p:ext uri="{BB962C8B-B14F-4D97-AF65-F5344CB8AC3E}">
        <p14:creationId xmlns:p14="http://schemas.microsoft.com/office/powerpoint/2010/main" val="248812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23A950-EB74-4E5C-BCA8-D76519F8B242}" type="datetimeFigureOut">
              <a:rPr lang="pl-PL" smtClean="0"/>
              <a:t>2020-05-28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80B04F5-8B50-4DF6-B7BA-E55109A15DC1}" type="slidenum">
              <a:rPr lang="pl-PL" smtClean="0"/>
              <a:t>‹#›</a:t>
            </a:fld>
            <a:endParaRPr lang="pl-PL"/>
          </a:p>
        </p:txBody>
      </p:sp>
    </p:spTree>
    <p:extLst>
      <p:ext uri="{BB962C8B-B14F-4D97-AF65-F5344CB8AC3E}">
        <p14:creationId xmlns:p14="http://schemas.microsoft.com/office/powerpoint/2010/main" val="208882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F23A950-EB74-4E5C-BCA8-D76519F8B242}" type="datetimeFigureOut">
              <a:rPr lang="pl-PL" smtClean="0"/>
              <a:t>2020-05-28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80B04F5-8B50-4DF6-B7BA-E55109A15DC1}" type="slidenum">
              <a:rPr lang="pl-PL" smtClean="0"/>
              <a:t>‹#›</a:t>
            </a:fld>
            <a:endParaRPr lang="pl-PL"/>
          </a:p>
        </p:txBody>
      </p:sp>
    </p:spTree>
    <p:extLst>
      <p:ext uri="{BB962C8B-B14F-4D97-AF65-F5344CB8AC3E}">
        <p14:creationId xmlns:p14="http://schemas.microsoft.com/office/powerpoint/2010/main" val="1273149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F23A950-EB74-4E5C-BCA8-D76519F8B242}" type="datetimeFigureOut">
              <a:rPr lang="pl-PL" smtClean="0"/>
              <a:t>2020-05-28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80B04F5-8B50-4DF6-B7BA-E55109A15DC1}" type="slidenum">
              <a:rPr lang="pl-PL" smtClean="0"/>
              <a:t>‹#›</a:t>
            </a:fld>
            <a:endParaRPr lang="pl-PL"/>
          </a:p>
        </p:txBody>
      </p:sp>
    </p:spTree>
    <p:extLst>
      <p:ext uri="{BB962C8B-B14F-4D97-AF65-F5344CB8AC3E}">
        <p14:creationId xmlns:p14="http://schemas.microsoft.com/office/powerpoint/2010/main" val="3009037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F23A950-EB74-4E5C-BCA8-D76519F8B242}" type="datetimeFigureOut">
              <a:rPr lang="pl-PL" smtClean="0"/>
              <a:t>2020-05-28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80B04F5-8B50-4DF6-B7BA-E55109A15DC1}" type="slidenum">
              <a:rPr lang="pl-PL" smtClean="0"/>
              <a:t>‹#›</a:t>
            </a:fld>
            <a:endParaRPr lang="pl-PL"/>
          </a:p>
        </p:txBody>
      </p:sp>
    </p:spTree>
    <p:extLst>
      <p:ext uri="{BB962C8B-B14F-4D97-AF65-F5344CB8AC3E}">
        <p14:creationId xmlns:p14="http://schemas.microsoft.com/office/powerpoint/2010/main" val="392366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F23A950-EB74-4E5C-BCA8-D76519F8B242}" type="datetimeFigureOut">
              <a:rPr lang="pl-PL" smtClean="0"/>
              <a:t>2020-05-28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80B04F5-8B50-4DF6-B7BA-E55109A15DC1}" type="slidenum">
              <a:rPr lang="pl-PL" smtClean="0"/>
              <a:t>‹#›</a:t>
            </a:fld>
            <a:endParaRPr lang="pl-PL"/>
          </a:p>
        </p:txBody>
      </p:sp>
    </p:spTree>
    <p:extLst>
      <p:ext uri="{BB962C8B-B14F-4D97-AF65-F5344CB8AC3E}">
        <p14:creationId xmlns:p14="http://schemas.microsoft.com/office/powerpoint/2010/main" val="422510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F23A950-EB74-4E5C-BCA8-D76519F8B242}" type="datetimeFigureOut">
              <a:rPr lang="pl-PL" smtClean="0"/>
              <a:t>2020-05-28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80B04F5-8B50-4DF6-B7BA-E55109A15DC1}" type="slidenum">
              <a:rPr lang="pl-PL" smtClean="0"/>
              <a:t>‹#›</a:t>
            </a:fld>
            <a:endParaRPr lang="pl-PL"/>
          </a:p>
        </p:txBody>
      </p:sp>
    </p:spTree>
    <p:extLst>
      <p:ext uri="{BB962C8B-B14F-4D97-AF65-F5344CB8AC3E}">
        <p14:creationId xmlns:p14="http://schemas.microsoft.com/office/powerpoint/2010/main" val="2696041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F23A950-EB74-4E5C-BCA8-D76519F8B242}" type="datetimeFigureOut">
              <a:rPr lang="pl-PL" smtClean="0"/>
              <a:t>2020-05-28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80B04F5-8B50-4DF6-B7BA-E55109A15DC1}" type="slidenum">
              <a:rPr lang="pl-PL" smtClean="0"/>
              <a:t>‹#›</a:t>
            </a:fld>
            <a:endParaRPr lang="pl-PL"/>
          </a:p>
        </p:txBody>
      </p:sp>
    </p:spTree>
    <p:extLst>
      <p:ext uri="{BB962C8B-B14F-4D97-AF65-F5344CB8AC3E}">
        <p14:creationId xmlns:p14="http://schemas.microsoft.com/office/powerpoint/2010/main" val="3539519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F23A950-EB74-4E5C-BCA8-D76519F8B242}" type="datetimeFigureOut">
              <a:rPr lang="pl-PL" smtClean="0"/>
              <a:t>2020-05-28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80B04F5-8B50-4DF6-B7BA-E55109A15DC1}" type="slidenum">
              <a:rPr lang="pl-PL" smtClean="0"/>
              <a:t>‹#›</a:t>
            </a:fld>
            <a:endParaRPr lang="pl-PL"/>
          </a:p>
        </p:txBody>
      </p:sp>
    </p:spTree>
    <p:extLst>
      <p:ext uri="{BB962C8B-B14F-4D97-AF65-F5344CB8AC3E}">
        <p14:creationId xmlns:p14="http://schemas.microsoft.com/office/powerpoint/2010/main" val="290430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3A950-EB74-4E5C-BCA8-D76519F8B242}" type="datetimeFigureOut">
              <a:rPr lang="pl-PL" smtClean="0"/>
              <a:t>2020-05-28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B04F5-8B50-4DF6-B7BA-E55109A15DC1}" type="slidenum">
              <a:rPr lang="pl-PL" smtClean="0"/>
              <a:t>‹#›</a:t>
            </a:fld>
            <a:endParaRPr lang="pl-PL"/>
          </a:p>
        </p:txBody>
      </p:sp>
    </p:spTree>
    <p:extLst>
      <p:ext uri="{BB962C8B-B14F-4D97-AF65-F5344CB8AC3E}">
        <p14:creationId xmlns:p14="http://schemas.microsoft.com/office/powerpoint/2010/main" val="3152382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pl.wikipedia.org/w/index.php"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Ochrona własności intelektualnej</a:t>
            </a:r>
            <a:br>
              <a:rPr lang="pl-PL" dirty="0" smtClean="0"/>
            </a:br>
            <a:r>
              <a:rPr lang="pl-PL" dirty="0" smtClean="0"/>
              <a:t>II rok, </a:t>
            </a:r>
            <a:r>
              <a:rPr lang="pl-PL" smtClean="0"/>
              <a:t>kierunek administracja</a:t>
            </a:r>
            <a:endParaRPr lang="pl-PL" dirty="0"/>
          </a:p>
        </p:txBody>
      </p:sp>
      <p:sp>
        <p:nvSpPr>
          <p:cNvPr id="3" name="Podtytuł 2"/>
          <p:cNvSpPr>
            <a:spLocks noGrp="1"/>
          </p:cNvSpPr>
          <p:nvPr>
            <p:ph type="subTitle" idx="1"/>
          </p:nvPr>
        </p:nvSpPr>
        <p:spPr/>
        <p:txBody>
          <a:bodyPr>
            <a:normAutofit fontScale="92500" lnSpcReduction="20000"/>
          </a:bodyPr>
          <a:lstStyle/>
          <a:p>
            <a:r>
              <a:rPr lang="pl-PL" dirty="0" smtClean="0"/>
              <a:t>Doktor nauk prawnych </a:t>
            </a:r>
          </a:p>
          <a:p>
            <a:r>
              <a:rPr lang="pl-PL" dirty="0" smtClean="0"/>
              <a:t>Karolina Muzyczka</a:t>
            </a:r>
          </a:p>
          <a:p>
            <a:r>
              <a:rPr lang="pl-PL" dirty="0" smtClean="0"/>
              <a:t>Toruńska Szkoła Wyższa-Kolegium Jagiellońskie w Toruniu</a:t>
            </a:r>
            <a:endParaRPr lang="pl-PL" dirty="0"/>
          </a:p>
        </p:txBody>
      </p:sp>
    </p:spTree>
    <p:extLst>
      <p:ext uri="{BB962C8B-B14F-4D97-AF65-F5344CB8AC3E}">
        <p14:creationId xmlns:p14="http://schemas.microsoft.com/office/powerpoint/2010/main" val="4046695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Własność intelektualna</a:t>
            </a:r>
            <a:endParaRPr lang="pl-PL" dirty="0"/>
          </a:p>
        </p:txBody>
      </p:sp>
      <p:sp>
        <p:nvSpPr>
          <p:cNvPr id="3" name="Symbol zastępczy zawartości 2"/>
          <p:cNvSpPr>
            <a:spLocks noGrp="1"/>
          </p:cNvSpPr>
          <p:nvPr>
            <p:ph idx="1"/>
          </p:nvPr>
        </p:nvSpPr>
        <p:spPr/>
        <p:txBody>
          <a:bodyPr>
            <a:normAutofit fontScale="55000" lnSpcReduction="20000"/>
          </a:bodyPr>
          <a:lstStyle/>
          <a:p>
            <a:pPr algn="just"/>
            <a:r>
              <a:rPr lang="pl-PL" b="0" i="0" u="none" strike="noStrike" baseline="0" dirty="0" smtClean="0">
                <a:latin typeface="Times New Roman" panose="02020603050405020304" pitchFamily="18" charset="0"/>
                <a:cs typeface="Times New Roman" panose="02020603050405020304" pitchFamily="18" charset="0"/>
              </a:rPr>
              <a:t>Warto pamiętać, że:</a:t>
            </a:r>
          </a:p>
          <a:p>
            <a:pPr algn="just"/>
            <a:r>
              <a:rPr lang="pl-PL" sz="1100" b="0" i="0" u="none" strike="noStrike" baseline="0" dirty="0" smtClean="0">
                <a:latin typeface="Times New Roman" panose="02020603050405020304" pitchFamily="18" charset="0"/>
                <a:cs typeface="Times New Roman" panose="02020603050405020304" pitchFamily="18" charset="0"/>
              </a:rPr>
              <a:t>● </a:t>
            </a:r>
            <a:r>
              <a:rPr lang="pl-PL" b="0" i="0" u="none" strike="noStrike" baseline="0" dirty="0" smtClean="0">
                <a:latin typeface="Times New Roman" panose="02020603050405020304" pitchFamily="18" charset="0"/>
                <a:cs typeface="Times New Roman" panose="02020603050405020304" pitchFamily="18" charset="0"/>
              </a:rPr>
              <a:t>system prawa autorskiego obejmuje takie utwory jak: </a:t>
            </a:r>
            <a:r>
              <a:rPr lang="pl-PL" b="0" i="1" u="none" strike="noStrike" baseline="0" dirty="0" smtClean="0">
                <a:latin typeface="Times New Roman" panose="02020603050405020304" pitchFamily="18" charset="0"/>
                <a:cs typeface="Times New Roman" panose="02020603050405020304" pitchFamily="18" charset="0"/>
              </a:rPr>
              <a:t>wyrażone słowem, symbolami</a:t>
            </a:r>
          </a:p>
          <a:p>
            <a:pPr algn="just"/>
            <a:r>
              <a:rPr lang="pl-PL" b="0" i="1" u="none" strike="noStrike" baseline="0" dirty="0" smtClean="0">
                <a:latin typeface="Times New Roman" panose="02020603050405020304" pitchFamily="18" charset="0"/>
                <a:cs typeface="Times New Roman" panose="02020603050405020304" pitchFamily="18" charset="0"/>
              </a:rPr>
              <a:t>matematycznymi, znakami graficznymi (literackie, </a:t>
            </a:r>
            <a:r>
              <a:rPr lang="pl-PL" b="0" i="1" u="none" strike="noStrike" baseline="0" dirty="0" err="1" smtClean="0">
                <a:latin typeface="Times New Roman" panose="02020603050405020304" pitchFamily="18" charset="0"/>
                <a:cs typeface="Times New Roman" panose="02020603050405020304" pitchFamily="18" charset="0"/>
              </a:rPr>
              <a:t>publicystyczne,naukowe</a:t>
            </a:r>
            <a:r>
              <a:rPr lang="pl-PL" b="0" i="1" u="none" strike="noStrike" baseline="0" dirty="0" smtClean="0">
                <a:latin typeface="Times New Roman" panose="02020603050405020304" pitchFamily="18" charset="0"/>
                <a:cs typeface="Times New Roman" panose="02020603050405020304" pitchFamily="18" charset="0"/>
              </a:rPr>
              <a:t>, kartograficzne</a:t>
            </a:r>
          </a:p>
          <a:p>
            <a:pPr algn="just"/>
            <a:r>
              <a:rPr lang="pl-PL" b="0" i="1" u="none" strike="noStrike" baseline="0" dirty="0" smtClean="0">
                <a:latin typeface="Times New Roman" panose="02020603050405020304" pitchFamily="18" charset="0"/>
                <a:cs typeface="Times New Roman" panose="02020603050405020304" pitchFamily="18" charset="0"/>
              </a:rPr>
              <a:t>oraz programy komputerowe), plastyczne, fotograficzne, lutnicze, wzornictwa</a:t>
            </a:r>
          </a:p>
          <a:p>
            <a:pPr algn="just"/>
            <a:r>
              <a:rPr lang="pl-PL" b="0" i="1" u="none" strike="noStrike" baseline="0" dirty="0" smtClean="0">
                <a:latin typeface="Times New Roman" panose="02020603050405020304" pitchFamily="18" charset="0"/>
                <a:cs typeface="Times New Roman" panose="02020603050405020304" pitchFamily="18" charset="0"/>
              </a:rPr>
              <a:t>przemysłowego, architektoniczne, architektoniczno-urbanistyczne i urbanistyczne,</a:t>
            </a:r>
          </a:p>
          <a:p>
            <a:pPr algn="just"/>
            <a:r>
              <a:rPr lang="pl-PL" b="0" i="1" u="none" strike="noStrike" baseline="0" dirty="0" smtClean="0">
                <a:latin typeface="Times New Roman" panose="02020603050405020304" pitchFamily="18" charset="0"/>
                <a:cs typeface="Times New Roman" panose="02020603050405020304" pitchFamily="18" charset="0"/>
              </a:rPr>
              <a:t>muzyczne i słowno-muzyczne, sceniczne, sceniczno-muzyczne, choreograficzne</a:t>
            </a:r>
          </a:p>
          <a:p>
            <a:pPr algn="just"/>
            <a:r>
              <a:rPr lang="pl-PL" b="0" i="1" u="none" strike="noStrike" baseline="0" dirty="0" smtClean="0">
                <a:latin typeface="Times New Roman" panose="02020603050405020304" pitchFamily="18" charset="0"/>
                <a:cs typeface="Times New Roman" panose="02020603050405020304" pitchFamily="18" charset="0"/>
              </a:rPr>
              <a:t>i </a:t>
            </a:r>
            <a:r>
              <a:rPr lang="pl-PL" b="0" i="1" u="none" strike="noStrike" baseline="0" dirty="0" err="1" smtClean="0">
                <a:latin typeface="Times New Roman" panose="02020603050405020304" pitchFamily="18" charset="0"/>
                <a:cs typeface="Times New Roman" panose="02020603050405020304" pitchFamily="18" charset="0"/>
              </a:rPr>
              <a:t>pantomimiczne,audiowizualne</a:t>
            </a:r>
            <a:r>
              <a:rPr lang="pl-PL" b="0" i="1" u="none" strike="noStrike" baseline="0" dirty="0" smtClean="0">
                <a:latin typeface="Times New Roman" panose="02020603050405020304" pitchFamily="18" charset="0"/>
                <a:cs typeface="Times New Roman" panose="02020603050405020304" pitchFamily="18" charset="0"/>
              </a:rPr>
              <a:t> (w tym filmowe)</a:t>
            </a:r>
          </a:p>
          <a:p>
            <a:pPr algn="just"/>
            <a:r>
              <a:rPr lang="pl-PL" sz="1100" b="0" i="0" u="none" strike="noStrike" baseline="0" dirty="0" smtClean="0">
                <a:latin typeface="Times New Roman" panose="02020603050405020304" pitchFamily="18" charset="0"/>
                <a:cs typeface="Times New Roman" panose="02020603050405020304" pitchFamily="18" charset="0"/>
              </a:rPr>
              <a:t>● </a:t>
            </a:r>
            <a:r>
              <a:rPr lang="pl-PL" b="0" i="0" u="none" strike="noStrike" baseline="0" dirty="0" smtClean="0">
                <a:latin typeface="Times New Roman" panose="02020603050405020304" pitchFamily="18" charset="0"/>
                <a:cs typeface="Times New Roman" panose="02020603050405020304" pitchFamily="18" charset="0"/>
              </a:rPr>
              <a:t>prawo autorskie </a:t>
            </a:r>
            <a:r>
              <a:rPr lang="pl-PL" b="1" i="0" u="none" strike="noStrike" baseline="0" dirty="0" smtClean="0">
                <a:latin typeface="Times New Roman" panose="02020603050405020304" pitchFamily="18" charset="0"/>
                <a:cs typeface="Times New Roman" panose="02020603050405020304" pitchFamily="18" charset="0"/>
              </a:rPr>
              <a:t>nie chroni idei</a:t>
            </a:r>
            <a:r>
              <a:rPr lang="pl-PL" b="0" i="0" u="none" strike="noStrike" baseline="0" dirty="0" smtClean="0">
                <a:latin typeface="Times New Roman" panose="02020603050405020304" pitchFamily="18" charset="0"/>
                <a:cs typeface="Times New Roman" panose="02020603050405020304" pitchFamily="18" charset="0"/>
              </a:rPr>
              <a:t>, odkryć, procedur, metod i zasad działania oraz koncepcji</a:t>
            </a:r>
          </a:p>
          <a:p>
            <a:pPr algn="just"/>
            <a:r>
              <a:rPr lang="pl-PL" b="0" i="0" u="none" strike="noStrike" baseline="0" dirty="0" smtClean="0">
                <a:latin typeface="Times New Roman" panose="02020603050405020304" pitchFamily="18" charset="0"/>
                <a:cs typeface="Times New Roman" panose="02020603050405020304" pitchFamily="18" charset="0"/>
              </a:rPr>
              <a:t>matematycznych. Chroniony jest </a:t>
            </a:r>
            <a:r>
              <a:rPr lang="pl-PL" b="1" i="0" u="none" strike="noStrike" baseline="0" dirty="0" smtClean="0">
                <a:latin typeface="Times New Roman" panose="02020603050405020304" pitchFamily="18" charset="0"/>
                <a:cs typeface="Times New Roman" panose="02020603050405020304" pitchFamily="18" charset="0"/>
              </a:rPr>
              <a:t>sposób wyrażenia idei</a:t>
            </a:r>
          </a:p>
          <a:p>
            <a:pPr algn="just"/>
            <a:r>
              <a:rPr lang="pl-PL" sz="1100" b="0" i="0" u="none" strike="noStrike" baseline="0" dirty="0" smtClean="0">
                <a:latin typeface="Times New Roman" panose="02020603050405020304" pitchFamily="18" charset="0"/>
                <a:cs typeface="Times New Roman" panose="02020603050405020304" pitchFamily="18" charset="0"/>
              </a:rPr>
              <a:t>● </a:t>
            </a:r>
            <a:r>
              <a:rPr lang="pl-PL" b="0" i="0" u="none" strike="noStrike" baseline="0" dirty="0" smtClean="0">
                <a:latin typeface="Times New Roman" panose="02020603050405020304" pitchFamily="18" charset="0"/>
                <a:cs typeface="Times New Roman" panose="02020603050405020304" pitchFamily="18" charset="0"/>
              </a:rPr>
              <a:t>utwór jest </a:t>
            </a:r>
            <a:r>
              <a:rPr lang="pl-PL" b="1" i="0" u="none" strike="noStrike" baseline="0" dirty="0" smtClean="0">
                <a:latin typeface="Times New Roman" panose="02020603050405020304" pitchFamily="18" charset="0"/>
                <a:cs typeface="Times New Roman" panose="02020603050405020304" pitchFamily="18" charset="0"/>
              </a:rPr>
              <a:t>niematerialny</a:t>
            </a:r>
            <a:r>
              <a:rPr lang="pl-PL" b="0" i="0" u="none" strike="noStrike" baseline="0" dirty="0" smtClean="0">
                <a:latin typeface="Times New Roman" panose="02020603050405020304" pitchFamily="18" charset="0"/>
                <a:cs typeface="Times New Roman" panose="02020603050405020304" pitchFamily="18" charset="0"/>
              </a:rPr>
              <a:t>. Nie jest nim kartka papieru czy fizyczne ślady pociągnięć</a:t>
            </a:r>
          </a:p>
          <a:p>
            <a:pPr algn="just"/>
            <a:r>
              <a:rPr lang="pl-PL" b="0" i="0" u="none" strike="noStrike" baseline="0" dirty="0" smtClean="0">
                <a:latin typeface="Times New Roman" panose="02020603050405020304" pitchFamily="18" charset="0"/>
                <a:cs typeface="Times New Roman" panose="02020603050405020304" pitchFamily="18" charset="0"/>
              </a:rPr>
              <a:t>ołówkiem układające się w wizerunek postaci. Kartka papieru to tylko nośnik informacji,</a:t>
            </a:r>
          </a:p>
          <a:p>
            <a:pPr algn="just"/>
            <a:r>
              <a:rPr lang="pl-PL" b="0" i="0" u="none" strike="noStrike" baseline="0" dirty="0" smtClean="0">
                <a:latin typeface="Times New Roman" panose="02020603050405020304" pitchFamily="18" charset="0"/>
                <a:cs typeface="Times New Roman" panose="02020603050405020304" pitchFamily="18" charset="0"/>
              </a:rPr>
              <a:t>medium przy pomocy którego rozpowszechniany jest niematerialny utwór</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58327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a:solidFill>
                  <a:prstClr val="black"/>
                </a:solidFill>
              </a:rPr>
              <a:t>Ochrona prawa prasowego</a:t>
            </a:r>
            <a:endParaRPr lang="pl-PL" dirty="0"/>
          </a:p>
        </p:txBody>
      </p:sp>
      <p:sp>
        <p:nvSpPr>
          <p:cNvPr id="3" name="Symbol zastępczy zawartości 2"/>
          <p:cNvSpPr>
            <a:spLocks noGrp="1"/>
          </p:cNvSpPr>
          <p:nvPr>
            <p:ph idx="1"/>
          </p:nvPr>
        </p:nvSpPr>
        <p:spPr/>
        <p:txBody>
          <a:bodyPr>
            <a:normAutofit fontScale="40000" lnSpcReduction="20000"/>
          </a:bodyPr>
          <a:lstStyle/>
          <a:p>
            <a:pPr marL="0" indent="0">
              <a:buNone/>
            </a:pPr>
            <a:r>
              <a:rPr lang="pl-PL" b="1" dirty="0" smtClean="0"/>
              <a:t>Odmowa sprostowania</a:t>
            </a:r>
          </a:p>
          <a:p>
            <a:pPr marL="0" indent="0" algn="just">
              <a:buNone/>
            </a:pPr>
            <a:endParaRPr lang="pl-PL" sz="3400" dirty="0" smtClean="0"/>
          </a:p>
          <a:p>
            <a:pPr marL="0" indent="0" algn="just">
              <a:buNone/>
            </a:pPr>
            <a:r>
              <a:rPr lang="pl-PL" sz="3400" dirty="0" smtClean="0"/>
              <a:t>Redaktor </a:t>
            </a:r>
            <a:r>
              <a:rPr lang="pl-PL" sz="3400" dirty="0"/>
              <a:t>naczelny odmawia opublikowania sprostowania, jeżeli sprostowanie: </a:t>
            </a:r>
            <a:endParaRPr lang="pl-PL" sz="3400" dirty="0" smtClean="0"/>
          </a:p>
          <a:p>
            <a:pPr marL="514350" indent="-514350" algn="just">
              <a:buAutoNum type="arabicParenR"/>
            </a:pPr>
            <a:r>
              <a:rPr lang="pl-PL" sz="3400" dirty="0" smtClean="0"/>
              <a:t>jest </a:t>
            </a:r>
            <a:r>
              <a:rPr lang="pl-PL" sz="3400" dirty="0"/>
              <a:t>nierzeczowe lub nie odnosi się do faktów; </a:t>
            </a:r>
            <a:endParaRPr lang="pl-PL" sz="3400" dirty="0" smtClean="0"/>
          </a:p>
          <a:p>
            <a:pPr marL="514350" indent="-514350" algn="just">
              <a:buAutoNum type="arabicParenR"/>
            </a:pPr>
            <a:r>
              <a:rPr lang="pl-PL" sz="3400" dirty="0" smtClean="0"/>
              <a:t>zostało </a:t>
            </a:r>
            <a:r>
              <a:rPr lang="pl-PL" sz="3400" dirty="0"/>
              <a:t>nadane lub złożone po upływie </a:t>
            </a:r>
            <a:r>
              <a:rPr lang="pl-PL" sz="3400" dirty="0" smtClean="0"/>
              <a:t>terminu lub </a:t>
            </a:r>
            <a:r>
              <a:rPr lang="pl-PL" sz="3400" dirty="0"/>
              <a:t>nie zostało podpisane</a:t>
            </a:r>
            <a:r>
              <a:rPr lang="pl-PL" sz="3400" dirty="0" smtClean="0"/>
              <a:t>; </a:t>
            </a:r>
          </a:p>
          <a:p>
            <a:pPr marL="514350" indent="-514350" algn="just">
              <a:buAutoNum type="arabicParenR"/>
            </a:pPr>
            <a:r>
              <a:rPr lang="pl-PL" sz="3400" dirty="0" smtClean="0"/>
              <a:t>nie </a:t>
            </a:r>
            <a:r>
              <a:rPr lang="pl-PL" sz="3400" dirty="0"/>
              <a:t>odpowiada wymaganiom określonym w art. 31a ust. 4–7</a:t>
            </a:r>
            <a:r>
              <a:rPr lang="pl-PL" sz="3400" dirty="0" smtClean="0"/>
              <a:t>;</a:t>
            </a:r>
          </a:p>
          <a:p>
            <a:pPr marL="514350" indent="-514350" algn="just">
              <a:buAutoNum type="arabicParenR"/>
            </a:pPr>
            <a:r>
              <a:rPr lang="pl-PL" sz="3400" dirty="0" smtClean="0"/>
              <a:t> zawiera </a:t>
            </a:r>
            <a:r>
              <a:rPr lang="pl-PL" sz="3400" dirty="0"/>
              <a:t>treść karalną; </a:t>
            </a:r>
            <a:endParaRPr lang="pl-PL" sz="3400" dirty="0" smtClean="0"/>
          </a:p>
          <a:p>
            <a:pPr marL="514350" indent="-514350" algn="just">
              <a:buAutoNum type="arabicParenR"/>
            </a:pPr>
            <a:r>
              <a:rPr lang="pl-PL" sz="3400" dirty="0" smtClean="0"/>
              <a:t>podważa </a:t>
            </a:r>
            <a:r>
              <a:rPr lang="pl-PL" sz="3400" dirty="0"/>
              <a:t>fakty stwierdzone prawomocnym orzeczeniem dotyczącym osoby dochodzącej publikacji sprostowania</a:t>
            </a:r>
            <a:r>
              <a:rPr lang="pl-PL" sz="3400" dirty="0" smtClean="0"/>
              <a:t>. </a:t>
            </a:r>
          </a:p>
          <a:p>
            <a:pPr marL="0" indent="0" algn="just">
              <a:buNone/>
            </a:pPr>
            <a:r>
              <a:rPr lang="pl-PL" sz="3400" dirty="0" smtClean="0"/>
              <a:t>Redaktor </a:t>
            </a:r>
            <a:r>
              <a:rPr lang="pl-PL" sz="3400" dirty="0"/>
              <a:t>naczelny może odmówić opublikowania sprostowania, jeżeli sprostowanie: </a:t>
            </a:r>
            <a:endParaRPr lang="pl-PL" sz="3400" dirty="0" smtClean="0"/>
          </a:p>
          <a:p>
            <a:pPr marL="514350" indent="-514350" algn="just">
              <a:buAutoNum type="arabicParenR"/>
            </a:pPr>
            <a:r>
              <a:rPr lang="pl-PL" sz="3400" dirty="0" smtClean="0"/>
              <a:t>odnosi </a:t>
            </a:r>
            <a:r>
              <a:rPr lang="pl-PL" sz="3400" dirty="0"/>
              <a:t>się do wiadomości poprzednio sprostowanej; </a:t>
            </a:r>
            <a:endParaRPr lang="pl-PL" sz="3400" dirty="0" smtClean="0"/>
          </a:p>
          <a:p>
            <a:pPr marL="514350" indent="-514350" algn="just">
              <a:buAutoNum type="arabicParenR"/>
            </a:pPr>
            <a:r>
              <a:rPr lang="pl-PL" sz="3400" dirty="0" smtClean="0"/>
              <a:t>jest </a:t>
            </a:r>
            <a:r>
              <a:rPr lang="pl-PL" sz="3400" dirty="0"/>
              <a:t>wystosowane przez osobę, której nie dotyczą fakty przytoczone w prostowanym materiale, za wyjątkiem sytuacji określonych w art. 31a ust. 2; </a:t>
            </a:r>
            <a:endParaRPr lang="pl-PL" sz="3400" dirty="0" smtClean="0"/>
          </a:p>
          <a:p>
            <a:pPr marL="514350" indent="-514350" algn="just">
              <a:buAutoNum type="arabicParenR"/>
            </a:pPr>
            <a:r>
              <a:rPr lang="pl-PL" sz="3400" dirty="0" smtClean="0"/>
              <a:t>zawiera </a:t>
            </a:r>
            <a:r>
              <a:rPr lang="pl-PL" sz="3400" dirty="0"/>
              <a:t>sformułowania powszechnie uznawane za wulgarne lub obelżywe. </a:t>
            </a:r>
            <a:endParaRPr lang="pl-PL" sz="3400" dirty="0" smtClean="0"/>
          </a:p>
          <a:p>
            <a:pPr marL="0" indent="0" algn="just">
              <a:buNone/>
            </a:pPr>
            <a:r>
              <a:rPr lang="pl-PL" sz="3400" dirty="0" smtClean="0"/>
              <a:t>Odmawiając </a:t>
            </a:r>
            <a:r>
              <a:rPr lang="pl-PL" sz="3400" dirty="0"/>
              <a:t>opublikowania sprostowania, redaktor naczelny </a:t>
            </a:r>
            <a:r>
              <a:rPr lang="pl-PL" sz="3400" dirty="0" smtClean="0"/>
              <a:t>jest obowiązany </a:t>
            </a:r>
            <a:r>
              <a:rPr lang="pl-PL" sz="3400" dirty="0"/>
              <a:t>niezwłocznie, nie później jednak niż w terminie 7 dni od </a:t>
            </a:r>
            <a:r>
              <a:rPr lang="pl-PL" sz="3400" dirty="0" smtClean="0"/>
              <a:t>dnia otrzymania </a:t>
            </a:r>
            <a:r>
              <a:rPr lang="pl-PL" sz="3400" dirty="0"/>
              <a:t>sprostowania, przekazać wnioskodawcy pisemne zawiadomienie </a:t>
            </a:r>
            <a:r>
              <a:rPr lang="pl-PL" sz="3400" dirty="0" smtClean="0"/>
              <a:t>o odmowie </a:t>
            </a:r>
            <a:r>
              <a:rPr lang="pl-PL" sz="3400" dirty="0"/>
              <a:t>i jej przyczynach. Jeżeli odmowa </a:t>
            </a:r>
            <a:r>
              <a:rPr lang="pl-PL" sz="3400" dirty="0" smtClean="0"/>
              <a:t>nastąpiła, należy </a:t>
            </a:r>
            <a:r>
              <a:rPr lang="pl-PL" sz="3400" dirty="0"/>
              <a:t>wskazać fragmenty sprostowania, które nie nadają się </a:t>
            </a:r>
            <a:r>
              <a:rPr lang="pl-PL" sz="3400" dirty="0" smtClean="0"/>
              <a:t>do publikacji</a:t>
            </a:r>
            <a:r>
              <a:rPr lang="pl-PL" sz="3400" dirty="0"/>
              <a:t>.</a:t>
            </a:r>
          </a:p>
          <a:p>
            <a:pPr marL="0" indent="0" algn="just">
              <a:buNone/>
            </a:pPr>
            <a:r>
              <a:rPr lang="pl-PL" sz="3400" dirty="0" smtClean="0"/>
              <a:t>Redaktor </a:t>
            </a:r>
            <a:r>
              <a:rPr lang="pl-PL" sz="3400" dirty="0"/>
              <a:t>naczelny nie może odmówić opublikowania sprostowania, </a:t>
            </a:r>
            <a:r>
              <a:rPr lang="pl-PL" sz="3400" dirty="0" smtClean="0"/>
              <a:t>jeżeli zastosowano </a:t>
            </a:r>
            <a:r>
              <a:rPr lang="pl-PL" sz="3400" dirty="0"/>
              <a:t>się do jego </a:t>
            </a:r>
            <a:r>
              <a:rPr lang="pl-PL" sz="3400" dirty="0" smtClean="0"/>
              <a:t>wskazań.</a:t>
            </a:r>
            <a:endParaRPr lang="pl-PL" sz="3400" b="1" dirty="0"/>
          </a:p>
        </p:txBody>
      </p:sp>
    </p:spTree>
    <p:extLst>
      <p:ext uri="{BB962C8B-B14F-4D97-AF65-F5344CB8AC3E}">
        <p14:creationId xmlns:p14="http://schemas.microsoft.com/office/powerpoint/2010/main" val="422240502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b="1" dirty="0" smtClean="0"/>
              <a:t>13. Sprostowanie </a:t>
            </a:r>
            <a:r>
              <a:rPr lang="pl-PL" b="1" dirty="0"/>
              <a:t>a odpowiedź </a:t>
            </a:r>
            <a:endParaRPr lang="pl-PL" b="1" dirty="0" smtClean="0"/>
          </a:p>
          <a:p>
            <a:pPr marL="0" indent="0" algn="just">
              <a:buNone/>
            </a:pPr>
            <a:r>
              <a:rPr lang="pl-PL" dirty="0" smtClean="0"/>
              <a:t>Sprostowania </a:t>
            </a:r>
            <a:r>
              <a:rPr lang="pl-PL" dirty="0"/>
              <a:t>odnosi się do faktów, a odpowiedź odnosi się do ocen, W przypadku odpowiedzi oceny muszą </a:t>
            </a:r>
            <a:r>
              <a:rPr lang="pl-PL" dirty="0" smtClean="0"/>
              <a:t>zagrażać </a:t>
            </a:r>
            <a:r>
              <a:rPr lang="pl-PL" dirty="0"/>
              <a:t>dobrom osobistym, Odpowiedź, która dotyczy oceny nie </a:t>
            </a:r>
            <a:r>
              <a:rPr lang="pl-PL" dirty="0" smtClean="0"/>
              <a:t>zagrażającej </a:t>
            </a:r>
            <a:r>
              <a:rPr lang="pl-PL" dirty="0"/>
              <a:t>dobrom osobistym jest polemiką (nieuregulowana w prawie prasowym). Sprostowanie i odpowiedź mają charakter rzeczowy: konkretność, zwartość i jasność wypowiedzi, Tekst sprostowania nie </a:t>
            </a:r>
            <a:r>
              <a:rPr lang="pl-PL" dirty="0" smtClean="0"/>
              <a:t>może </a:t>
            </a:r>
            <a:r>
              <a:rPr lang="pl-PL" dirty="0"/>
              <a:t>być komentowany w tym samym numerze lub audycji, a odpowiedź </a:t>
            </a:r>
            <a:r>
              <a:rPr lang="pl-PL" dirty="0" smtClean="0"/>
              <a:t>może</a:t>
            </a:r>
            <a:r>
              <a:rPr lang="pl-PL" dirty="0"/>
              <a:t>. Zakaz komentowania sprostowania był kiedyś opatrzony sankcją karną, ale wyrok TK z dnia 5 maja 2004 (sygn. akt P 2/03) uznał go za niezgodny z Konstytucją.</a:t>
            </a:r>
          </a:p>
        </p:txBody>
      </p:sp>
    </p:spTree>
    <p:extLst>
      <p:ext uri="{BB962C8B-B14F-4D97-AF65-F5344CB8AC3E}">
        <p14:creationId xmlns:p14="http://schemas.microsoft.com/office/powerpoint/2010/main" val="389416775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b="1" dirty="0"/>
              <a:t>Sprostowanie a odpowiedź </a:t>
            </a:r>
          </a:p>
          <a:p>
            <a:pPr marL="0" indent="0" algn="just">
              <a:buNone/>
            </a:pPr>
            <a:r>
              <a:rPr lang="pl-PL" dirty="0" smtClean="0"/>
              <a:t> </a:t>
            </a:r>
            <a:r>
              <a:rPr lang="pl-PL" dirty="0"/>
              <a:t>Fragment wyroku TK z dnia 5 maja 2004: „Ustawodawca nie sformułował w prawie prasowym przesłanek o charakterze formalnym (np. tytuł pisma), bądź materialnym (treść pisma), które pozwalałyby jednoznacznie ustalić, czy nadesłana do redakcji wypowiedź jest sprostowaniem, czy odpowiedzią. Sama dywersyfikacja celu, któremu </a:t>
            </a:r>
            <a:r>
              <a:rPr lang="pl-PL" dirty="0" smtClean="0"/>
              <a:t>służyć </a:t>
            </a:r>
            <a:r>
              <a:rPr lang="pl-PL" dirty="0"/>
              <a:t>ma publikacja w </a:t>
            </a:r>
            <a:r>
              <a:rPr lang="pl-PL" dirty="0" smtClean="0"/>
              <a:t>każdej </a:t>
            </a:r>
            <a:r>
              <a:rPr lang="pl-PL" dirty="0"/>
              <a:t>z wymienionych form reakcji na informację prasową, nie stanowi dostatecznego kryterium </a:t>
            </a:r>
            <a:r>
              <a:rPr lang="pl-PL" dirty="0" smtClean="0"/>
              <a:t>różnicującego</a:t>
            </a:r>
            <a:r>
              <a:rPr lang="pl-PL" dirty="0"/>
              <a:t>. Nawet przyjęcie na jej tle </a:t>
            </a:r>
            <a:r>
              <a:rPr lang="pl-PL" dirty="0" smtClean="0"/>
              <a:t>założenia</a:t>
            </a:r>
            <a:r>
              <a:rPr lang="pl-PL" dirty="0"/>
              <a:t>, </a:t>
            </a:r>
            <a:r>
              <a:rPr lang="pl-PL" dirty="0" smtClean="0"/>
              <a:t>że </a:t>
            </a:r>
            <a:r>
              <a:rPr lang="pl-PL" dirty="0"/>
              <a:t>sprostowanie jest wypowiedzią opisową, tj. odnoszącą się do informacji o faktach i zdarzeniach, zaś odpowiedź jest wypowiedzią </a:t>
            </a:r>
            <a:r>
              <a:rPr lang="pl-PL" dirty="0" smtClean="0"/>
              <a:t>oceną, </a:t>
            </a:r>
            <a:r>
              <a:rPr lang="pl-PL" dirty="0"/>
              <a:t>odnoszącą się do opinii i poglądów, w praktyce rodzi wiele problemów i wątpliwości. Trzeba bowiem uwzględnić, </a:t>
            </a:r>
            <a:r>
              <a:rPr lang="pl-PL" dirty="0" smtClean="0"/>
              <a:t>iż </a:t>
            </a:r>
            <a:r>
              <a:rPr lang="pl-PL" dirty="0"/>
              <a:t>rzadko kiedy pismo nadesłane redakcji posiada cechy tylko jednej z analizowanych form wypowiedzi. Jak słusznie </a:t>
            </a:r>
            <a:r>
              <a:rPr lang="pl-PL" dirty="0" smtClean="0"/>
              <a:t>zauważa </a:t>
            </a:r>
            <a:r>
              <a:rPr lang="pl-PL" dirty="0"/>
              <a:t>się w doktrynie "</a:t>
            </a:r>
            <a:r>
              <a:rPr lang="pl-PL" dirty="0" smtClean="0"/>
              <a:t>Każdy </a:t>
            </a:r>
            <a:r>
              <a:rPr lang="pl-PL" dirty="0"/>
              <a:t>sąd wartościujący (ocena, opinia) opiera się bowiem na pewnych faktach i okolicznościach stanowiących przesłanki ferowanej oceny czy poglądu. Stąd naturalna skłonność do weryfikowania wypowiadanych ocen poprzez analizę okoliczności faktycznych będących ich podstawą, badanie, czy fakty te uzasadniają tę ocenę" (J. </a:t>
            </a:r>
            <a:r>
              <a:rPr lang="pl-PL" dirty="0" err="1"/>
              <a:t>Sadomski</a:t>
            </a:r>
            <a:r>
              <a:rPr lang="pl-PL" dirty="0"/>
              <a:t>, Naruszenie dóbr osobistych przez media, Warszawa 2003, s. 65 i 68).”</a:t>
            </a:r>
          </a:p>
        </p:txBody>
      </p:sp>
    </p:spTree>
    <p:extLst>
      <p:ext uri="{BB962C8B-B14F-4D97-AF65-F5344CB8AC3E}">
        <p14:creationId xmlns:p14="http://schemas.microsoft.com/office/powerpoint/2010/main" val="8717353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Dwie teorie sprostowań Teoria obiektywnej prawdy przekazywanej przez sprostowanie: sprostowanie jest zasadne wtedy kiedy odnosi się do informacji, które przedstawiają obiektywnie nieprawdziwe fakty, Subiektywistyczna teoria sprostowań: sprostowanie jest zasadne wtedy gdy zdaniem prostującego informacje, które chce sprostowanie przedstawiają nieprawdziwe fakty, Ten drugi pogląd jest dominujący w orzecznictwie i doktrynie (np.: postanowienie SN z 5 sierpnia 2003, sygn. akt III KK 13/03, poglądy prof. Sobczaka).</a:t>
            </a:r>
          </a:p>
        </p:txBody>
      </p:sp>
    </p:spTree>
    <p:extLst>
      <p:ext uri="{BB962C8B-B14F-4D97-AF65-F5344CB8AC3E}">
        <p14:creationId xmlns:p14="http://schemas.microsoft.com/office/powerpoint/2010/main" val="94299565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b="1" dirty="0" smtClean="0"/>
              <a:t>14. Sprostowanie </a:t>
            </a:r>
            <a:r>
              <a:rPr lang="pl-PL" b="1" dirty="0"/>
              <a:t>w trybie </a:t>
            </a:r>
            <a:r>
              <a:rPr lang="pl-PL" b="1" dirty="0" smtClean="0"/>
              <a:t>wyborczym.</a:t>
            </a:r>
          </a:p>
          <a:p>
            <a:pPr marL="0" indent="0" algn="just">
              <a:buNone/>
            </a:pPr>
            <a:r>
              <a:rPr lang="pl-PL" dirty="0" smtClean="0"/>
              <a:t> </a:t>
            </a:r>
            <a:r>
              <a:rPr lang="pl-PL" dirty="0"/>
              <a:t>Przewidują je przepisy ordynacji wyborczych do Sejmu, Senatu, rad gmin, powiatów, sejmików wojewódzkich, ustawa o wyborze Prezydenta, Dotyczy nieprawdziwych informacji rozpowszechnianych w </a:t>
            </a:r>
            <a:r>
              <a:rPr lang="pl-PL" dirty="0" smtClean="0"/>
              <a:t>różnych </a:t>
            </a:r>
            <a:r>
              <a:rPr lang="pl-PL" dirty="0"/>
              <a:t>formach, w tym </a:t>
            </a:r>
            <a:r>
              <a:rPr lang="pl-PL" dirty="0" smtClean="0"/>
              <a:t>również </a:t>
            </a:r>
            <a:r>
              <a:rPr lang="pl-PL" dirty="0"/>
              <a:t>jako materiały prasowe, Rozpoznanie w postępowaniu nieprocesowym w terminie 24 godzin od doręczenia wniosku; tyle samo w postępowaniu apelacyjnym, Sąd wskazuje prasę, w której ma nastąpić zamieszczenie sprostowania, odpowiedzi lub przeprosin,</a:t>
            </a:r>
          </a:p>
        </p:txBody>
      </p:sp>
    </p:spTree>
    <p:extLst>
      <p:ext uri="{BB962C8B-B14F-4D97-AF65-F5344CB8AC3E}">
        <p14:creationId xmlns:p14="http://schemas.microsoft.com/office/powerpoint/2010/main" val="247580259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lnSpcReduction="10000"/>
          </a:bodyPr>
          <a:lstStyle/>
          <a:p>
            <a:pPr marL="0" indent="0" algn="just">
              <a:buNone/>
            </a:pPr>
            <a:r>
              <a:rPr lang="pl-PL" b="1" dirty="0" smtClean="0"/>
              <a:t>15. </a:t>
            </a:r>
            <a:r>
              <a:rPr lang="pl-PL" b="1" dirty="0"/>
              <a:t>Odpowiedź na krytykę prasową </a:t>
            </a:r>
            <a:endParaRPr lang="pl-PL" b="1" dirty="0" smtClean="0"/>
          </a:p>
          <a:p>
            <a:pPr marL="0" indent="0" algn="just">
              <a:buNone/>
            </a:pPr>
            <a:r>
              <a:rPr lang="pl-PL" dirty="0" smtClean="0"/>
              <a:t>Prawo </a:t>
            </a:r>
            <a:r>
              <a:rPr lang="pl-PL" dirty="0"/>
              <a:t>do odpowiedzi – subiektywne przeświadczenie o </a:t>
            </a:r>
            <a:r>
              <a:rPr lang="pl-PL" dirty="0" smtClean="0"/>
              <a:t>zagrożeniu </a:t>
            </a:r>
            <a:r>
              <a:rPr lang="pl-PL" dirty="0"/>
              <a:t>dóbr osobistych jest wystarczające, </a:t>
            </a:r>
            <a:r>
              <a:rPr lang="pl-PL" dirty="0" smtClean="0"/>
              <a:t>Użyte </a:t>
            </a:r>
            <a:r>
              <a:rPr lang="pl-PL" dirty="0"/>
              <a:t>pojęcie „</a:t>
            </a:r>
            <a:r>
              <a:rPr lang="pl-PL" dirty="0" smtClean="0"/>
              <a:t>zagrażających</a:t>
            </a:r>
            <a:r>
              <a:rPr lang="pl-PL" dirty="0"/>
              <a:t>”, zgodnie z poglądami doktryny, obejmuje </a:t>
            </a:r>
            <a:r>
              <a:rPr lang="pl-PL" dirty="0" smtClean="0"/>
              <a:t>również </a:t>
            </a:r>
            <a:r>
              <a:rPr lang="pl-PL" dirty="0"/>
              <a:t>sytuacje, gdy dobra osobiste zostały </a:t>
            </a:r>
            <a:r>
              <a:rPr lang="pl-PL" dirty="0" smtClean="0"/>
              <a:t>już </a:t>
            </a:r>
            <a:r>
              <a:rPr lang="pl-PL" dirty="0"/>
              <a:t>naruszone, W praktyce odpowiedź spotyka się rzadko – częściej zamiast redaktor dostaje pozew o naruszenie dóbr osobistych.</a:t>
            </a:r>
          </a:p>
        </p:txBody>
      </p:sp>
    </p:spTree>
    <p:extLst>
      <p:ext uri="{BB962C8B-B14F-4D97-AF65-F5344CB8AC3E}">
        <p14:creationId xmlns:p14="http://schemas.microsoft.com/office/powerpoint/2010/main" val="252664453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smtClean="0"/>
              <a:t>16. Tryb </a:t>
            </a:r>
            <a:r>
              <a:rPr lang="pl-PL" b="1" dirty="0"/>
              <a:t>postępowania – </a:t>
            </a:r>
            <a:endParaRPr lang="pl-PL" b="1" dirty="0" smtClean="0"/>
          </a:p>
          <a:p>
            <a:pPr marL="0" indent="0" algn="just">
              <a:buNone/>
            </a:pPr>
            <a:r>
              <a:rPr lang="pl-PL" dirty="0" smtClean="0"/>
              <a:t>art</a:t>
            </a:r>
            <a:r>
              <a:rPr lang="pl-PL" dirty="0"/>
              <a:t>. 32 Terminy publikacji sprostowania lub odpowiedzi, Forma publikacji sprostowania lub odpowiedzi Decyzję o publikacji sprostowania lub odpowiedzi podejmuje redaktor naczelny, Zakaz ingerencji redaktora naczelnego w treść sprostowania lub odpowiedzi, ale: Strony mogą negocjować treść, która ma być zamieszczona, </a:t>
            </a:r>
            <a:r>
              <a:rPr lang="pl-PL" dirty="0" smtClean="0"/>
              <a:t>Rozbieżność </a:t>
            </a:r>
            <a:r>
              <a:rPr lang="pl-PL" dirty="0"/>
              <a:t>poglądów czy sąd </a:t>
            </a:r>
            <a:r>
              <a:rPr lang="pl-PL" dirty="0" smtClean="0"/>
              <a:t>może </a:t>
            </a:r>
            <a:r>
              <a:rPr lang="pl-PL" dirty="0"/>
              <a:t>ingerować w treść sprostowania – wyrok SA w Warszawie z dnia 12 listopada 1996 roku (sygn. akt I </a:t>
            </a:r>
            <a:r>
              <a:rPr lang="pl-PL" dirty="0" err="1"/>
              <a:t>ACr</a:t>
            </a:r>
            <a:r>
              <a:rPr lang="pl-PL" dirty="0"/>
              <a:t> 821/96). </a:t>
            </a:r>
            <a:r>
              <a:rPr lang="pl-PL" dirty="0" smtClean="0"/>
              <a:t>Ważne</a:t>
            </a:r>
            <a:r>
              <a:rPr lang="pl-PL" dirty="0"/>
              <a:t>: </a:t>
            </a:r>
            <a:r>
              <a:rPr lang="pl-PL" dirty="0" smtClean="0"/>
              <a:t>każdy </a:t>
            </a:r>
            <a:r>
              <a:rPr lang="pl-PL" dirty="0"/>
              <a:t>materiał prasowy zawierający nieprawdziwą informację daje prawo do sprostowania, nawet gdy materiał jest przedrukiem z innego materiału.</a:t>
            </a:r>
          </a:p>
        </p:txBody>
      </p:sp>
    </p:spTree>
    <p:extLst>
      <p:ext uri="{BB962C8B-B14F-4D97-AF65-F5344CB8AC3E}">
        <p14:creationId xmlns:p14="http://schemas.microsoft.com/office/powerpoint/2010/main" val="6387556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smtClean="0"/>
              <a:t>17. </a:t>
            </a:r>
            <a:r>
              <a:rPr lang="pl-PL" b="1" dirty="0"/>
              <a:t>Przesłanki odmowy publikacji </a:t>
            </a:r>
            <a:r>
              <a:rPr lang="pl-PL" dirty="0"/>
              <a:t>– art. 33 Art. 33 ust. 3 pkt 3 – chodzi o wiadomość uprzednio sprostowaną w tym samym wydawnictwie przez tego samego uprawnionego, Forma odmowy nie musi być pisemna (wyrok SN z 15 marca 1991 roku, sygn. akt I CR 849/90), Redaktorzy naczelni bardzo chętnie korzystają z </a:t>
            </a:r>
            <a:r>
              <a:rPr lang="pl-PL" dirty="0" smtClean="0"/>
              <a:t>możliwości </a:t>
            </a:r>
            <a:r>
              <a:rPr lang="pl-PL" dirty="0"/>
              <a:t>odmowy z uwagi na braki formalne, Dlatego formułując </a:t>
            </a:r>
            <a:r>
              <a:rPr lang="pl-PL" dirty="0" smtClean="0"/>
              <a:t>żądanie </a:t>
            </a:r>
            <a:r>
              <a:rPr lang="pl-PL" dirty="0"/>
              <a:t>zamieszczenia sprostowania formułujemy je z taką samą starannością jak kasację ☺ , </a:t>
            </a:r>
            <a:r>
              <a:rPr lang="pl-PL" dirty="0" smtClean="0"/>
              <a:t>Jeżeli </a:t>
            </a:r>
            <a:r>
              <a:rPr lang="pl-PL" dirty="0"/>
              <a:t>pismo </a:t>
            </a:r>
            <a:r>
              <a:rPr lang="pl-PL" dirty="0" smtClean="0"/>
              <a:t>żądające </a:t>
            </a:r>
            <a:r>
              <a:rPr lang="pl-PL" dirty="0"/>
              <a:t>zamieszczenia sprostowania nie pochodzi od uprawnionego, przedkładamy pełnomocnictwo z odpowiednimi dokumentami (tak jak do sądu, ale bez opłaty), Powinno </a:t>
            </a:r>
            <a:r>
              <a:rPr lang="pl-PL" dirty="0" smtClean="0"/>
              <a:t>też </a:t>
            </a:r>
            <a:r>
              <a:rPr lang="pl-PL" dirty="0"/>
              <a:t>być krótkie wskazanie okoliczności przemawiających za zamieszczeniem sprostowania</a:t>
            </a:r>
          </a:p>
        </p:txBody>
      </p:sp>
    </p:spTree>
    <p:extLst>
      <p:ext uri="{BB962C8B-B14F-4D97-AF65-F5344CB8AC3E}">
        <p14:creationId xmlns:p14="http://schemas.microsoft.com/office/powerpoint/2010/main" val="294769020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smtClean="0"/>
              <a:t>18. Roszczenie </a:t>
            </a:r>
            <a:r>
              <a:rPr lang="pl-PL" b="1" dirty="0"/>
              <a:t>o opublikowanie sprostowania </a:t>
            </a:r>
            <a:r>
              <a:rPr lang="pl-PL" dirty="0"/>
              <a:t>– art.39 Roszczenie </a:t>
            </a:r>
            <a:r>
              <a:rPr lang="pl-PL" dirty="0" smtClean="0"/>
              <a:t>niezależne </a:t>
            </a:r>
            <a:r>
              <a:rPr lang="pl-PL" dirty="0"/>
              <a:t>od roszczenia o ochronę dóbr osobistych naruszonych prostowanym materiałem prasowym, Roczny termin przedawnienia, </a:t>
            </a:r>
            <a:r>
              <a:rPr lang="pl-PL" dirty="0" smtClean="0"/>
              <a:t>żądanie </a:t>
            </a:r>
            <a:r>
              <a:rPr lang="pl-PL" dirty="0"/>
              <a:t>kierowane wyłącznie przeciwko redaktorowi naczelnemu - „</a:t>
            </a:r>
            <a:r>
              <a:rPr lang="pl-PL" dirty="0" smtClean="0"/>
              <a:t>każdoczesny </a:t>
            </a:r>
            <a:r>
              <a:rPr lang="pl-PL" dirty="0"/>
              <a:t>redaktor naczelny” – wyrok SN z 17 września 2008 roku, sygn. akt III CZP 79/08, </a:t>
            </a:r>
            <a:r>
              <a:rPr lang="pl-PL" dirty="0" smtClean="0"/>
              <a:t>Należy </a:t>
            </a:r>
            <a:r>
              <a:rPr lang="pl-PL" dirty="0"/>
              <a:t>wskazać jako pozwanego redaktora naczelnego, wraz z jego adresem zamieszkania (odpis z rejestru tytułów prasowych), Przesłanką jest wystąpienie do redaktora naczelnego o zamieszczenie sprostowania, Wyrok nakazujący opublikowanie sprostowania o określonej treści, w określonym tytule prasowym, w określonym miejscu, określoną czcionką.</a:t>
            </a:r>
          </a:p>
        </p:txBody>
      </p:sp>
    </p:spTree>
    <p:extLst>
      <p:ext uri="{BB962C8B-B14F-4D97-AF65-F5344CB8AC3E}">
        <p14:creationId xmlns:p14="http://schemas.microsoft.com/office/powerpoint/2010/main" val="272580671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1282154"/>
          </a:xfrm>
        </p:spPr>
        <p:txBody>
          <a:bodyPr>
            <a:normAutofit/>
          </a:bodyPr>
          <a:lstStyle/>
          <a:p>
            <a:r>
              <a:rPr lang="pl-PL" sz="3200" dirty="0" smtClean="0"/>
              <a:t>Umowy o przeniesienie praw autorskich (wykład na dzień 31 maja 2020)</a:t>
            </a:r>
            <a:endParaRPr lang="pl-PL" sz="3200" dirty="0"/>
          </a:p>
        </p:txBody>
      </p:sp>
      <p:sp>
        <p:nvSpPr>
          <p:cNvPr id="3" name="Symbol zastępczy zawartości 2"/>
          <p:cNvSpPr>
            <a:spLocks noGrp="1"/>
          </p:cNvSpPr>
          <p:nvPr>
            <p:ph idx="1"/>
          </p:nvPr>
        </p:nvSpPr>
        <p:spPr/>
        <p:txBody>
          <a:bodyPr>
            <a:normAutofit fontScale="70000" lnSpcReduction="20000"/>
          </a:bodyPr>
          <a:lstStyle/>
          <a:p>
            <a:pPr marL="514350" indent="-514350" algn="just">
              <a:buAutoNum type="arabicPeriod"/>
            </a:pPr>
            <a:r>
              <a:rPr lang="pl-PL" b="1" dirty="0" smtClean="0">
                <a:solidFill>
                  <a:srgbClr val="000000"/>
                </a:solidFill>
                <a:latin typeface="Roboto"/>
              </a:rPr>
              <a:t>Kiedy </a:t>
            </a:r>
            <a:r>
              <a:rPr lang="pl-PL" b="1" dirty="0">
                <a:solidFill>
                  <a:srgbClr val="000000"/>
                </a:solidFill>
                <a:latin typeface="Roboto"/>
              </a:rPr>
              <a:t>następuje przeniesienie praw autorskich? Jak przygotować umowę </a:t>
            </a:r>
            <a:r>
              <a:rPr lang="pl-PL" b="1" dirty="0" smtClean="0">
                <a:solidFill>
                  <a:srgbClr val="000000"/>
                </a:solidFill>
                <a:latin typeface="Roboto"/>
              </a:rPr>
              <a:t>przeniesienia </a:t>
            </a:r>
            <a:r>
              <a:rPr lang="pl-PL" b="1" dirty="0">
                <a:solidFill>
                  <a:srgbClr val="000000"/>
                </a:solidFill>
                <a:latin typeface="Roboto"/>
              </a:rPr>
              <a:t>praw autorskich? </a:t>
            </a:r>
            <a:endParaRPr lang="pl-PL" b="1" dirty="0" smtClean="0">
              <a:solidFill>
                <a:srgbClr val="000000"/>
              </a:solidFill>
              <a:latin typeface="Roboto"/>
            </a:endParaRPr>
          </a:p>
          <a:p>
            <a:pPr marL="0" indent="0" algn="just">
              <a:buNone/>
            </a:pPr>
            <a:endParaRPr lang="pl-PL" dirty="0" smtClean="0">
              <a:solidFill>
                <a:srgbClr val="000000"/>
              </a:solidFill>
              <a:latin typeface="Roboto"/>
            </a:endParaRPr>
          </a:p>
          <a:p>
            <a:pPr marL="0" indent="0" algn="just">
              <a:buNone/>
            </a:pPr>
            <a:r>
              <a:rPr lang="pl-PL" dirty="0" smtClean="0">
                <a:solidFill>
                  <a:srgbClr val="000000"/>
                </a:solidFill>
                <a:latin typeface="Roboto"/>
              </a:rPr>
              <a:t>Przeniesienie </a:t>
            </a:r>
            <a:r>
              <a:rPr lang="pl-PL" dirty="0">
                <a:solidFill>
                  <a:srgbClr val="000000"/>
                </a:solidFill>
                <a:latin typeface="Roboto"/>
              </a:rPr>
              <a:t>praw autorskich następuje na podstawie umowy. W takiej umowie należy bardzo dokładnie określić utwór, do którego prawa majątkowe zbywamy. Utwór taki może być utworem istniejącym, jak i takim, który dopiero powstanie. Ustawa o prawie autorskim zakłada jedno ważne zastrzeżenie. Nie da się zawrzeć umowy, która przekazuje autorskie prawa majątkowe do wszystkich utworów określonego autora, które jeszcze nie zostały stworzone. Chodzi tu np. o bezterminowe kontrakty sponsorskie. Można oczywiście zawrzeć umowę przeniesienia praw majątkowych do utworów, które powstaną w przyszłości. Oczywiście o ile nie obejmie to całego przyszłego dorobku.</a:t>
            </a:r>
          </a:p>
          <a:p>
            <a:pPr marL="0" indent="0" algn="just">
              <a:buNone/>
            </a:pPr>
            <a:endParaRPr lang="pl-PL" dirty="0"/>
          </a:p>
        </p:txBody>
      </p:sp>
    </p:spTree>
    <p:extLst>
      <p:ext uri="{BB962C8B-B14F-4D97-AF65-F5344CB8AC3E}">
        <p14:creationId xmlns:p14="http://schemas.microsoft.com/office/powerpoint/2010/main" val="3119016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Własność intelektualna</a:t>
            </a:r>
            <a:endParaRPr lang="pl-PL" dirty="0"/>
          </a:p>
        </p:txBody>
      </p:sp>
      <p:sp>
        <p:nvSpPr>
          <p:cNvPr id="3" name="Symbol zastępczy zawartości 2"/>
          <p:cNvSpPr>
            <a:spLocks noGrp="1"/>
          </p:cNvSpPr>
          <p:nvPr>
            <p:ph idx="1"/>
          </p:nvPr>
        </p:nvSpPr>
        <p:spPr/>
        <p:txBody>
          <a:bodyPr/>
          <a:lstStyle/>
          <a:p>
            <a:pPr marL="0" indent="0">
              <a:buNone/>
            </a:pPr>
            <a:r>
              <a:rPr lang="pl-PL" b="1" dirty="0" smtClean="0"/>
              <a:t>Rodzaje utworów: </a:t>
            </a:r>
          </a:p>
          <a:p>
            <a:pPr marL="0" indent="0">
              <a:buNone/>
            </a:pPr>
            <a:r>
              <a:rPr lang="pl-PL" dirty="0" smtClean="0"/>
              <a:t>Ustawa wprowadza rozróżnienie między:</a:t>
            </a:r>
          </a:p>
          <a:p>
            <a:pPr marL="0" indent="0">
              <a:buNone/>
            </a:pPr>
            <a:r>
              <a:rPr lang="pl-PL" dirty="0" smtClean="0"/>
              <a:t>● utworami pierwotnymi</a:t>
            </a:r>
          </a:p>
          <a:p>
            <a:pPr marL="0" indent="0">
              <a:buNone/>
            </a:pPr>
            <a:r>
              <a:rPr lang="pl-PL" dirty="0" smtClean="0"/>
              <a:t>● utworami zależnymi (opracowania, adaptacje)</a:t>
            </a:r>
          </a:p>
          <a:p>
            <a:pPr marL="0" indent="0">
              <a:buNone/>
            </a:pPr>
            <a:r>
              <a:rPr lang="pl-PL" dirty="0" smtClean="0"/>
              <a:t>Utwór zależny ma w sobie jakiś twórczy wkład nowego autora, ale korzysta też</a:t>
            </a:r>
          </a:p>
          <a:p>
            <a:pPr marL="0" indent="0">
              <a:buNone/>
            </a:pPr>
            <a:r>
              <a:rPr lang="pl-PL" dirty="0" smtClean="0"/>
              <a:t>z elementów utworu pierwotnego (macierzystego).</a:t>
            </a:r>
            <a:endParaRPr lang="pl-PL" dirty="0"/>
          </a:p>
        </p:txBody>
      </p:sp>
    </p:spTree>
    <p:extLst>
      <p:ext uri="{BB962C8B-B14F-4D97-AF65-F5344CB8AC3E}">
        <p14:creationId xmlns:p14="http://schemas.microsoft.com/office/powerpoint/2010/main" val="197282612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Umowy o przeniesienie praw autorskich</a:t>
            </a:r>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dirty="0"/>
              <a:t>Zgodnie z dyspozycją art. 52 ustawy o prawie autorskim i prawach </a:t>
            </a:r>
            <a:r>
              <a:rPr lang="pl-PL" dirty="0" smtClean="0"/>
              <a:t>pokrewnych, jeżeli </a:t>
            </a:r>
            <a:r>
              <a:rPr lang="pl-PL" dirty="0"/>
              <a:t>umowa nie zastrzega inaczej, przeniesienie własności egzemplarza utworu nie powoduje przejścia autorskich praw majątkowych do utworu. Aby zamawiający mógł swobodnie korzystać z dzieła, dobre dla niego będzie zawarcie w umowie zapisów o przeniesieniu praw autorskich. Warto przy tym podkreślić, że przeniesienie praw autorskich jest bardziej korzystne aniżeli nabycie licencji, która upoważnia jedynie do korzystania z dzieła (np. wzór matrycy, hasła). Zatem niezbędne jest precyzyjne określenie w umowie, że zamawiający nabywa autorskie prawa majątkowe i prawa zależne do utworu (dzieła). Przez prawa zależne należy rozumieć uprawnienie np. do tłumaczenia utworu i jego </a:t>
            </a:r>
            <a:r>
              <a:rPr lang="pl-PL" dirty="0" smtClean="0"/>
              <a:t>zmieniania. Zgodnie </a:t>
            </a:r>
            <a:r>
              <a:rPr lang="pl-PL" dirty="0"/>
              <a:t>z art. 41 ust. 2 ustawy zapisy o przeniesieniu praw autorskich powinny obejmować pola eksploatacji wyraźnie w umowie wymienione</a:t>
            </a:r>
            <a:r>
              <a:rPr lang="pl-PL" dirty="0" smtClean="0"/>
              <a:t>. Na </a:t>
            </a:r>
            <a:r>
              <a:rPr lang="pl-PL" dirty="0"/>
              <a:t>gruncie ustawy o prawie autorskim i prawach pokrewnych przez pola eksploatacji rozumie się poszczególne sposoby korzystania z utworu (dzieła). Przykładowy katalog pól eksploatacji został zawarty w art. 50 ustawy. Zgodnie z brzmieniem tego przepisu odrębne pola eksploatacji stanowią w szczególności</a:t>
            </a:r>
            <a:r>
              <a:rPr lang="pl-PL" dirty="0" smtClean="0"/>
              <a:t>: w </a:t>
            </a:r>
            <a:r>
              <a:rPr lang="pl-PL" dirty="0"/>
              <a:t>zakresie utrwalania i zwielokrotniania utworu – wytwarzanie określoną techniką egzemplarzy utworu, w tym techniką drukarską, reprograficzną, zapisu magnetycznego oraz techniką cyfrową</a:t>
            </a:r>
            <a:r>
              <a:rPr lang="pl-PL" dirty="0" smtClean="0"/>
              <a:t>; w </a:t>
            </a:r>
            <a:r>
              <a:rPr lang="pl-PL" dirty="0"/>
              <a:t>zakresie obrotu oryginałem albo egzemplarzami, na których utwór utrwalono – wprowadzanie do obrotu, użyczenie lub najem oryginału albo </a:t>
            </a:r>
            <a:r>
              <a:rPr lang="pl-PL" dirty="0" smtClean="0"/>
              <a:t>egzemplarzy; w </a:t>
            </a:r>
            <a:r>
              <a:rPr lang="pl-PL" dirty="0"/>
              <a:t>zakresie rozpowszechniania utworu w sposób inny niż określony w pkt 2 – publiczne wykonanie, wystawienie, wyświetlenie, odtworzenie oraz nadawanie i reemitowanie, a także publiczne udostępnianie utworu w taki sposób, aby każdy mógł mieć do niego dostęp w miejscu i w czasie przez siebie wybranym</a:t>
            </a:r>
            <a:r>
              <a:rPr lang="pl-PL" dirty="0" smtClean="0"/>
              <a:t>. Dopełnienie </a:t>
            </a:r>
            <a:r>
              <a:rPr lang="pl-PL" dirty="0"/>
              <a:t>wymogu określenia pól eksploatacji jest niezwykle ważne, ponieważ decyduje o treści zawartej umowy, jej zakresie przedmiotowym oraz o tym, jakie prawa autorskie zostały faktycznie przeniesione</a:t>
            </a:r>
            <a:r>
              <a:rPr lang="pl-PL" dirty="0" smtClean="0"/>
              <a:t>. </a:t>
            </a:r>
            <a:endParaRPr lang="pl-PL" dirty="0"/>
          </a:p>
        </p:txBody>
      </p:sp>
    </p:spTree>
    <p:extLst>
      <p:ext uri="{BB962C8B-B14F-4D97-AF65-F5344CB8AC3E}">
        <p14:creationId xmlns:p14="http://schemas.microsoft.com/office/powerpoint/2010/main" val="13402438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Umowy o przeniesienie praw autorskich</a:t>
            </a:r>
            <a:endParaRPr lang="pl-PL" dirty="0"/>
          </a:p>
        </p:txBody>
      </p:sp>
      <p:sp>
        <p:nvSpPr>
          <p:cNvPr id="3" name="Symbol zastępczy zawartości 2"/>
          <p:cNvSpPr>
            <a:spLocks noGrp="1"/>
          </p:cNvSpPr>
          <p:nvPr>
            <p:ph idx="1"/>
          </p:nvPr>
        </p:nvSpPr>
        <p:spPr/>
        <p:txBody>
          <a:bodyPr>
            <a:normAutofit fontScale="40000" lnSpcReduction="20000"/>
          </a:bodyPr>
          <a:lstStyle/>
          <a:p>
            <a:pPr marL="0" indent="0">
              <a:buNone/>
            </a:pPr>
            <a:r>
              <a:rPr lang="pl-PL" dirty="0" smtClean="0"/>
              <a:t>2. </a:t>
            </a:r>
            <a:r>
              <a:rPr lang="pl-PL" b="1" dirty="0">
                <a:solidFill>
                  <a:srgbClr val="000000"/>
                </a:solidFill>
                <a:latin typeface="Roboto"/>
              </a:rPr>
              <a:t>Specyfika umowy przeniesienia praw </a:t>
            </a:r>
            <a:r>
              <a:rPr lang="pl-PL" b="1" dirty="0" smtClean="0">
                <a:solidFill>
                  <a:srgbClr val="000000"/>
                </a:solidFill>
                <a:latin typeface="Roboto"/>
              </a:rPr>
              <a:t>autorskich.</a:t>
            </a:r>
          </a:p>
          <a:p>
            <a:pPr marL="0" indent="0" algn="just">
              <a:buNone/>
            </a:pPr>
            <a:r>
              <a:rPr lang="pl-PL" dirty="0">
                <a:solidFill>
                  <a:srgbClr val="000000"/>
                </a:solidFill>
                <a:latin typeface="Roboto"/>
              </a:rPr>
              <a:t>Umowa taka powinna zawierać szczegóły przekazania rzeczy materialnych. Przeniesienie praw autorskich zakłada, że trzeba obowiązkowo wymienić w umowie pola eksploatacji, na jakie przenosimy majątkowe pola eksploatacji. Inaczej mówiąc, trzeba określić sposoby korzystania z utworu. Eksploatacja dzieła może np. objąć wprowadzenie utworu do obrotu, a także jego rozpowszechnianie. Może to być też wykonanie dzieła, jego recytację albo emisję.</a:t>
            </a:r>
          </a:p>
          <a:p>
            <a:pPr marL="0" indent="0" algn="just">
              <a:buNone/>
            </a:pPr>
            <a:endParaRPr lang="pl-PL" dirty="0">
              <a:solidFill>
                <a:srgbClr val="000000"/>
              </a:solidFill>
              <a:latin typeface="Roboto"/>
            </a:endParaRPr>
          </a:p>
          <a:p>
            <a:pPr marL="0" indent="0" algn="just">
              <a:buNone/>
            </a:pPr>
            <a:r>
              <a:rPr lang="pl-PL" dirty="0">
                <a:solidFill>
                  <a:srgbClr val="000000"/>
                </a:solidFill>
                <a:latin typeface="Roboto"/>
              </a:rPr>
              <a:t>A jakie mogą być pola eksploatacji? Może to być np. utrwalanie i zwielokrotnianie utworu lub też obracanie oryginałem lub jego egzemplarzami, czyli wprowadzanie do obrotu, a także użyczenie albo najem. Skoro pola eksploatacji muszą być wymienione w umowie, to co zrobić, jeśli chcielibyśmy mieć możliwość przeniesienia praw na wszystkie pola eksploatacji?</a:t>
            </a:r>
          </a:p>
          <a:p>
            <a:pPr marL="0" indent="0" algn="just">
              <a:buNone/>
            </a:pPr>
            <a:endParaRPr lang="pl-PL" dirty="0">
              <a:solidFill>
                <a:srgbClr val="000000"/>
              </a:solidFill>
              <a:latin typeface="Roboto"/>
            </a:endParaRPr>
          </a:p>
          <a:p>
            <a:pPr marL="0" indent="0" algn="just">
              <a:buNone/>
            </a:pPr>
            <a:r>
              <a:rPr lang="pl-PL" dirty="0">
                <a:solidFill>
                  <a:srgbClr val="000000"/>
                </a:solidFill>
                <a:latin typeface="Roboto"/>
              </a:rPr>
              <a:t>Przecież wymienienie możliwych sposobów wykorzystania dzieła może być trudne. A samo wskazanie "wszystkie pola eksploatacji" można zinterpretować jako niepokazanie konkretnych pól eksploatacji. Najczęściej więc wskazuje się w umowie, że przenosimy prawa autorskie na wszystkie pola eksploatacji, a dodatkowo wymienia się je. Prawo autorskie przewiduje, że zawsze można wpisać do umowy takie pola eksploatacji, które są istotne z perspektywy eksploatacji dzieła. Ograniczenie jest jedno. Obejmuje pola eksploatacji, które nie są znane w momencie zawierania umowy. Często jednak można rozszerzać w trakcie pola eksploatacji, płacąc dodatkową opłatę autorowi.</a:t>
            </a:r>
          </a:p>
          <a:p>
            <a:pPr marL="0" indent="0" algn="just">
              <a:buNone/>
            </a:pPr>
            <a:endParaRPr lang="pl-PL" dirty="0">
              <a:solidFill>
                <a:srgbClr val="000000"/>
              </a:solidFill>
              <a:latin typeface="Roboto"/>
            </a:endParaRPr>
          </a:p>
          <a:p>
            <a:pPr marL="0" indent="0" algn="just">
              <a:buNone/>
            </a:pPr>
            <a:r>
              <a:rPr lang="pl-PL" dirty="0">
                <a:solidFill>
                  <a:srgbClr val="000000"/>
                </a:solidFill>
                <a:latin typeface="Roboto"/>
              </a:rPr>
              <a:t>Umowa przeniesienia praw autorskich zawsze musi być sporządzona na piśmie. W przeciwnym razie nie będzie ważna. Chodzi więc o to, że strony muszą złożyć podpisy i przekazać drugiej stronie egzemplarz umowy z podpisem. Umowa o przeniesienie praw autorskich powinna dokładnie oznaczać* strony umowy*.</a:t>
            </a:r>
          </a:p>
          <a:p>
            <a:pPr marL="0" indent="0">
              <a:buNone/>
            </a:pPr>
            <a:endParaRPr lang="pl-PL" dirty="0"/>
          </a:p>
        </p:txBody>
      </p:sp>
    </p:spTree>
    <p:extLst>
      <p:ext uri="{BB962C8B-B14F-4D97-AF65-F5344CB8AC3E}">
        <p14:creationId xmlns:p14="http://schemas.microsoft.com/office/powerpoint/2010/main" val="209573061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Umowy o przeniesienie praw autorskich</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solidFill>
                  <a:srgbClr val="000000"/>
                </a:solidFill>
                <a:latin typeface="Roboto"/>
              </a:rPr>
              <a:t>Trzeba pamiętać, że umowa o przeniesienie </a:t>
            </a:r>
            <a:r>
              <a:rPr lang="pl-PL" dirty="0" smtClean="0">
                <a:solidFill>
                  <a:srgbClr val="000000"/>
                </a:solidFill>
                <a:latin typeface="Roboto"/>
              </a:rPr>
              <a:t>praw autorskich </a:t>
            </a:r>
            <a:r>
              <a:rPr lang="pl-PL" dirty="0">
                <a:solidFill>
                  <a:srgbClr val="000000"/>
                </a:solidFill>
                <a:latin typeface="Roboto"/>
              </a:rPr>
              <a:t>nie powoduje przeniesienia na nabywcę prawa do wykonania praw zależnych. Wykonanie zależnego prawa autorskiego jest zezwoleniem na rozpowszechnienie i korzystanie z opracowania. Ważna zasada dotyczy programów komputerowych i baz danych.</a:t>
            </a:r>
          </a:p>
          <a:p>
            <a:pPr marL="0" indent="0" algn="just">
              <a:buNone/>
            </a:pPr>
            <a:r>
              <a:rPr lang="pl-PL" dirty="0">
                <a:solidFill>
                  <a:srgbClr val="000000"/>
                </a:solidFill>
                <a:latin typeface="Roboto"/>
              </a:rPr>
              <a:t>Samo przygotowanie opracowania programu komputerowego wymaga zgody podmiotu, który dysponuje prawem autorskim do pierwotnego utworu. Warto więc poznać pojęcie opracowania programu komputerowego. Jest to np. tłumaczenie programu.</a:t>
            </a:r>
          </a:p>
          <a:p>
            <a:pPr marL="0" indent="0">
              <a:buNone/>
            </a:pPr>
            <a:endParaRPr lang="pl-PL" dirty="0"/>
          </a:p>
        </p:txBody>
      </p:sp>
    </p:spTree>
    <p:extLst>
      <p:ext uri="{BB962C8B-B14F-4D97-AF65-F5344CB8AC3E}">
        <p14:creationId xmlns:p14="http://schemas.microsoft.com/office/powerpoint/2010/main" val="202345375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Umowy o przeniesienie praw autorskich</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smtClean="0">
                <a:solidFill>
                  <a:srgbClr val="000000"/>
                </a:solidFill>
                <a:latin typeface="Roboto"/>
              </a:rPr>
              <a:t>3. Przeniesienie </a:t>
            </a:r>
            <a:r>
              <a:rPr lang="pl-PL" b="1" dirty="0">
                <a:solidFill>
                  <a:srgbClr val="000000"/>
                </a:solidFill>
                <a:latin typeface="Roboto"/>
              </a:rPr>
              <a:t>praw autorskich a wynagrodzenie</a:t>
            </a:r>
          </a:p>
          <a:p>
            <a:pPr marL="0" indent="0" algn="just">
              <a:buNone/>
            </a:pPr>
            <a:endParaRPr lang="pl-PL" dirty="0" smtClean="0">
              <a:solidFill>
                <a:srgbClr val="000000"/>
              </a:solidFill>
              <a:latin typeface="Roboto"/>
            </a:endParaRPr>
          </a:p>
          <a:p>
            <a:pPr marL="0" indent="0" algn="just">
              <a:buNone/>
            </a:pPr>
            <a:r>
              <a:rPr lang="pl-PL" dirty="0" smtClean="0">
                <a:solidFill>
                  <a:srgbClr val="000000"/>
                </a:solidFill>
                <a:latin typeface="Roboto"/>
              </a:rPr>
              <a:t>Trzeba </a:t>
            </a:r>
            <a:r>
              <a:rPr lang="pl-PL" dirty="0">
                <a:solidFill>
                  <a:srgbClr val="000000"/>
                </a:solidFill>
                <a:latin typeface="Roboto"/>
              </a:rPr>
              <a:t>pamiętać, że jeśli nie ma w umowie zapisu o tym, że przeniesienie praw autorskich jest odpłatne, to twórcy zawsze przysługuje wynagrodzenie. Zasada jest taka, że wynagrodzenie przysługuje za każde pole eksploatacji. Jeśli strony chcą wspólnym wynagrodzeniem objąć wszystkie pola eksploatacji, to trzeba to zaznaczyć wyraźnie w umowie. Jeśli nie ma takiego zastrzeżenia, to wynagrodzenie będzie dotyczyło jednego pola eksploatacji. Ważnym punktem jest też to, że samo zawarcie umowy nie oznacza automatycznego przekazania praw autorskich. Przykładowo umowa o wykonanie projektu graficznego bez zapisu o przeniesieniu praw autorskich nie oznacza, że te prawa są przeniesione. W przypadku przeniesienia praw autorskich twórca nie ma możliwości dalszego zarabiania na utworze. Możliwe jest jednak, że takie przeniesienie praw autorskich będzie ograniczone czasowo.</a:t>
            </a:r>
          </a:p>
          <a:p>
            <a:pPr marL="0" indent="0">
              <a:buNone/>
            </a:pPr>
            <a:endParaRPr lang="pl-PL" dirty="0"/>
          </a:p>
        </p:txBody>
      </p:sp>
    </p:spTree>
    <p:extLst>
      <p:ext uri="{BB962C8B-B14F-4D97-AF65-F5344CB8AC3E}">
        <p14:creationId xmlns:p14="http://schemas.microsoft.com/office/powerpoint/2010/main" val="231185107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Umowy o przeniesienie praw autorskich</a:t>
            </a:r>
            <a:endParaRPr lang="pl-PL" dirty="0"/>
          </a:p>
        </p:txBody>
      </p:sp>
      <p:sp>
        <p:nvSpPr>
          <p:cNvPr id="3" name="Symbol zastępczy zawartości 2"/>
          <p:cNvSpPr>
            <a:spLocks noGrp="1"/>
          </p:cNvSpPr>
          <p:nvPr>
            <p:ph idx="1"/>
          </p:nvPr>
        </p:nvSpPr>
        <p:spPr/>
        <p:txBody>
          <a:bodyPr>
            <a:normAutofit fontScale="40000" lnSpcReduction="20000"/>
          </a:bodyPr>
          <a:lstStyle/>
          <a:p>
            <a:pPr marL="0" indent="0">
              <a:buNone/>
            </a:pPr>
            <a:r>
              <a:rPr lang="pl-PL" b="1" dirty="0"/>
              <a:t>4. </a:t>
            </a:r>
            <a:r>
              <a:rPr lang="pl-PL" b="1" dirty="0" smtClean="0"/>
              <a:t>Nieodpłatne </a:t>
            </a:r>
            <a:r>
              <a:rPr lang="pl-PL" b="1" dirty="0"/>
              <a:t>przekazanie praw </a:t>
            </a:r>
            <a:r>
              <a:rPr lang="pl-PL" b="1" dirty="0" smtClean="0"/>
              <a:t>autorskich</a:t>
            </a:r>
          </a:p>
          <a:p>
            <a:pPr marL="0" indent="0" algn="just">
              <a:buNone/>
            </a:pPr>
            <a:r>
              <a:rPr lang="pl-PL" dirty="0"/>
              <a:t>Nieodpłatne przekazanie praw autorskich jest możliwe. Trzeba to wyraźnie napisać w umowie (ustawa o prawie autorskim przewiduje domniemanie, że praw udzielono odpłatnie, zatem jeśli jest inaczej – musimy to wyraźnie zapisać w umowie). Wymagana jest umowa, nie jednostronne oświadczenie.</a:t>
            </a:r>
          </a:p>
          <a:p>
            <a:pPr marL="0" indent="0" algn="just">
              <a:buNone/>
            </a:pPr>
            <a:endParaRPr lang="pl-PL" dirty="0"/>
          </a:p>
          <a:p>
            <a:pPr marL="0" indent="0" algn="just">
              <a:buNone/>
            </a:pPr>
            <a:r>
              <a:rPr lang="pl-PL" dirty="0"/>
              <a:t>Niestety, wymaga to zawsze konsultacji z księgowością i dobrze byłoby, aby druga strona też się skonsultowała z kimś, kto zna się na podatkach. Nieodpłatne rozporządzenie prawami autorskimi rodzi bowiem skutki podatkowe; może być traktowane jako przychód lub rodzić obowiązek podatkowy z tytułu darowizny.</a:t>
            </a:r>
          </a:p>
          <a:p>
            <a:pPr marL="0" indent="0" algn="just">
              <a:buNone/>
            </a:pPr>
            <a:endParaRPr lang="pl-PL" dirty="0"/>
          </a:p>
          <a:p>
            <a:pPr marL="0" indent="0" algn="just">
              <a:buNone/>
            </a:pPr>
            <a:r>
              <a:rPr lang="pl-PL" dirty="0"/>
              <a:t>Lepiej nie używać do takich bezpłatnych rozporządzeń wzorów umów o dzieło z przeniesieniem praw autorskich, jakie są dostępne na wielu stronach www w </a:t>
            </a:r>
            <a:r>
              <a:rPr lang="pl-PL" dirty="0" err="1"/>
              <a:t>internecie</a:t>
            </a:r>
            <a:r>
              <a:rPr lang="pl-PL" dirty="0"/>
              <a:t>. Umowa o dzieło z definicji jest umową odpłatną – nie można wykonać dzieła bez wynagrodzenia, bo na to po prostu nie zezwalają przepisy.</a:t>
            </a:r>
          </a:p>
          <a:p>
            <a:pPr marL="0" indent="0" algn="just">
              <a:buNone/>
            </a:pPr>
            <a:endParaRPr lang="pl-PL" dirty="0"/>
          </a:p>
          <a:p>
            <a:pPr marL="0" indent="0" algn="just">
              <a:buNone/>
            </a:pPr>
            <a:r>
              <a:rPr lang="pl-PL" dirty="0"/>
              <a:t>Możliwe są następujące warianty:</a:t>
            </a:r>
          </a:p>
          <a:p>
            <a:pPr marL="0" indent="0" algn="just">
              <a:buNone/>
            </a:pPr>
            <a:endParaRPr lang="pl-PL" dirty="0"/>
          </a:p>
          <a:p>
            <a:pPr marL="0" indent="0" algn="just">
              <a:buNone/>
            </a:pPr>
            <a:r>
              <a:rPr lang="pl-PL" dirty="0"/>
              <a:t>Podpisujemy umowę o dzieło, gdzie – ponieważ dzieło jest jednocześnie utworem w rozumieniu prawa autorskiego – wykonawca przenosi na nas w ramach wynagrodzenia prawa autorskie (zobacz informacje dotyczące ODPŁATNEJ umowy).</a:t>
            </a:r>
          </a:p>
          <a:p>
            <a:pPr marL="0" indent="0" algn="just">
              <a:buNone/>
            </a:pPr>
            <a:r>
              <a:rPr lang="pl-PL" dirty="0"/>
              <a:t>Podpisujemy umowę o dzieło nie poruszając kwestii praw autorskich i nie otrzymując ich w ramach takiej umowy. Płacimy tylko za dzieło, nie za prawa autorskie. Wówczas nieodpłatne przeniesienie praw autorskich konieczne jest osobno – wzór podaję niżej.</a:t>
            </a:r>
          </a:p>
          <a:p>
            <a:pPr marL="0" indent="0" algn="just">
              <a:buNone/>
            </a:pPr>
            <a:r>
              <a:rPr lang="pl-PL" dirty="0"/>
              <a:t>Nie podpisujemy umowy o dzieło, bo niczego od nikogo nie zamawiamy i za nic nie płacimy. Twórca (autor) sam wykonuje pewien utwór i przekazuje nam z własnej inicjatywy bezpłatnie prawa autorskie do niego. Wówczas sporządzamy pisemną umowę przeniesienia praw autorskich</a:t>
            </a:r>
          </a:p>
        </p:txBody>
      </p:sp>
    </p:spTree>
    <p:extLst>
      <p:ext uri="{BB962C8B-B14F-4D97-AF65-F5344CB8AC3E}">
        <p14:creationId xmlns:p14="http://schemas.microsoft.com/office/powerpoint/2010/main" val="348217359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Umowy o przeniesienie praw autorskich</a:t>
            </a:r>
            <a:endParaRPr lang="pl-PL" dirty="0"/>
          </a:p>
        </p:txBody>
      </p:sp>
      <p:sp>
        <p:nvSpPr>
          <p:cNvPr id="3" name="Symbol zastępczy zawartości 2"/>
          <p:cNvSpPr>
            <a:spLocks noGrp="1"/>
          </p:cNvSpPr>
          <p:nvPr>
            <p:ph idx="1"/>
          </p:nvPr>
        </p:nvSpPr>
        <p:spPr/>
        <p:txBody>
          <a:bodyPr>
            <a:normAutofit fontScale="47500" lnSpcReduction="20000"/>
          </a:bodyPr>
          <a:lstStyle/>
          <a:p>
            <a:pPr marL="0" indent="0">
              <a:buNone/>
            </a:pPr>
            <a:r>
              <a:rPr lang="pl-PL" b="1" dirty="0" smtClean="0"/>
              <a:t>5. Dlaczego </a:t>
            </a:r>
            <a:r>
              <a:rPr lang="pl-PL" b="1" dirty="0"/>
              <a:t>dzieło?</a:t>
            </a:r>
          </a:p>
          <a:p>
            <a:pPr marL="0" indent="0" algn="just">
              <a:buNone/>
            </a:pPr>
            <a:endParaRPr lang="pl-PL" dirty="0" smtClean="0"/>
          </a:p>
          <a:p>
            <a:pPr marL="0" indent="0" algn="just">
              <a:buNone/>
            </a:pPr>
            <a:r>
              <a:rPr lang="pl-PL" dirty="0" smtClean="0"/>
              <a:t>Rozpoczynając </a:t>
            </a:r>
            <a:r>
              <a:rPr lang="pl-PL" dirty="0"/>
              <a:t>przygotowywanie umowy, pierwszym problemem, z którym borykają się strony, jest wybór jej właściwego rodzaju. W większości przypadków przedsiębiorcy nie piszą umów od zera, lecz zlecają ich przygotowanie prawnikom, księgowym lub bazują na wzorach znajdujących się w </a:t>
            </a:r>
            <a:r>
              <a:rPr lang="pl-PL" dirty="0" err="1"/>
              <a:t>internecie</a:t>
            </a:r>
            <a:r>
              <a:rPr lang="pl-PL" dirty="0"/>
              <a:t>. W każdym z powyższych przypadków trzeba jednak dokonać wyboru, jaki rodzaj umowy wybrać. Umowa o dzieło powszechnie mylona jest z umową zlecenia, a ich rozróżnienie w niektórych sytuacjach sprawia problem nawet sądowi. Sytuacja taka nie zachodzi w przypadku, gdy przedmiotem umowy ma być wytworzenie jakiegoś utworu, np. programu komputerowego, czy projektu i przeniesienie praw autorskich do niego. Z treści art. 627 Kodeksu cywilnego wynika, iż przez umowę o dzieło przyjmujący zamówienie zobowiązuje się do wykonania oznaczonego dzieła, a zamawiający do zapłaty wynagrodzenia. Umowa o dzieło ma charakter umowy rezultatu, który powinien być sprecyzowany w umowie. W odróżnieniu od umowy o dzieło przez umowę zlecenia przyjmujący zlecenie zobowiązuje się do dokonania określonej czynności prawnej dla dającego zlecenie (art. 734 §1 K.c.). Umowa zlecenia jest umową starannego działania w postaci np. prowadzenia ksiąg rachunkowych. W przeciwieństwie do umowy o dzieło jej celem jest zobowiązanie strony do oznaczonego działania, a nie do osiągnięcia określonego rezultatu. Z powyższych względów umowa dotycząca stworzenia konkretnego określonego w umowie rezultatu, a następnie przeniesienia do niego praw autorskich jest typowym przykładem umowy o dzieło, która zawiera w sobie dodatkowe klauzule dotyczące wartości niematerialnych.</a:t>
            </a:r>
          </a:p>
        </p:txBody>
      </p:sp>
    </p:spTree>
    <p:extLst>
      <p:ext uri="{BB962C8B-B14F-4D97-AF65-F5344CB8AC3E}">
        <p14:creationId xmlns:p14="http://schemas.microsoft.com/office/powerpoint/2010/main" val="40138735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Umowy o przeniesienie praw autorskich</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smtClean="0"/>
              <a:t>5.1. </a:t>
            </a:r>
            <a:r>
              <a:rPr lang="pl-PL" b="1" dirty="0"/>
              <a:t>Umowa o </a:t>
            </a:r>
            <a:r>
              <a:rPr lang="pl-PL" b="1" dirty="0" smtClean="0"/>
              <a:t>dzieło</a:t>
            </a:r>
          </a:p>
          <a:p>
            <a:pPr marL="0" indent="0" algn="just">
              <a:buNone/>
            </a:pPr>
            <a:r>
              <a:rPr lang="pl-PL" dirty="0" smtClean="0"/>
              <a:t>Lapidarna </a:t>
            </a:r>
            <a:r>
              <a:rPr lang="pl-PL" dirty="0"/>
              <a:t>definicja umowy o dzieło, w szczególności jej przedmiotu, nastręcza trudności, czym faktycznie owe dzieło jest. W ujęciu słownikowym może być nim utwór literacki, naukowy, muzyczny, artystyczny, a także pewne rodzaje czynności, takie jak: robienie, wykonanie czegoś, praca, działanie oraz określenia, takie jak: wynik, rezultat pracy lub działania, wytwór. W ujęciu cywilistycznym dziełem jest rezultat starań przyjmującego zamówienie. Rezultat ten może być wytworem o charakterze materialnym (np. obraz, rzeźba) lub niematerialnym (np. opracowanie logotypu, algorytmu</a:t>
            </a:r>
            <a:r>
              <a:rPr lang="pl-PL" dirty="0" smtClean="0"/>
              <a:t>)</a:t>
            </a:r>
            <a:endParaRPr lang="pl-PL" dirty="0"/>
          </a:p>
        </p:txBody>
      </p:sp>
    </p:spTree>
    <p:extLst>
      <p:ext uri="{BB962C8B-B14F-4D97-AF65-F5344CB8AC3E}">
        <p14:creationId xmlns:p14="http://schemas.microsoft.com/office/powerpoint/2010/main" val="299845240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Umowy o przeniesienie praw autorskich</a:t>
            </a:r>
            <a:endParaRPr lang="pl-PL" dirty="0"/>
          </a:p>
        </p:txBody>
      </p:sp>
      <p:sp>
        <p:nvSpPr>
          <p:cNvPr id="3" name="Symbol zastępczy zawartości 2"/>
          <p:cNvSpPr>
            <a:spLocks noGrp="1"/>
          </p:cNvSpPr>
          <p:nvPr>
            <p:ph idx="1"/>
          </p:nvPr>
        </p:nvSpPr>
        <p:spPr/>
        <p:txBody>
          <a:bodyPr>
            <a:normAutofit fontScale="47500" lnSpcReduction="20000"/>
          </a:bodyPr>
          <a:lstStyle/>
          <a:p>
            <a:pPr marL="0" indent="0">
              <a:buNone/>
            </a:pPr>
            <a:r>
              <a:rPr lang="pl-PL" b="1" dirty="0" smtClean="0"/>
              <a:t>5.2. Odpowiedzialność </a:t>
            </a:r>
            <a:r>
              <a:rPr lang="pl-PL" b="1" dirty="0"/>
              <a:t>w umowie o </a:t>
            </a:r>
            <a:r>
              <a:rPr lang="pl-PL" b="1" dirty="0" smtClean="0"/>
              <a:t>dzieło</a:t>
            </a:r>
          </a:p>
          <a:p>
            <a:pPr marL="0" indent="0" algn="just">
              <a:buNone/>
            </a:pPr>
            <a:endParaRPr lang="pl-PL" dirty="0" smtClean="0"/>
          </a:p>
          <a:p>
            <a:pPr marL="0" indent="0" algn="just">
              <a:buNone/>
            </a:pPr>
            <a:r>
              <a:rPr lang="pl-PL" dirty="0" smtClean="0"/>
              <a:t>Przyjmujący </a:t>
            </a:r>
            <a:r>
              <a:rPr lang="pl-PL" dirty="0"/>
              <a:t>zamówienie ponosi zasadniczo odpowiedzialność w sposób pełny za rezultat swojej pracy. Gdy wykonawca wykonuje dzieło wadliwie lub w sposób sprzeczny z umową, zamawiający może odstąpić od umowy albo powierzyć poprawienie lub dalsze wykonywanie dzieła innej osobie na koszt i niebezpieczeństwo wykonawcy. By móc skorzystać z tego prawa, zamawiający musi wcześniej wezwać wykonawcę do zmiany sposobu wykonania oraz wyznaczyć mu stosowny termin. Jeżeli upłynie on bezskutecznie – zamawiający może skorzystać z wyżej opisanego uprawnienia. Odpowiedzialność wykonawcy kształtuje się w ten sposób, że ponosi ją z tytułu rękojmi za wady. Oznacza  to, że jeżeli dzieło ma wady, zamawiający może żądać ich usunięcia. Stosowny termin jest wyznaczany również wykonawcy – po jego bezskutecznym upływie zamawiający nie przyjmie naprawy</a:t>
            </a:r>
            <a:r>
              <a:rPr lang="pl-PL" dirty="0" smtClean="0"/>
              <a:t>. Z </a:t>
            </a:r>
            <a:r>
              <a:rPr lang="pl-PL" dirty="0"/>
              <a:t>kolei przyjmujący zamówienie może odmówić naprawy, jeżeli ta wymagałaby nadmiernych kosztów. Jeśli wad nie da się usunąć w  terminie lub są na tyle poważne, że nie da się ich usunąć w ogóle, zamawiający może odstąpić od umowy o dzieło, lecz tylko wtedy, gdy wady są istotne. W razie wystąpienia wad nieistotnych, zamawiający może żądać obniżenia wynagrodzenia</a:t>
            </a:r>
            <a:r>
              <a:rPr lang="pl-PL" dirty="0" smtClean="0"/>
              <a:t>. W </a:t>
            </a:r>
            <a:r>
              <a:rPr lang="pl-PL" dirty="0"/>
              <a:t>praktyce, dodatkowym zabezpieczeniem interesów dla zamawiającego będzie oświadczenie o posiadanych umiejętnościach przez przyjmującego zamówienie, które umożliwią mu realizację dzieła. Stosowna klauzula może okazać się pomocna przy ewentualnym postępowaniu odszkodowawczym</a:t>
            </a:r>
            <a:r>
              <a:rPr lang="pl-PL" dirty="0" smtClean="0"/>
              <a:t>. </a:t>
            </a:r>
            <a:endParaRPr lang="pl-PL" dirty="0"/>
          </a:p>
        </p:txBody>
      </p:sp>
    </p:spTree>
    <p:extLst>
      <p:ext uri="{BB962C8B-B14F-4D97-AF65-F5344CB8AC3E}">
        <p14:creationId xmlns:p14="http://schemas.microsoft.com/office/powerpoint/2010/main" val="283534161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Umowy o przeniesienie praw autorskich</a:t>
            </a:r>
          </a:p>
        </p:txBody>
      </p:sp>
      <p:sp>
        <p:nvSpPr>
          <p:cNvPr id="3" name="Symbol zastępczy zawartości 2"/>
          <p:cNvSpPr>
            <a:spLocks noGrp="1"/>
          </p:cNvSpPr>
          <p:nvPr>
            <p:ph idx="1"/>
          </p:nvPr>
        </p:nvSpPr>
        <p:spPr/>
        <p:txBody>
          <a:bodyPr>
            <a:normAutofit fontScale="47500" lnSpcReduction="20000"/>
          </a:bodyPr>
          <a:lstStyle/>
          <a:p>
            <a:pPr marL="0" indent="0">
              <a:buNone/>
            </a:pPr>
            <a:r>
              <a:rPr lang="pl-PL" b="1" dirty="0" smtClean="0"/>
              <a:t>5.3. Odstąpienie </a:t>
            </a:r>
            <a:r>
              <a:rPr lang="pl-PL" b="1" dirty="0"/>
              <a:t>od umowy o </a:t>
            </a:r>
            <a:r>
              <a:rPr lang="pl-PL" b="1" dirty="0" smtClean="0"/>
              <a:t>dzieło</a:t>
            </a:r>
          </a:p>
          <a:p>
            <a:pPr marL="0" indent="0" algn="just">
              <a:buNone/>
            </a:pPr>
            <a:r>
              <a:rPr lang="pl-PL" dirty="0" smtClean="0"/>
              <a:t>Generalnie </a:t>
            </a:r>
            <a:r>
              <a:rPr lang="pl-PL" dirty="0"/>
              <a:t>zamawiający może odstąpić od umowy w każdym momencie zanim dzieło zostanie ukończone. Zgodnie z brzmieniem art. 644 Kodeksu cywilnego w takiej sytuacji musi jedynie zapłacić wykonawcy umówione wynagrodzenie, które będzie pomniejszone o to, co wykonawca zaoszczędził z powodu niewykonania dzieła. Ponadto, jeżeli przyjmujący zamówienie spóźnia się z rozpoczęciem lub wykończeniem dzieła tak dalece, że nie jest prawdopodobne, żeby zdołał je ukończyć w umówionym czasie, zamawiający może bez wyznaczenia terminu dodatkowego od umowy odstąpić jeszcze przed upływem terminu do wykonania dzieła.  Zamawiający może także odstąpić od umowy w wypadku wykonywania dzieła w sposób wadliwy lub sprzeczny z umową, po bezskutecznym upływie wyznaczonego odpowiedniego terminu do wykonania poprawek</a:t>
            </a:r>
            <a:r>
              <a:rPr lang="pl-PL" dirty="0" smtClean="0"/>
              <a:t>. Zlecający </a:t>
            </a:r>
            <a:r>
              <a:rPr lang="pl-PL" dirty="0"/>
              <a:t>wykonanie dzieła może również odstąpić od umowy przy łącznym spełnieniu następujących przesłanek</a:t>
            </a:r>
            <a:r>
              <a:rPr lang="pl-PL" dirty="0" smtClean="0"/>
              <a:t>: dzieło </a:t>
            </a:r>
            <a:r>
              <a:rPr lang="pl-PL" dirty="0"/>
              <a:t>ma istotne wady</a:t>
            </a:r>
            <a:r>
              <a:rPr lang="pl-PL" dirty="0" smtClean="0"/>
              <a:t>, zamawiający </a:t>
            </a:r>
            <a:r>
              <a:rPr lang="pl-PL" dirty="0"/>
              <a:t>wyznaczył przyjmującemu zamówienie odpowiedni termin do naprawy</a:t>
            </a:r>
            <a:r>
              <a:rPr lang="pl-PL" dirty="0" smtClean="0"/>
              <a:t>, naprawa </a:t>
            </a:r>
            <a:r>
              <a:rPr lang="pl-PL" dirty="0"/>
              <a:t>nie została wykonana w wyznaczonym terminie</a:t>
            </a:r>
            <a:r>
              <a:rPr lang="pl-PL" dirty="0" smtClean="0"/>
              <a:t>; albo dzieło </a:t>
            </a:r>
            <a:r>
              <a:rPr lang="pl-PL" dirty="0"/>
              <a:t>ma istotne wady </a:t>
            </a:r>
            <a:r>
              <a:rPr lang="pl-PL" dirty="0" smtClean="0"/>
              <a:t>oraz wad </a:t>
            </a:r>
            <a:r>
              <a:rPr lang="pl-PL" dirty="0"/>
              <a:t>nie da się usunąć</a:t>
            </a:r>
            <a:r>
              <a:rPr lang="pl-PL" dirty="0" smtClean="0"/>
              <a:t>. Niewystąpienie </a:t>
            </a:r>
            <a:r>
              <a:rPr lang="pl-PL" dirty="0"/>
              <a:t>którejkolwiek przesłanki w obu podanych przypadkach niweluje możliwość rozwiązania umowy w danym trybie</a:t>
            </a:r>
            <a:r>
              <a:rPr lang="pl-PL" dirty="0" smtClean="0"/>
              <a:t>. Wykonawca </a:t>
            </a:r>
            <a:r>
              <a:rPr lang="pl-PL" dirty="0"/>
              <a:t>także może odstąpić od zawartej umowy. Jednakże jego swoboda w tym zakresie została ograniczona. Przede wszystkim może skorzystać z tego uprawnienia, gdy do wykonania dzieła potrzebne jest współdziałanie zamawiającego, a taka kooperacja nie występuje. W takim wypadku wykonawca może wyznaczyć zamawiającemu odpowiedni termin, z tym warunkiem, że po bezskutecznym jego upływie będzie uprawniony do odstąpienia od umowy</a:t>
            </a:r>
            <a:r>
              <a:rPr lang="pl-PL" dirty="0" smtClean="0"/>
              <a:t>. Śmierć </a:t>
            </a:r>
            <a:r>
              <a:rPr lang="pl-PL" dirty="0"/>
              <a:t>wykonawcy i przedawnienie roszczeń a umowa o </a:t>
            </a:r>
            <a:r>
              <a:rPr lang="pl-PL" dirty="0" smtClean="0"/>
              <a:t>dzieło. Zasadniczo </a:t>
            </a:r>
            <a:r>
              <a:rPr lang="pl-PL" dirty="0"/>
              <a:t>umowa o dzieło ulega rozwiązaniu wskutek śmierci wykonawcy lub zaistnienia jego niezdolności do pracy</a:t>
            </a:r>
            <a:r>
              <a:rPr lang="pl-PL" dirty="0" smtClean="0"/>
              <a:t>. Roszczenia </a:t>
            </a:r>
            <a:r>
              <a:rPr lang="pl-PL" dirty="0"/>
              <a:t>wynikające z umowy o dzieło przedawniają się z upływem 2 lat od oddania dzieła lub od dnia, w którym dzieło miało być oddane (w przypadku jego nieoddania</a:t>
            </a:r>
            <a:r>
              <a:rPr lang="pl-PL" dirty="0" smtClean="0"/>
              <a:t>).</a:t>
            </a:r>
            <a:endParaRPr lang="pl-PL" dirty="0"/>
          </a:p>
        </p:txBody>
      </p:sp>
    </p:spTree>
    <p:extLst>
      <p:ext uri="{BB962C8B-B14F-4D97-AF65-F5344CB8AC3E}">
        <p14:creationId xmlns:p14="http://schemas.microsoft.com/office/powerpoint/2010/main" val="214387545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Umowy o przeniesienie praw autorskich</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buNone/>
            </a:pPr>
            <a:r>
              <a:rPr lang="pl-PL" b="1" dirty="0" smtClean="0"/>
              <a:t>6. Elementy </a:t>
            </a:r>
            <a:r>
              <a:rPr lang="pl-PL" b="1" dirty="0"/>
              <a:t>umowy o </a:t>
            </a:r>
            <a:r>
              <a:rPr lang="pl-PL" b="1" dirty="0" smtClean="0"/>
              <a:t>dzieło</a:t>
            </a:r>
          </a:p>
          <a:p>
            <a:pPr marL="0" indent="0" algn="just">
              <a:buNone/>
            </a:pPr>
            <a:r>
              <a:rPr lang="pl-PL" b="1" dirty="0" smtClean="0"/>
              <a:t>6.1. Strony umowy </a:t>
            </a:r>
          </a:p>
          <a:p>
            <a:pPr marL="0" indent="0" algn="just">
              <a:buNone/>
            </a:pPr>
            <a:r>
              <a:rPr lang="pl-PL" dirty="0" smtClean="0"/>
              <a:t>Stronami </a:t>
            </a:r>
            <a:r>
              <a:rPr lang="pl-PL" dirty="0"/>
              <a:t>umowy są zamawiający oraz przyjmujący zamówienie</a:t>
            </a:r>
            <a:r>
              <a:rPr lang="pl-PL" dirty="0" smtClean="0"/>
              <a:t>. W </a:t>
            </a:r>
            <a:r>
              <a:rPr lang="pl-PL" dirty="0"/>
              <a:t>wypadku osób fizycznych konieczne będzie podanie takich danych, jak: ich imiona, nazwiska, daty urodzenia, adres zamieszkania, numer ewidencyjny dokumentów tożsamości (dowód osobisty, paszport, ważna legitymacja studencka), opcjonalnie PESEL</a:t>
            </a:r>
            <a:r>
              <a:rPr lang="pl-PL" dirty="0" smtClean="0"/>
              <a:t>. W </a:t>
            </a:r>
            <a:r>
              <a:rPr lang="pl-PL" dirty="0"/>
              <a:t>razie prowadzenia działalności gospodarczej może być zawarty NIP strony</a:t>
            </a:r>
            <a:r>
              <a:rPr lang="pl-PL" dirty="0" smtClean="0"/>
              <a:t>. Jeżeli </a:t>
            </a:r>
            <a:r>
              <a:rPr lang="pl-PL" dirty="0"/>
              <a:t>wśród stron umowy występuje osoba prawna, konieczne będzie podanie adresu jej siedziby, numeru wpisu do KRS, NIP oraz osobę uprawnioną do reprezentacji</a:t>
            </a:r>
            <a:r>
              <a:rPr lang="pl-PL" dirty="0" smtClean="0"/>
              <a:t>. W </a:t>
            </a:r>
            <a:r>
              <a:rPr lang="pl-PL" dirty="0"/>
              <a:t>przypadku, gdy wykonawca jest przedsiębiorcą, zamawiającym osoba fizyczna, a dzieło rzeczą ruchomą, która została zamówiona w celu niezwiązanym z działalnością gospodarczą,  do umowy stosuje się odpowiednio przepisy o sprzedaży konsumenckiej. Wówczas mamy do czynienia ze stosunkiem obligacyjnym pomiędzy przedsiębiorcą a konsumentem</a:t>
            </a:r>
            <a:r>
              <a:rPr lang="pl-PL" dirty="0" smtClean="0"/>
              <a:t>.</a:t>
            </a:r>
          </a:p>
          <a:p>
            <a:pPr marL="0" indent="0" algn="just">
              <a:buNone/>
            </a:pPr>
            <a:r>
              <a:rPr lang="pl-PL" b="1" dirty="0" smtClean="0"/>
              <a:t>6.2. Przedmiot umowy. </a:t>
            </a:r>
          </a:p>
          <a:p>
            <a:pPr marL="0" indent="0" algn="just">
              <a:buNone/>
            </a:pPr>
            <a:r>
              <a:rPr lang="pl-PL" dirty="0" smtClean="0"/>
              <a:t>Dzieło </a:t>
            </a:r>
            <a:r>
              <a:rPr lang="pl-PL" dirty="0"/>
              <a:t>powinno być opisane w sposób wyczerpujący. Warto by opis zawierał szczegółowe postanowienia w zakresie jego </a:t>
            </a:r>
            <a:r>
              <a:rPr lang="pl-PL" dirty="0" smtClean="0"/>
              <a:t>wykonania. </a:t>
            </a:r>
            <a:endParaRPr lang="pl-PL" dirty="0"/>
          </a:p>
        </p:txBody>
      </p:sp>
    </p:spTree>
    <p:extLst>
      <p:ext uri="{BB962C8B-B14F-4D97-AF65-F5344CB8AC3E}">
        <p14:creationId xmlns:p14="http://schemas.microsoft.com/office/powerpoint/2010/main" val="3503093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Własność intelektualna</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smtClean="0"/>
              <a:t>Przykład - utwór pierwotny utwór zależny</a:t>
            </a:r>
          </a:p>
          <a:p>
            <a:pPr algn="just"/>
            <a:r>
              <a:rPr lang="pl-PL" dirty="0" smtClean="0"/>
              <a:t>Hobbit, czyli tam i z powrotem J. R. R., Tolkiena (1937 r)- pierwotny</a:t>
            </a:r>
          </a:p>
          <a:p>
            <a:pPr algn="just"/>
            <a:r>
              <a:rPr lang="pl-PL" dirty="0" smtClean="0"/>
              <a:t>Tłumaczenie Marii Skibniewskiej (1960)- wtórny</a:t>
            </a:r>
          </a:p>
          <a:p>
            <a:pPr marL="0" indent="0" algn="just">
              <a:buNone/>
            </a:pPr>
            <a:r>
              <a:rPr lang="pl-PL" dirty="0"/>
              <a:t>O</a:t>
            </a:r>
            <a:r>
              <a:rPr lang="pl-PL" dirty="0" smtClean="0"/>
              <a:t>d utworów zależnych odróżnia się utwory inspirowane. Utwór inspirowany jest utworem</a:t>
            </a:r>
          </a:p>
          <a:p>
            <a:pPr marL="0" indent="0" algn="just">
              <a:buNone/>
            </a:pPr>
            <a:r>
              <a:rPr lang="pl-PL" dirty="0" smtClean="0"/>
              <a:t>samodzielnym, posiadającym oryginalne twórcze elementy, czerpiącym jedynie inspirację</a:t>
            </a:r>
          </a:p>
          <a:p>
            <a:pPr marL="0" indent="0" algn="just">
              <a:buNone/>
            </a:pPr>
            <a:r>
              <a:rPr lang="pl-PL" dirty="0" smtClean="0"/>
              <a:t>z innego utworu</a:t>
            </a:r>
          </a:p>
          <a:p>
            <a:pPr marL="0" indent="0" algn="just">
              <a:buNone/>
            </a:pPr>
            <a:r>
              <a:rPr lang="pl-PL" dirty="0"/>
              <a:t>D</a:t>
            </a:r>
            <a:r>
              <a:rPr lang="pl-PL" dirty="0" smtClean="0"/>
              <a:t>o rozpowszechniania utworu inspirowanego nie jest konieczna zgoda podmiotu uprawnionego do dzieła, które było źródłem inspiracji utworami nie są: akty normatywne (np. ustawy) lub ich projekty, dokumenty urzędowe,</a:t>
            </a:r>
          </a:p>
          <a:p>
            <a:pPr marL="0" indent="0" algn="just">
              <a:buNone/>
            </a:pPr>
            <a:r>
              <a:rPr lang="pl-PL" dirty="0"/>
              <a:t>U</a:t>
            </a:r>
            <a:r>
              <a:rPr lang="pl-PL" dirty="0" smtClean="0"/>
              <a:t>rzędowe materiały, znaki i symbole, opublikowane opisy patentowe lub ochronne, proste informacje prasowe, odkrycia, procedury, metody i zasady działania, koncepcje matematyczne</a:t>
            </a:r>
          </a:p>
        </p:txBody>
      </p:sp>
    </p:spTree>
    <p:extLst>
      <p:ext uri="{BB962C8B-B14F-4D97-AF65-F5344CB8AC3E}">
        <p14:creationId xmlns:p14="http://schemas.microsoft.com/office/powerpoint/2010/main" val="261330299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Umowy o przeniesienie praw autorskich</a:t>
            </a:r>
          </a:p>
        </p:txBody>
      </p:sp>
      <p:sp>
        <p:nvSpPr>
          <p:cNvPr id="3" name="Symbol zastępczy zawartości 2"/>
          <p:cNvSpPr>
            <a:spLocks noGrp="1"/>
          </p:cNvSpPr>
          <p:nvPr>
            <p:ph idx="1"/>
          </p:nvPr>
        </p:nvSpPr>
        <p:spPr>
          <a:xfrm>
            <a:off x="457200" y="1600200"/>
            <a:ext cx="8363272" cy="4709120"/>
          </a:xfrm>
        </p:spPr>
        <p:txBody>
          <a:bodyPr>
            <a:noAutofit/>
          </a:bodyPr>
          <a:lstStyle/>
          <a:p>
            <a:pPr marL="0" indent="0" algn="just">
              <a:buNone/>
            </a:pPr>
            <a:r>
              <a:rPr lang="pl-PL" sz="1200" b="1" dirty="0" smtClean="0"/>
              <a:t>6. 3</a:t>
            </a:r>
            <a:r>
              <a:rPr lang="pl-PL" sz="1200" b="1" dirty="0"/>
              <a:t>. </a:t>
            </a:r>
            <a:r>
              <a:rPr lang="pl-PL" sz="1200" b="1" dirty="0" smtClean="0"/>
              <a:t>Wynagrodzenie</a:t>
            </a:r>
          </a:p>
          <a:p>
            <a:pPr marL="0" indent="0" algn="just">
              <a:buNone/>
            </a:pPr>
            <a:r>
              <a:rPr lang="pl-PL" sz="1200" dirty="0" smtClean="0"/>
              <a:t>Wynagrodzenie </a:t>
            </a:r>
            <a:r>
              <a:rPr lang="pl-PL" sz="1200" dirty="0"/>
              <a:t>wykonawcy może być określone na zasadzie ryczałtu (sztywna kwota) lub w postaci kosztorysowej. Wówczas za punkt odniesienia należy przyjąć spis prac, które wykonawca będzie musiał wykonać, by uzyskać pożądany przez zamawiającego rezultat</a:t>
            </a:r>
            <a:r>
              <a:rPr lang="pl-PL" sz="1200" dirty="0" smtClean="0"/>
              <a:t>. Korzystnym </a:t>
            </a:r>
            <a:r>
              <a:rPr lang="pl-PL" sz="1200" dirty="0"/>
              <a:t>dla wykonawcy rozwiązaniem będzie zamieszczenie postanowienia o tym, że wynagrodzenie będzie wypłacane na poszczególnych etapach realizacji dzieła</a:t>
            </a:r>
            <a:r>
              <a:rPr lang="pl-PL" sz="1200" dirty="0" smtClean="0"/>
              <a:t>. Brak </a:t>
            </a:r>
            <a:r>
              <a:rPr lang="pl-PL" sz="1200" dirty="0"/>
              <a:t>umieszczenia terminu płatności w umowie nie pozbawia wykonawcy prawa do wynagrodzenia. Powinno być ono wówczas wypłacone w momencie oddania wykonanego </a:t>
            </a:r>
            <a:r>
              <a:rPr lang="pl-PL" sz="1200" dirty="0" smtClean="0"/>
              <a:t>dzieła. Zazwyczaj </a:t>
            </a:r>
            <a:r>
              <a:rPr lang="pl-PL" sz="1200" dirty="0"/>
              <a:t>strony negocjując treść umowy ustalają całościowe wynagrodzenie bez "rozbijania go" na poszczególne składniki. Tymczasem art. 43 ust. </a:t>
            </a:r>
            <a:r>
              <a:rPr lang="pl-PL" sz="1200" dirty="0" smtClean="0"/>
              <a:t>1 stanowi</a:t>
            </a:r>
            <a:r>
              <a:rPr lang="pl-PL" sz="1200" dirty="0"/>
              <a:t>, że jeżeli z umowy nie wynika, że przeniesienie autorskich praw majątkowych lub udzielenie licencji nastąpiło nieodpłatnie, twórcy przysługuje prawo do wynagrodzenia. Zatem aby uniknąć ewentualnych sporów wynikających z niewskazania, że umowa obejmuje także odpłatne przeniesienie autorskich praw majątkowych, należy zawrzeć w niej postanowienie, że wykonawca oprócz wykonania dzieła zobowiązuje się przenieść do niego autorskie prawa majątkowe na określonych polach eksploatacji w zamian za zapłatę wynagrodzenia określonego w umowie. W celu ochrony twórców ustawa zawiera także przepis umożliwiający im żądanie podwyższenia wynagrodzenia przez sąd w sytuacji rażącej dysproporcji między wynagrodzeniem twórcy a korzyściami nabywcy autorskich praw majątkowych lub licencjobiorcy. Przepis ten ma jednak wyjątkowy charakter i odnosi się zazwyczaj do sytuacji </a:t>
            </a:r>
            <a:r>
              <a:rPr lang="pl-PL" sz="1200" dirty="0" smtClean="0"/>
              <a:t>skrajnych. Odnosząc </a:t>
            </a:r>
            <a:r>
              <a:rPr lang="pl-PL" sz="1200" dirty="0"/>
              <a:t>się do kwestii wynagrodzenia związanego z przeniesieniem autorskich praw majątkowych do utworu, konieczne jest zwrócenie uwagi na szczególny status dzieł stworzonych przez pracowników. Szczególną regulacją w tym zakresie jest art. 12 ustawy, zgodnie z którym, jeżeli ustawa lub umowa o pracę nie stanowią inaczej, pracodawca, którego pracownik stworzył utwór w wyniku wykonywania obowiązków ze stosunku pracy, nabywa z chwilą przyjęcia utworu autorskie prawa majątkowe w granicach wynikających z celu umowy o pracę i zgodnego zamiaru stron. Przy czym jeżeli pracodawca nie zawiadomi twórcy w terminie sześciu miesięcy od dostarczenia utworu o jego nieprzyjęciu lub uzależnieniu przyjęcia od dokonania określonych zmian w wyznaczonym w tym celu odpowiednim terminie, uważa się, że utwór został przyjęty bez zastrzeżeń. Przepis ten jest korzystny dla pracodawców i powoduje on, iż jeżeli regulacje szczególne nie zostały zawarte w umowie o pracę, pracodawca przejmuje autorskie prawa majątkowe do utworu bez konieczności zawierania dodatkowych umów o dzieło czy wypłacania dodatkowego wynagrodzenia. Biorąc zatem pod uwagę przywołany przepis warto zastanowić się, czy twórca, który ma stworzyć utwór na potrzeby przedsiębiorcy, mógłby funkcjonować w oparciu o umowę o pracę</a:t>
            </a:r>
            <a:r>
              <a:rPr lang="pl-PL" sz="1200" dirty="0" smtClean="0"/>
              <a:t>.</a:t>
            </a:r>
          </a:p>
        </p:txBody>
      </p:sp>
    </p:spTree>
    <p:extLst>
      <p:ext uri="{BB962C8B-B14F-4D97-AF65-F5344CB8AC3E}">
        <p14:creationId xmlns:p14="http://schemas.microsoft.com/office/powerpoint/2010/main" val="362776090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Umowy o przeniesienie praw autorskich</a:t>
            </a:r>
          </a:p>
        </p:txBody>
      </p:sp>
      <p:sp>
        <p:nvSpPr>
          <p:cNvPr id="3" name="Symbol zastępczy zawartości 2"/>
          <p:cNvSpPr>
            <a:spLocks noGrp="1"/>
          </p:cNvSpPr>
          <p:nvPr>
            <p:ph idx="1"/>
          </p:nvPr>
        </p:nvSpPr>
        <p:spPr/>
        <p:txBody>
          <a:bodyPr>
            <a:normAutofit fontScale="47500" lnSpcReduction="20000"/>
          </a:bodyPr>
          <a:lstStyle/>
          <a:p>
            <a:pPr marL="0" indent="0">
              <a:buNone/>
            </a:pPr>
            <a:r>
              <a:rPr lang="pl-PL" b="1" dirty="0"/>
              <a:t>6.4. Termin wykonania dzieła. </a:t>
            </a:r>
          </a:p>
          <a:p>
            <a:pPr marL="0" indent="0" algn="just">
              <a:buNone/>
            </a:pPr>
            <a:r>
              <a:rPr lang="pl-PL" dirty="0"/>
              <a:t>Przepisy Kodeksu cywilnego nie regulują kwestii tej materii w sposób konkretny. W obrocie gospodarczym umowy o dzieło są zazwyczaj zawierane na pewien określony czas. </a:t>
            </a:r>
          </a:p>
          <a:p>
            <a:pPr marL="0" indent="0">
              <a:buNone/>
            </a:pPr>
            <a:endParaRPr lang="pl-PL" b="1" dirty="0" smtClean="0"/>
          </a:p>
          <a:p>
            <a:pPr marL="0" indent="0">
              <a:buNone/>
            </a:pPr>
            <a:r>
              <a:rPr lang="pl-PL" b="1" dirty="0" smtClean="0"/>
              <a:t>6.5</a:t>
            </a:r>
            <a:r>
              <a:rPr lang="pl-PL" b="1" dirty="0"/>
              <a:t>. Moment przejścia praw autorskich oraz pola ich </a:t>
            </a:r>
            <a:r>
              <a:rPr lang="pl-PL" b="1" dirty="0" smtClean="0"/>
              <a:t>eksploatacji</a:t>
            </a:r>
          </a:p>
          <a:p>
            <a:pPr marL="0" indent="0" algn="just">
              <a:buNone/>
            </a:pPr>
            <a:r>
              <a:rPr lang="pl-PL" dirty="0" smtClean="0"/>
              <a:t>Momentem </a:t>
            </a:r>
            <a:r>
              <a:rPr lang="pl-PL" dirty="0"/>
              <a:t>przeniesienia praw autorskich w praktyce jest zwykle</a:t>
            </a:r>
            <a:r>
              <a:rPr lang="pl-PL" dirty="0" smtClean="0"/>
              <a:t>: dzień </a:t>
            </a:r>
            <a:r>
              <a:rPr lang="pl-PL" dirty="0"/>
              <a:t>otrzymania wynagrodzenia</a:t>
            </a:r>
            <a:r>
              <a:rPr lang="pl-PL" dirty="0" smtClean="0"/>
              <a:t>, dzień </a:t>
            </a:r>
            <a:r>
              <a:rPr lang="pl-PL" dirty="0"/>
              <a:t>dostarczenia dzieła</a:t>
            </a:r>
            <a:r>
              <a:rPr lang="pl-PL" dirty="0" smtClean="0"/>
              <a:t>, dzień </a:t>
            </a:r>
            <a:r>
              <a:rPr lang="pl-PL" dirty="0"/>
              <a:t>przyjęcia dzieła przez zamawiającego</a:t>
            </a:r>
            <a:r>
              <a:rPr lang="pl-PL" dirty="0" smtClean="0"/>
              <a:t>, dzień </a:t>
            </a:r>
            <a:r>
              <a:rPr lang="pl-PL" dirty="0"/>
              <a:t>powstania dzieła</a:t>
            </a:r>
            <a:r>
              <a:rPr lang="pl-PL" dirty="0" smtClean="0"/>
              <a:t>. Podane </a:t>
            </a:r>
            <a:r>
              <a:rPr lang="pl-PL" dirty="0"/>
              <a:t>powyżej sytuacje mają charakter przykładowy. W umowie powinien zostać zawarty konkretny zapis, w którym momencie dojdzie do przeniesienia praw autorskich</a:t>
            </a:r>
            <a:r>
              <a:rPr lang="pl-PL" dirty="0" smtClean="0"/>
              <a:t>. Natomiast </a:t>
            </a:r>
            <a:r>
              <a:rPr lang="pl-PL" dirty="0"/>
              <a:t>przy określaniu pola eksploatacji należy wskazać rzeczowy zakres wykorzystania dzieła. Decyduje to o przeniesieniu prawa autorskiego w ogóle oraz jest ważne z uwagi na to, że za korzystanie z utworu na każdym z odrębnych pól eksploatacji twórcy przysługuje odrębne wynagrodzenie</a:t>
            </a:r>
            <a:r>
              <a:rPr lang="pl-PL" dirty="0" smtClean="0"/>
              <a:t>.</a:t>
            </a:r>
          </a:p>
          <a:p>
            <a:pPr marL="0" indent="0" algn="just">
              <a:buNone/>
            </a:pPr>
            <a:r>
              <a:rPr lang="pl-PL" b="1" dirty="0" smtClean="0"/>
              <a:t>6.6</a:t>
            </a:r>
            <a:r>
              <a:rPr lang="pl-PL" b="1" dirty="0"/>
              <a:t>. Inne </a:t>
            </a:r>
            <a:r>
              <a:rPr lang="pl-PL" b="1" dirty="0" smtClean="0"/>
              <a:t>postanowienia. </a:t>
            </a:r>
          </a:p>
          <a:p>
            <a:pPr marL="0" indent="0" algn="just">
              <a:buNone/>
            </a:pPr>
            <a:r>
              <a:rPr lang="pl-PL" dirty="0" smtClean="0"/>
              <a:t>Strony </a:t>
            </a:r>
            <a:r>
              <a:rPr lang="pl-PL" dirty="0"/>
              <a:t>w zasadzie mogą swobodnie kształtować umowę poprzez dodanie odpowiednich postanowień związanych z wykonaniem dzieła, np. odnośnie do dostarczenia materiałów, odpowiedzialności za ich transport, ewentualnych zaliczek, kary umowne, zlecanie wykonania dzieła osobom trzecim, </a:t>
            </a:r>
            <a:r>
              <a:rPr lang="pl-PL" dirty="0" smtClean="0"/>
              <a:t>odszkodowania.</a:t>
            </a:r>
          </a:p>
          <a:p>
            <a:pPr marL="0" indent="0" algn="just">
              <a:buNone/>
            </a:pPr>
            <a:r>
              <a:rPr lang="pl-PL" b="1" dirty="0" smtClean="0"/>
              <a:t>6.7</a:t>
            </a:r>
            <a:r>
              <a:rPr lang="pl-PL" b="1" dirty="0"/>
              <a:t>. Podpisy stron </a:t>
            </a:r>
            <a:r>
              <a:rPr lang="pl-PL" b="1" dirty="0" smtClean="0"/>
              <a:t>umowy</a:t>
            </a:r>
          </a:p>
          <a:p>
            <a:pPr marL="0" indent="0" algn="just">
              <a:buNone/>
            </a:pPr>
            <a:r>
              <a:rPr lang="pl-PL" dirty="0" smtClean="0"/>
              <a:t>Umowa </a:t>
            </a:r>
            <a:r>
              <a:rPr lang="pl-PL" dirty="0"/>
              <a:t>o dzieło powinna obowiązkowo zawierać podpisy obu stron - poświadczające, że strony zapoznały się z umową i potwierdzające jej zawarcie</a:t>
            </a:r>
            <a:r>
              <a:rPr lang="pl-PL" dirty="0" smtClean="0"/>
              <a:t>. </a:t>
            </a:r>
            <a:endParaRPr lang="pl-PL" dirty="0"/>
          </a:p>
        </p:txBody>
      </p:sp>
    </p:spTree>
    <p:extLst>
      <p:ext uri="{BB962C8B-B14F-4D97-AF65-F5344CB8AC3E}">
        <p14:creationId xmlns:p14="http://schemas.microsoft.com/office/powerpoint/2010/main" val="112557129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normAutofit fontScale="90000"/>
          </a:bodyPr>
          <a:lstStyle/>
          <a:p>
            <a:r>
              <a:rPr lang="pl-PL" dirty="0"/>
              <a:t>Umowy o przeniesienie praw autorskich</a:t>
            </a:r>
          </a:p>
        </p:txBody>
      </p:sp>
      <p:sp>
        <p:nvSpPr>
          <p:cNvPr id="7" name="Symbol zastępczy zawartości 6"/>
          <p:cNvSpPr>
            <a:spLocks noGrp="1"/>
          </p:cNvSpPr>
          <p:nvPr>
            <p:ph idx="1"/>
          </p:nvPr>
        </p:nvSpPr>
        <p:spPr>
          <a:xfrm>
            <a:off x="457200" y="1600200"/>
            <a:ext cx="8363272" cy="4925144"/>
          </a:xfrm>
        </p:spPr>
        <p:txBody>
          <a:bodyPr>
            <a:noAutofit/>
          </a:bodyPr>
          <a:lstStyle/>
          <a:p>
            <a:pPr marL="0" indent="0" algn="just">
              <a:buNone/>
            </a:pPr>
            <a:r>
              <a:rPr lang="pl-PL" sz="1400" b="1" dirty="0"/>
              <a:t>Przedmiotem prawa autorskiego są utwory, w tym w </a:t>
            </a:r>
            <a:r>
              <a:rPr lang="pl-PL" sz="1400" b="1" dirty="0" smtClean="0"/>
              <a:t>szczególności:</a:t>
            </a:r>
          </a:p>
          <a:p>
            <a:pPr algn="just"/>
            <a:r>
              <a:rPr lang="pl-PL" sz="1400" dirty="0" smtClean="0"/>
              <a:t>wyrażone </a:t>
            </a:r>
            <a:r>
              <a:rPr lang="pl-PL" sz="1400" dirty="0"/>
              <a:t>słowem, symbolami matematycznymi, znakami graficznymi (literackie, publicystyczne, naukowe, kartograficzne oraz programy komputerowe</a:t>
            </a:r>
            <a:r>
              <a:rPr lang="pl-PL" sz="1400" dirty="0" smtClean="0"/>
              <a:t>);</a:t>
            </a:r>
          </a:p>
          <a:p>
            <a:pPr algn="just"/>
            <a:r>
              <a:rPr lang="pl-PL" sz="1400" dirty="0" smtClean="0"/>
              <a:t>plastyczne;</a:t>
            </a:r>
          </a:p>
          <a:p>
            <a:pPr algn="just"/>
            <a:r>
              <a:rPr lang="pl-PL" sz="1400" dirty="0" smtClean="0"/>
              <a:t>fotograficzne;</a:t>
            </a:r>
          </a:p>
          <a:p>
            <a:pPr algn="just"/>
            <a:r>
              <a:rPr lang="pl-PL" sz="1400" dirty="0" smtClean="0"/>
              <a:t>hutnicze;</a:t>
            </a:r>
          </a:p>
          <a:p>
            <a:pPr algn="just"/>
            <a:r>
              <a:rPr lang="pl-PL" sz="1400" dirty="0" smtClean="0"/>
              <a:t>wzornictwa przemysłowego;</a:t>
            </a:r>
          </a:p>
          <a:p>
            <a:pPr algn="just"/>
            <a:r>
              <a:rPr lang="pl-PL" sz="1400" dirty="0" smtClean="0"/>
              <a:t>architektoniczne</a:t>
            </a:r>
            <a:r>
              <a:rPr lang="pl-PL" sz="1400" dirty="0"/>
              <a:t>, architektoniczno-urbanistyczne i </a:t>
            </a:r>
            <a:r>
              <a:rPr lang="pl-PL" sz="1400" dirty="0" smtClean="0"/>
              <a:t>urbanistyczne;</a:t>
            </a:r>
          </a:p>
          <a:p>
            <a:pPr algn="just"/>
            <a:r>
              <a:rPr lang="pl-PL" sz="1400" dirty="0" smtClean="0"/>
              <a:t>muzyczne </a:t>
            </a:r>
            <a:r>
              <a:rPr lang="pl-PL" sz="1400" dirty="0"/>
              <a:t>i </a:t>
            </a:r>
            <a:r>
              <a:rPr lang="pl-PL" sz="1400" dirty="0" smtClean="0"/>
              <a:t>słowno-muzyczne;</a:t>
            </a:r>
          </a:p>
          <a:p>
            <a:pPr algn="just"/>
            <a:r>
              <a:rPr lang="pl-PL" sz="1400" dirty="0" smtClean="0"/>
              <a:t>sceniczne</a:t>
            </a:r>
            <a:r>
              <a:rPr lang="pl-PL" sz="1400" dirty="0"/>
              <a:t>, sceniczno-muzyczne, </a:t>
            </a:r>
            <a:r>
              <a:rPr lang="pl-PL" sz="1400" dirty="0" smtClean="0"/>
              <a:t>choreograficzne;</a:t>
            </a:r>
          </a:p>
          <a:p>
            <a:pPr algn="just"/>
            <a:r>
              <a:rPr lang="pl-PL" sz="1400" dirty="0" smtClean="0"/>
              <a:t>audiowizualne </a:t>
            </a:r>
            <a:r>
              <a:rPr lang="pl-PL" sz="1400" dirty="0"/>
              <a:t>(w tym filmowe).</a:t>
            </a:r>
          </a:p>
          <a:p>
            <a:pPr marL="0" indent="0" algn="just">
              <a:buNone/>
            </a:pPr>
            <a:r>
              <a:rPr lang="pl-PL" sz="1400" b="1" dirty="0" smtClean="0"/>
              <a:t>Odrębne </a:t>
            </a:r>
            <a:r>
              <a:rPr lang="pl-PL" sz="1400" b="1" dirty="0"/>
              <a:t>pola eksploatacji stanowią w </a:t>
            </a:r>
            <a:r>
              <a:rPr lang="pl-PL" sz="1400" b="1" dirty="0" smtClean="0"/>
              <a:t>szczególności:</a:t>
            </a:r>
          </a:p>
          <a:p>
            <a:pPr algn="just"/>
            <a:r>
              <a:rPr lang="pl-PL" sz="1400" dirty="0" smtClean="0"/>
              <a:t>w </a:t>
            </a:r>
            <a:r>
              <a:rPr lang="pl-PL" sz="1400" dirty="0"/>
              <a:t>zakresie utrwalania i zwielokrotniania utworu - wytwarzanie określoną techniką egzemplarzy utworu, w tym techniką drukarską, reprograficzną, zapisu magnetycznego oraz techniką </a:t>
            </a:r>
            <a:r>
              <a:rPr lang="pl-PL" sz="1400" dirty="0" smtClean="0"/>
              <a:t>cyfrową;</a:t>
            </a:r>
          </a:p>
          <a:p>
            <a:pPr algn="just"/>
            <a:r>
              <a:rPr lang="pl-PL" sz="1400" dirty="0" smtClean="0"/>
              <a:t>w </a:t>
            </a:r>
            <a:r>
              <a:rPr lang="pl-PL" sz="1400" dirty="0"/>
              <a:t>zakresie obrotu oryginałem albo egzemplarzami, na których utwór utrwalono - wprowadzanie do obrotu, użyczenie lub najem oryginału albo </a:t>
            </a:r>
            <a:r>
              <a:rPr lang="pl-PL" sz="1400" dirty="0" smtClean="0"/>
              <a:t>egzemplarzy;</a:t>
            </a:r>
          </a:p>
          <a:p>
            <a:pPr algn="just"/>
            <a:r>
              <a:rPr lang="pl-PL" sz="1400" dirty="0" smtClean="0"/>
              <a:t>w </a:t>
            </a:r>
            <a:r>
              <a:rPr lang="pl-PL" sz="1400" dirty="0"/>
              <a:t>zakresie rozpowszechniania utworu w sposób inny niż określony w pkt 2 - publiczne wykonanie, wystawienie, wyświetlenie, odtworzenie oraz nadawanie i reemitowanie, a </a:t>
            </a:r>
            <a:r>
              <a:rPr lang="pl-PL" sz="1400" dirty="0" smtClean="0"/>
              <a:t>także</a:t>
            </a:r>
          </a:p>
          <a:p>
            <a:pPr marL="0" indent="0" algn="just">
              <a:buNone/>
            </a:pPr>
            <a:r>
              <a:rPr lang="pl-PL" sz="1400" b="1" dirty="0"/>
              <a:t>P</a:t>
            </a:r>
            <a:r>
              <a:rPr lang="pl-PL" sz="1400" b="1" dirty="0" smtClean="0"/>
              <a:t>ubliczne </a:t>
            </a:r>
            <a:r>
              <a:rPr lang="pl-PL" sz="1400" b="1" dirty="0"/>
              <a:t>udostępnianie utworu w taki sposób, aby każdy mógł mieć do niego dostęp w miejscu i w czasie przez siebie wybranym</a:t>
            </a:r>
            <a:r>
              <a:rPr lang="pl-PL" sz="1400" b="1" dirty="0" smtClean="0"/>
              <a:t>.</a:t>
            </a:r>
            <a:endParaRPr lang="pl-PL" sz="1400" b="1" dirty="0"/>
          </a:p>
        </p:txBody>
      </p:sp>
    </p:spTree>
    <p:extLst>
      <p:ext uri="{BB962C8B-B14F-4D97-AF65-F5344CB8AC3E}">
        <p14:creationId xmlns:p14="http://schemas.microsoft.com/office/powerpoint/2010/main" val="414844412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Umowy o przeniesienie praw autorskich</a:t>
            </a:r>
            <a:endParaRPr lang="pl-PL" dirty="0"/>
          </a:p>
        </p:txBody>
      </p:sp>
      <p:sp>
        <p:nvSpPr>
          <p:cNvPr id="3" name="Symbol zastępczy zawartości 2"/>
          <p:cNvSpPr>
            <a:spLocks noGrp="1"/>
          </p:cNvSpPr>
          <p:nvPr>
            <p:ph idx="1"/>
          </p:nvPr>
        </p:nvSpPr>
        <p:spPr/>
        <p:txBody>
          <a:bodyPr/>
          <a:lstStyle/>
          <a:p>
            <a:pPr marL="0" lvl="0" indent="0" algn="just">
              <a:buNone/>
            </a:pPr>
            <a:r>
              <a:rPr lang="pl-PL" sz="1600" b="1" dirty="0">
                <a:solidFill>
                  <a:prstClr val="black"/>
                </a:solidFill>
              </a:rPr>
              <a:t>Przykład redakcji umowy dotyczący przeniesienia autorskich praw majątkowych</a:t>
            </a:r>
            <a:r>
              <a:rPr lang="pl-PL" sz="1600" b="1" dirty="0" smtClean="0">
                <a:solidFill>
                  <a:prstClr val="black"/>
                </a:solidFill>
              </a:rPr>
              <a:t>:</a:t>
            </a:r>
            <a:endParaRPr lang="pl-PL" sz="1600" b="1" dirty="0">
              <a:solidFill>
                <a:prstClr val="black"/>
              </a:solidFill>
            </a:endParaRPr>
          </a:p>
          <a:p>
            <a:pPr lvl="0" algn="just"/>
            <a:r>
              <a:rPr lang="pl-PL" sz="1600" dirty="0">
                <a:solidFill>
                  <a:prstClr val="black"/>
                </a:solidFill>
              </a:rPr>
              <a:t>Wykonawca otrzyma od Zamawiającego wynagrodzenie z tytułu sporządzenia według wytycznych Zamawiającego projektu aranżacji wnętrza obiektu X, w kwocie 20.000 zł (dwadzieścia</a:t>
            </a:r>
          </a:p>
          <a:p>
            <a:pPr marL="0" lvl="0" indent="0" algn="just">
              <a:buNone/>
            </a:pPr>
            <a:r>
              <a:rPr lang="pl-PL" sz="1600" dirty="0">
                <a:solidFill>
                  <a:prstClr val="black"/>
                </a:solidFill>
              </a:rPr>
              <a:t>tysięcy złotych).</a:t>
            </a:r>
          </a:p>
          <a:p>
            <a:pPr lvl="0" algn="just"/>
            <a:r>
              <a:rPr lang="pl-PL" sz="1600" dirty="0">
                <a:solidFill>
                  <a:prstClr val="black"/>
                </a:solidFill>
              </a:rPr>
              <a:t>Kwota określona w punkcie 1 obejmuje także wynagrodzenie Wykonawcy za przeniesienie autorskich praw majątkowych do projektu stworzonego w wykonaniu niniejszej umowy.</a:t>
            </a:r>
          </a:p>
          <a:p>
            <a:pPr lvl="0" algn="just"/>
            <a:r>
              <a:rPr lang="pl-PL" sz="1600" dirty="0">
                <a:solidFill>
                  <a:prstClr val="black"/>
                </a:solidFill>
              </a:rPr>
              <a:t>Wykonawca zobowiązuje się przenieść na Zamawiającego autorskie prawa majątkowe do projektu, o którym mowa w punkcie 1 umowy na następujących polach eksploatacji:</a:t>
            </a:r>
          </a:p>
          <a:p>
            <a:pPr lvl="0" algn="just"/>
            <a:r>
              <a:rPr lang="pl-PL" sz="1600" dirty="0">
                <a:solidFill>
                  <a:prstClr val="black"/>
                </a:solidFill>
              </a:rPr>
              <a:t>zwielokrotnianie;</a:t>
            </a:r>
          </a:p>
          <a:p>
            <a:pPr lvl="0" algn="just"/>
            <a:r>
              <a:rPr lang="pl-PL" sz="1600" dirty="0">
                <a:solidFill>
                  <a:prstClr val="black"/>
                </a:solidFill>
              </a:rPr>
              <a:t>utrwalanie;</a:t>
            </a:r>
          </a:p>
          <a:p>
            <a:pPr lvl="0" algn="just"/>
            <a:r>
              <a:rPr lang="pl-PL" sz="1600" dirty="0">
                <a:solidFill>
                  <a:prstClr val="black"/>
                </a:solidFill>
              </a:rPr>
              <a:t>wykorzystanie na potrzeby realizacji w budynku X.</a:t>
            </a:r>
          </a:p>
          <a:p>
            <a:pPr marL="0" lvl="0" indent="0" algn="just">
              <a:buNone/>
            </a:pPr>
            <a:r>
              <a:rPr lang="pl-PL" sz="1600" dirty="0">
                <a:solidFill>
                  <a:prstClr val="black"/>
                </a:solidFill>
              </a:rPr>
              <a:t>4.Przeniesienie praw autorskich do projektu nastąpi w dniu akceptacji projektu przez Zamawiającego, które zostanie potwierdzone protokołem sporządzonym w formie pisemnej.</a:t>
            </a:r>
          </a:p>
          <a:p>
            <a:pPr marL="0" indent="0">
              <a:buNone/>
            </a:pPr>
            <a:endParaRPr lang="pl-PL" dirty="0"/>
          </a:p>
        </p:txBody>
      </p:sp>
    </p:spTree>
    <p:extLst>
      <p:ext uri="{BB962C8B-B14F-4D97-AF65-F5344CB8AC3E}">
        <p14:creationId xmlns:p14="http://schemas.microsoft.com/office/powerpoint/2010/main" val="249347403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Umowy o przeniesienie praw autorskich</a:t>
            </a:r>
            <a:endParaRPr lang="pl-PL" dirty="0"/>
          </a:p>
        </p:txBody>
      </p:sp>
      <p:sp>
        <p:nvSpPr>
          <p:cNvPr id="3" name="Symbol zastępczy zawartości 2"/>
          <p:cNvSpPr>
            <a:spLocks noGrp="1"/>
          </p:cNvSpPr>
          <p:nvPr>
            <p:ph idx="1"/>
          </p:nvPr>
        </p:nvSpPr>
        <p:spPr/>
        <p:txBody>
          <a:bodyPr>
            <a:normAutofit fontScale="32500" lnSpcReduction="20000"/>
          </a:bodyPr>
          <a:lstStyle/>
          <a:p>
            <a:pPr marL="0" indent="0">
              <a:buNone/>
            </a:pPr>
            <a:r>
              <a:rPr lang="pl-PL" sz="3700" b="1" dirty="0" smtClean="0">
                <a:latin typeface="Tahoma"/>
              </a:rPr>
              <a:t>7. Prawa </a:t>
            </a:r>
            <a:r>
              <a:rPr lang="pl-PL" sz="3700" b="1" dirty="0">
                <a:latin typeface="Tahoma"/>
              </a:rPr>
              <a:t>autorskie</a:t>
            </a:r>
          </a:p>
          <a:p>
            <a:pPr marL="0" indent="0" algn="just">
              <a:buNone/>
            </a:pPr>
            <a:r>
              <a:rPr lang="pl-PL" sz="3700" dirty="0">
                <a:latin typeface="Tahoma"/>
              </a:rPr>
              <a:t>Przeniesienie praw autorskich nie jest typowym elementem stosowanych na co dzień umów o dzieło. Jest ono jednak konieczne w odniesieniu do umów, w których zamiarem zamawiającego jest wytworzenie utworu, który ma być później wykorzystywany np. w działalności gospodarczej. Należy wskazać, iż rozumienie pojęcia utwór jest szerokie. Na gruncie ustawy o prawie autorskim i prawach pokrewnych oznacza ono przedmiot prawa autorskiego, tj. każdy przejaw działalności twórczej o indywidualnym charakterze, ustalony w jakiejkolwiek postaci, niezależnie od wartości, przeznaczenia i sposobu wyrażenia. Z punktu widzenia prowadzonej działalności gospodarczej do utworów, które mogą być przedmiotem obrotu, należą przede wszystkim: programy komputerowe, wzory przemysłowe czy projekty, np. </a:t>
            </a:r>
            <a:r>
              <a:rPr lang="pl-PL" sz="3700" dirty="0" smtClean="0">
                <a:latin typeface="Tahoma"/>
              </a:rPr>
              <a:t>architektoniczne.</a:t>
            </a:r>
          </a:p>
          <a:p>
            <a:pPr marL="0" indent="0" algn="just">
              <a:buNone/>
            </a:pPr>
            <a:endParaRPr lang="pl-PL" sz="3700" b="1" dirty="0" smtClean="0">
              <a:latin typeface="Tahoma"/>
            </a:endParaRPr>
          </a:p>
          <a:p>
            <a:pPr marL="0" indent="0" algn="just">
              <a:buNone/>
            </a:pPr>
            <a:r>
              <a:rPr lang="pl-PL" sz="3700" b="1" dirty="0" smtClean="0">
                <a:latin typeface="Tahoma"/>
              </a:rPr>
              <a:t>8. Prawa </a:t>
            </a:r>
            <a:r>
              <a:rPr lang="pl-PL" sz="3700" b="1" dirty="0">
                <a:latin typeface="Tahoma"/>
              </a:rPr>
              <a:t>osobiste i majątkowe</a:t>
            </a:r>
          </a:p>
          <a:p>
            <a:pPr marL="0" indent="0" algn="just">
              <a:buNone/>
            </a:pPr>
            <a:r>
              <a:rPr lang="pl-PL" sz="3700" dirty="0">
                <a:latin typeface="Tahoma"/>
              </a:rPr>
              <a:t>Redagując umowę o dzieło z przeniesieniem autorskich praw majątkowych warto pamiętać, że ochrona wynikająca z ustawy przysługuje twórcy niezależnie od spełnienia jakichkolwiek formalności </a:t>
            </a:r>
            <a:r>
              <a:rPr lang="pl-PL" sz="3700" dirty="0" smtClean="0">
                <a:solidFill>
                  <a:srgbClr val="FF0000"/>
                </a:solidFill>
                <a:latin typeface="Tahoma"/>
              </a:rPr>
              <a:t>(art. 1 ust. 4)</a:t>
            </a:r>
            <a:r>
              <a:rPr lang="pl-PL" sz="3700" dirty="0">
                <a:latin typeface="Tahoma"/>
              </a:rPr>
              <a:t> ustawy o prawie autorskim). Przede wszystkim jednak istotna jest kwestia podziału praw autorskich na autorskie prawa osobiste i autorskie prawa majątkowe. Pierwsza grupa praw ma charakter niezbywalny i nie może być przedmiotem przeniesienia na inny podmiot. Prawa te odnoszą się do autorstwa utworu, oznaczenia utworu swoim nazwiskiem lub pseudonimem autora albo do udostępniania go anonimowo, nienaruszalności treści i formy utworu oraz jego rzetelnego wykorzystania, decydowania o pierwszym udostępnieniu utworu publiczności oraz nadzoru nad sposobem korzystania z utworu </a:t>
            </a:r>
            <a:r>
              <a:rPr lang="pl-PL" sz="3700" dirty="0" smtClean="0">
                <a:latin typeface="Tahoma"/>
              </a:rPr>
              <a:t>(</a:t>
            </a:r>
            <a:r>
              <a:rPr lang="pl-PL" sz="3700" dirty="0" smtClean="0">
                <a:solidFill>
                  <a:srgbClr val="FF0000"/>
                </a:solidFill>
                <a:latin typeface="Tahoma"/>
              </a:rPr>
              <a:t>art.16</a:t>
            </a:r>
            <a:r>
              <a:rPr lang="pl-PL" sz="3700" dirty="0">
                <a:solidFill>
                  <a:srgbClr val="FF0000"/>
                </a:solidFill>
                <a:latin typeface="Tahoma"/>
              </a:rPr>
              <a:t> ustawy</a:t>
            </a:r>
            <a:r>
              <a:rPr lang="pl-PL" sz="3700" dirty="0">
                <a:latin typeface="Tahoma"/>
              </a:rPr>
              <a:t>). Prawa te są niezbywalne i nie wchodzą w zakres umowy o dzieło w przeciwieństwie do autorskich praw majątkowych uregulowanych w </a:t>
            </a:r>
            <a:r>
              <a:rPr lang="pl-PL" sz="3700" dirty="0" smtClean="0">
                <a:solidFill>
                  <a:srgbClr val="FF0000"/>
                </a:solidFill>
                <a:latin typeface="Tahoma"/>
              </a:rPr>
              <a:t>art.17</a:t>
            </a:r>
            <a:r>
              <a:rPr lang="pl-PL" sz="3700" dirty="0">
                <a:latin typeface="Tahoma"/>
              </a:rPr>
              <a:t> ustawy. Zgodnie z jego treścią twórcy, co do zasady, przysługuje wyłączne prawo do korzystania z utworu i rozporządzania nim na wszystkich polach eksploatacji oraz do wynagrodzenia za korzystanie z utworu. Istnieje jednak ewentualność umożliwienia korzystania z utworu lub przeniesienia całości autorskich praw majątkowych przysługujących twórcy. Z tym drugim przypadkiem mamy zazwyczaj do czynienia w sytuacji, gdy umową o dzieło objęte jest stworzenie utworu. Częstym błędem popełnianym w tego rodzaju umowach jest umieszczanie w nich zapisu, iż wszystkie prawa autorskie przysługujące twórcy na mocy zawartej umowy przechodzą na zamawiającego. Postanowienie takie jest wadliwe, albowiem autorskie prawa osobiste jako niezbywalne nie mogą być przedmiotem przeniesienia</a:t>
            </a:r>
            <a:r>
              <a:rPr lang="pl-PL" sz="3700" dirty="0">
                <a:solidFill>
                  <a:srgbClr val="000000"/>
                </a:solidFill>
                <a:latin typeface="Tahoma"/>
              </a:rPr>
              <a:t>.</a:t>
            </a:r>
          </a:p>
          <a:p>
            <a:pPr marL="0" indent="0">
              <a:buNone/>
            </a:pPr>
            <a:endParaRPr lang="pl-PL" dirty="0"/>
          </a:p>
        </p:txBody>
      </p:sp>
    </p:spTree>
    <p:extLst>
      <p:ext uri="{BB962C8B-B14F-4D97-AF65-F5344CB8AC3E}">
        <p14:creationId xmlns:p14="http://schemas.microsoft.com/office/powerpoint/2010/main" val="3222889436"/>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Umowy o przeniesienie praw autorskich</a:t>
            </a:r>
            <a:endParaRPr lang="pl-PL" dirty="0"/>
          </a:p>
        </p:txBody>
      </p:sp>
      <p:sp>
        <p:nvSpPr>
          <p:cNvPr id="3" name="Symbol zastępczy zawartości 2"/>
          <p:cNvSpPr>
            <a:spLocks noGrp="1"/>
          </p:cNvSpPr>
          <p:nvPr>
            <p:ph idx="1"/>
          </p:nvPr>
        </p:nvSpPr>
        <p:spPr/>
        <p:txBody>
          <a:bodyPr>
            <a:normAutofit fontScale="40000" lnSpcReduction="20000"/>
          </a:bodyPr>
          <a:lstStyle/>
          <a:p>
            <a:pPr marL="0" indent="0">
              <a:buNone/>
            </a:pPr>
            <a:r>
              <a:rPr lang="pl-PL" b="1" dirty="0" smtClean="0"/>
              <a:t>9. Przejście </a:t>
            </a:r>
            <a:r>
              <a:rPr lang="pl-PL" b="1" dirty="0"/>
              <a:t>praw autorskich</a:t>
            </a:r>
          </a:p>
          <a:p>
            <a:pPr marL="0" indent="0" algn="just">
              <a:buNone/>
            </a:pPr>
            <a:r>
              <a:rPr lang="pl-PL" dirty="0"/>
              <a:t>Jeżeli ustawa nie stanowi inaczej, twórcy przysługuje wyłączne prawo do korzystania z utworu i rozporządzania nim na wszystkich polach eksploatacji oraz do wynagrodzenia za korzystanie z utworu. Zasady przejścia autorskich praw majątkowych uregulowane zostały w rozdziale piątym ustawy, a sposobem ich przeniesienia jest umowa. Przy czym, jeżeli umowa nie stanowi inaczej, nabywca autorskich praw majątkowych może przenieść je na inne osoby. Przejście autorskich praw majątkowych może nastąpić na podstawie ich przeniesienia bądź na podstawie licencji. Licencja oznacza zgodę na odpłatne korzystanie z utworu na zasadach określonych w umowie licencyjnej. Licencja może być ograniczona w czasie, np. na rok, bądź mieć charakter niewyłączny i umożliwiać korzystanie z utworu wielu podmiotom jednocześnie, dlatego zawierając umowę o dzieło strony decydują się na przeniesienie w niej autorskich praw majątkowych. Wynika to z celu umowy, zamawiającemu zależy bowiem zazwyczaj, aby twórca stworzył dla niego utwór i przeniósł na niego prawa majątkowe wynikające z tego utworu, jak np. w przypadku programu komputerowego tworzonego wyłącznie na potrzeby przedsiębiorstwa zamawiającego.</a:t>
            </a:r>
          </a:p>
          <a:p>
            <a:pPr marL="0" indent="0" algn="just">
              <a:buNone/>
            </a:pPr>
            <a:endParaRPr lang="pl-PL" dirty="0"/>
          </a:p>
          <a:p>
            <a:pPr marL="0" indent="0" algn="just">
              <a:buNone/>
            </a:pPr>
            <a:r>
              <a:rPr lang="pl-PL" dirty="0"/>
              <a:t>Co bardzo ważne, zarówno umowa o przeniesienie autorskich praw majątkowych, jak i licencja obejmuje jedynie pola eksploatacji wyraźnie w niej określone. Określenie to odnosi się do sposobu korzystania z utworu (patrz ramka). Kwestia jak najdokładniejszego i najszerszego ustalenia pól eksploatacji, których dotyczy umowa, powinna budzić szczególną uwagę zamawiającego. Brak ich wyczerpującego określenia może przełożyć się na dodatkowe koszty, bowiem jak wynika z art. 45 ustawy, jeżeli umowa nie stanowi inaczej, twórcy przysługuje odrębne wynagrodzenie za korzystanie z utworu na każdym odrębnym polu eksploatacji. Dlatego przykładowo zawierając z fotografem umowę o dzieło z przeniesieniem autorskich praw majątkowych do zdjęć do kampanii reklamowej, warto wskazać w niej wszystkie potencjalne pola eksploatacji, na których utwór może być wykorzystywany, a nie jedynie obowiązek przekazania egzemplarza zdjęć. Niestety umowa może dotyczyć jedynie pól eksploatacji znanych w trakcie jej zawarcia. Jeżeli zatem np. w wyniku postępu technicznego powstanie nowy sposób wykorzystywania utworu, prawa majątkowe w tym zakresie będą przysługiwać twórcy.</a:t>
            </a:r>
          </a:p>
        </p:txBody>
      </p:sp>
    </p:spTree>
    <p:extLst>
      <p:ext uri="{BB962C8B-B14F-4D97-AF65-F5344CB8AC3E}">
        <p14:creationId xmlns:p14="http://schemas.microsoft.com/office/powerpoint/2010/main" val="1394447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Własność intelektualna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smtClean="0"/>
              <a:t>2. Prawa pokrewne </a:t>
            </a:r>
            <a:r>
              <a:rPr lang="pl-PL" dirty="0" smtClean="0"/>
              <a:t>- to prawa przysługujące podmiotom, którym nie można przypisać twórczego wkładu w sam utwór, a jedynie tylko poniesienie pewnego nakładu inwestycyjnego.</a:t>
            </a:r>
          </a:p>
          <a:p>
            <a:pPr marL="0" indent="0" algn="just">
              <a:buNone/>
            </a:pPr>
            <a:r>
              <a:rPr lang="pl-PL" dirty="0" smtClean="0"/>
              <a:t>Chronią głównie interesy podmiotów, które uczestniczą w procesie przekazywania utworu publiczności np. aktorów, recytatorów, dyrygentów, tancerzy, inżynierów dźwięku.</a:t>
            </a:r>
          </a:p>
          <a:p>
            <a:pPr marL="0" indent="0" algn="just">
              <a:buNone/>
            </a:pPr>
            <a:r>
              <a:rPr lang="pl-PL" b="1" dirty="0" smtClean="0"/>
              <a:t>Prawami pokrewnymi są</a:t>
            </a:r>
            <a:r>
              <a:rPr lang="pl-PL" dirty="0" smtClean="0"/>
              <a:t>:</a:t>
            </a:r>
          </a:p>
          <a:p>
            <a:pPr marL="0" indent="0" algn="just">
              <a:buNone/>
            </a:pPr>
            <a:r>
              <a:rPr lang="pl-PL" dirty="0" smtClean="0"/>
              <a:t>● prawa do artystycznych </a:t>
            </a:r>
            <a:r>
              <a:rPr lang="pl-PL" dirty="0" err="1" smtClean="0"/>
              <a:t>wykonań</a:t>
            </a:r>
            <a:endParaRPr lang="pl-PL" dirty="0" smtClean="0"/>
          </a:p>
          <a:p>
            <a:pPr marL="0" indent="0" algn="just">
              <a:buNone/>
            </a:pPr>
            <a:r>
              <a:rPr lang="pl-PL" dirty="0" smtClean="0"/>
              <a:t>● prawa do fonogramów i wideogramów</a:t>
            </a:r>
          </a:p>
          <a:p>
            <a:pPr marL="0" indent="0" algn="just">
              <a:buNone/>
            </a:pPr>
            <a:r>
              <a:rPr lang="pl-PL" dirty="0" smtClean="0"/>
              <a:t>● prawa do nadań programów</a:t>
            </a:r>
          </a:p>
          <a:p>
            <a:pPr marL="0" indent="0" algn="just">
              <a:buNone/>
            </a:pPr>
            <a:r>
              <a:rPr lang="pl-PL" dirty="0" smtClean="0"/>
              <a:t>● prawa do pierwszych wydań (a także do wydań naukowych i krytycznych)</a:t>
            </a:r>
          </a:p>
          <a:p>
            <a:pPr marL="0" indent="0" algn="just">
              <a:buNone/>
            </a:pPr>
            <a:r>
              <a:rPr lang="pl-PL" dirty="0" smtClean="0"/>
              <a:t>● prawa do wydań naukowych i krytycznych</a:t>
            </a:r>
            <a:endParaRPr lang="pl-PL" dirty="0"/>
          </a:p>
        </p:txBody>
      </p:sp>
    </p:spTree>
    <p:extLst>
      <p:ext uri="{BB962C8B-B14F-4D97-AF65-F5344CB8AC3E}">
        <p14:creationId xmlns:p14="http://schemas.microsoft.com/office/powerpoint/2010/main" val="544219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Własność intelektualn</a:t>
            </a:r>
            <a:r>
              <a:rPr lang="pl-PL" dirty="0"/>
              <a:t>a</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Podobnie jak prawa autorskie, prawa pokrewne są ograniczone czasowo.</a:t>
            </a:r>
          </a:p>
          <a:p>
            <a:pPr marL="0" indent="0" algn="just">
              <a:buNone/>
            </a:pPr>
            <a:r>
              <a:rPr lang="pl-PL" dirty="0" smtClean="0"/>
              <a:t>Wygasają one:</a:t>
            </a:r>
          </a:p>
          <a:p>
            <a:pPr marL="0" indent="0" algn="just">
              <a:buNone/>
            </a:pPr>
            <a:r>
              <a:rPr lang="pl-PL" dirty="0" smtClean="0"/>
              <a:t>● z upływem 50 lat następujących po roku, w którym artystyczne wykonanie ustalono</a:t>
            </a:r>
          </a:p>
          <a:p>
            <a:pPr marL="0" indent="0" algn="just">
              <a:buNone/>
            </a:pPr>
            <a:r>
              <a:rPr lang="pl-PL" dirty="0" smtClean="0"/>
              <a:t>● z upływem 50 lat następujących po roku, w którym fonogram/wideogram został sporządzony</a:t>
            </a:r>
          </a:p>
          <a:p>
            <a:pPr marL="0" indent="0" algn="just">
              <a:buNone/>
            </a:pPr>
            <a:r>
              <a:rPr lang="pl-PL" dirty="0" smtClean="0"/>
              <a:t>● z upływem 50 lat następujących po roku pierwszego nadania programu</a:t>
            </a:r>
          </a:p>
          <a:p>
            <a:pPr marL="0" indent="0" algn="just">
              <a:buNone/>
            </a:pPr>
            <a:r>
              <a:rPr lang="pl-PL" dirty="0" smtClean="0"/>
              <a:t>● 30 lat od publikacji wydania naukowego i krytycznego</a:t>
            </a:r>
          </a:p>
          <a:p>
            <a:pPr marL="0" indent="0" algn="just">
              <a:buNone/>
            </a:pPr>
            <a:r>
              <a:rPr lang="pl-PL" dirty="0" smtClean="0"/>
              <a:t>● 25 lat od pierwszej publikacji lub rozpowszechnienia niepublikowanego dotąd utworu do którego prawa już wygasły.</a:t>
            </a:r>
            <a:endParaRPr lang="pl-PL" dirty="0"/>
          </a:p>
        </p:txBody>
      </p:sp>
    </p:spTree>
    <p:extLst>
      <p:ext uri="{BB962C8B-B14F-4D97-AF65-F5344CB8AC3E}">
        <p14:creationId xmlns:p14="http://schemas.microsoft.com/office/powerpoint/2010/main" val="99685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Własność intelektualna</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b="1" dirty="0" smtClean="0"/>
              <a:t>Autorskie prawa osobiste i majątkowe – </a:t>
            </a:r>
          </a:p>
          <a:p>
            <a:pPr marL="0" indent="0" algn="just">
              <a:buNone/>
            </a:pPr>
            <a:r>
              <a:rPr lang="pl-PL" b="1" dirty="0" smtClean="0"/>
              <a:t>Autorskie prawa osobiste - </a:t>
            </a:r>
            <a:r>
              <a:rPr lang="pl-PL" dirty="0" smtClean="0"/>
              <a:t>określają podstawowe zasady wykorzystywania utworów.</a:t>
            </a:r>
          </a:p>
          <a:p>
            <a:pPr marL="0" indent="0" algn="just">
              <a:buNone/>
            </a:pPr>
            <a:r>
              <a:rPr lang="pl-PL" dirty="0" smtClean="0"/>
              <a:t>Zaliczamy do nich takie prawa jak:</a:t>
            </a:r>
          </a:p>
          <a:p>
            <a:pPr marL="0" indent="0" algn="just">
              <a:buNone/>
            </a:pPr>
            <a:r>
              <a:rPr lang="pl-PL" dirty="0" smtClean="0"/>
              <a:t>● prawo do autorstwa</a:t>
            </a:r>
          </a:p>
          <a:p>
            <a:pPr marL="0" indent="0" algn="just">
              <a:buNone/>
            </a:pPr>
            <a:r>
              <a:rPr lang="pl-PL" dirty="0" smtClean="0"/>
              <a:t>● prawo do podjęcia decyzji o pierwszym udostępnieniu swojego dzieła publiczności</a:t>
            </a:r>
          </a:p>
          <a:p>
            <a:pPr marL="0" indent="0" algn="just">
              <a:buNone/>
            </a:pPr>
            <a:r>
              <a:rPr lang="pl-PL" dirty="0" smtClean="0"/>
              <a:t>● prawo do integralności swoich utworów</a:t>
            </a:r>
          </a:p>
          <a:p>
            <a:pPr marL="0" indent="0" algn="just">
              <a:buNone/>
            </a:pPr>
            <a:r>
              <a:rPr lang="pl-PL" dirty="0" smtClean="0"/>
              <a:t>● prawo do nadzoru nad sposobem korzystania z utworu</a:t>
            </a:r>
          </a:p>
          <a:p>
            <a:pPr marL="0" indent="0" algn="just">
              <a:buNone/>
            </a:pPr>
            <a:r>
              <a:rPr lang="pl-PL" b="1" dirty="0" smtClean="0"/>
              <a:t>Autorskie prawa osobiste:</a:t>
            </a:r>
          </a:p>
          <a:p>
            <a:pPr marL="0" indent="0" algn="just">
              <a:buNone/>
            </a:pPr>
            <a:r>
              <a:rPr lang="pl-PL" dirty="0" smtClean="0"/>
              <a:t>● są bezpośrednio związane z osobą autora</a:t>
            </a:r>
          </a:p>
          <a:p>
            <a:pPr marL="0" indent="0" algn="just">
              <a:buNone/>
            </a:pPr>
            <a:r>
              <a:rPr lang="pl-PL" dirty="0" smtClean="0"/>
              <a:t>● dotyczą osobistej relacji twórcy z utworem</a:t>
            </a:r>
          </a:p>
          <a:p>
            <a:pPr marL="0" indent="0" algn="just">
              <a:buNone/>
            </a:pPr>
            <a:r>
              <a:rPr lang="pl-PL" dirty="0" smtClean="0"/>
              <a:t>● są nieograniczone w czasie</a:t>
            </a:r>
          </a:p>
          <a:p>
            <a:pPr marL="0" indent="0" algn="just">
              <a:buNone/>
            </a:pPr>
            <a:r>
              <a:rPr lang="pl-PL" dirty="0" smtClean="0"/>
              <a:t>● nie można z nich zrezygnować ani nikomu przekazać, zawsze przysługują twórcy</a:t>
            </a:r>
            <a:endParaRPr lang="pl-PL" dirty="0"/>
          </a:p>
        </p:txBody>
      </p:sp>
    </p:spTree>
    <p:extLst>
      <p:ext uri="{BB962C8B-B14F-4D97-AF65-F5344CB8AC3E}">
        <p14:creationId xmlns:p14="http://schemas.microsoft.com/office/powerpoint/2010/main" val="4189663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Własność intelektualna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b="0" i="0" u="none" strike="noStrike" baseline="0" dirty="0" smtClean="0">
                <a:latin typeface="LiberationSansNarrow"/>
              </a:rPr>
              <a:t>Istotą </a:t>
            </a:r>
            <a:r>
              <a:rPr lang="pl-PL" b="1" i="0" u="none" strike="noStrike" baseline="0" dirty="0" smtClean="0">
                <a:latin typeface="LiberationSansNarrow-Bold"/>
              </a:rPr>
              <a:t>majątkowych praw autorskich </a:t>
            </a:r>
            <a:r>
              <a:rPr lang="pl-PL" b="0" i="0" u="none" strike="noStrike" baseline="0" dirty="0" smtClean="0">
                <a:latin typeface="LiberationSansNarrow"/>
              </a:rPr>
              <a:t>jest przyznanie ich posiadaczowi monopolu na</a:t>
            </a:r>
            <a:r>
              <a:rPr lang="pl-PL" b="0" i="0" u="none" strike="noStrike" dirty="0" smtClean="0">
                <a:latin typeface="LiberationSansNarrow"/>
              </a:rPr>
              <a:t> </a:t>
            </a:r>
            <a:r>
              <a:rPr lang="pl-PL" b="0" i="0" u="none" strike="noStrike" baseline="0" dirty="0" smtClean="0">
                <a:latin typeface="LiberationSansNarrow"/>
              </a:rPr>
              <a:t>korzystanie z utworów.</a:t>
            </a:r>
          </a:p>
          <a:p>
            <a:pPr marL="0" indent="0">
              <a:buNone/>
            </a:pPr>
            <a:r>
              <a:rPr lang="pl-PL" dirty="0" smtClean="0"/>
              <a:t>Autorskie prawa majątkowe:</a:t>
            </a:r>
          </a:p>
          <a:p>
            <a:pPr marL="0" indent="0">
              <a:buNone/>
            </a:pPr>
            <a:r>
              <a:rPr lang="pl-PL" dirty="0" smtClean="0"/>
              <a:t>● nie są zawsze ani nierozerwalnie związane z autorem</a:t>
            </a:r>
          </a:p>
          <a:p>
            <a:pPr marL="0" indent="0">
              <a:buNone/>
            </a:pPr>
            <a:r>
              <a:rPr lang="pl-PL" dirty="0" smtClean="0"/>
              <a:t>● dotyczą dysponowania utworem i zarabiania na jego rozpowszechnianiu lub na innej formie</a:t>
            </a:r>
          </a:p>
          <a:p>
            <a:pPr marL="0" indent="0">
              <a:buNone/>
            </a:pPr>
            <a:r>
              <a:rPr lang="pl-PL" dirty="0" smtClean="0"/>
              <a:t>wykorzystania</a:t>
            </a:r>
          </a:p>
          <a:p>
            <a:pPr marL="0" indent="0">
              <a:buNone/>
            </a:pPr>
            <a:r>
              <a:rPr lang="pl-PL" dirty="0" smtClean="0"/>
              <a:t>● dają prawo kontroli nad korzystaniem z utworu</a:t>
            </a:r>
          </a:p>
          <a:p>
            <a:pPr marL="0" indent="0">
              <a:buNone/>
            </a:pPr>
            <a:r>
              <a:rPr lang="pl-PL" dirty="0" smtClean="0"/>
              <a:t>● są ograniczone w czasie</a:t>
            </a:r>
          </a:p>
          <a:p>
            <a:pPr marL="0" indent="0">
              <a:buNone/>
            </a:pPr>
            <a:r>
              <a:rPr lang="pl-PL" dirty="0" smtClean="0"/>
              <a:t>● mogą być przeniesione przez autora w ramach umowy o przeniesieniu praw lub w ramach spadku,</a:t>
            </a:r>
          </a:p>
          <a:p>
            <a:pPr marL="0" indent="0">
              <a:buNone/>
            </a:pPr>
            <a:r>
              <a:rPr lang="pl-PL" dirty="0" smtClean="0"/>
              <a:t>we wskazanych w ustawie przypadkach przysługują innej osobie niż twórca, uprawniony może</a:t>
            </a:r>
          </a:p>
          <a:p>
            <a:pPr marL="0" indent="0">
              <a:buNone/>
            </a:pPr>
            <a:r>
              <a:rPr lang="pl-PL" dirty="0" smtClean="0"/>
              <a:t>upoważnić inną osobę do korzystania z nich (licencja)</a:t>
            </a:r>
            <a:endParaRPr lang="pl-PL" dirty="0"/>
          </a:p>
        </p:txBody>
      </p:sp>
    </p:spTree>
    <p:extLst>
      <p:ext uri="{BB962C8B-B14F-4D97-AF65-F5344CB8AC3E}">
        <p14:creationId xmlns:p14="http://schemas.microsoft.com/office/powerpoint/2010/main" val="3527136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Okres ochrony utworu</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dirty="0"/>
              <a:t>W całej Unii Europejskiej, w tym także w Polsce, jest to 70 lat od śmierci </a:t>
            </a:r>
            <a:r>
              <a:rPr lang="pl-PL" dirty="0" smtClean="0"/>
              <a:t>twórcy, (w </a:t>
            </a:r>
            <a:r>
              <a:rPr lang="pl-PL" dirty="0"/>
              <a:t>szczególnych przypadkach, od innej daty</a:t>
            </a:r>
            <a:r>
              <a:rPr lang="pl-PL" dirty="0" smtClean="0"/>
              <a:t>). Okres </a:t>
            </a:r>
            <a:r>
              <a:rPr lang="pl-PL" dirty="0"/>
              <a:t>po śmierci autora liczony jest od ostatniego dnia roku </a:t>
            </a:r>
            <a:r>
              <a:rPr lang="pl-PL" dirty="0" smtClean="0"/>
              <a:t>kalendarzowego. Dlatego </a:t>
            </a:r>
            <a:r>
              <a:rPr lang="pl-PL" dirty="0"/>
              <a:t>np. dzieła Tadeusza Boya-Żeleńskiego, który zmarł 4 lipca 1941 roku, </a:t>
            </a:r>
            <a:r>
              <a:rPr lang="pl-PL" dirty="0" smtClean="0"/>
              <a:t>do domeny </a:t>
            </a:r>
            <a:r>
              <a:rPr lang="pl-PL" dirty="0"/>
              <a:t>publicznej weszły dopiero 1 stycznia 2012 roku.</a:t>
            </a:r>
          </a:p>
        </p:txBody>
      </p:sp>
    </p:spTree>
    <p:extLst>
      <p:ext uri="{BB962C8B-B14F-4D97-AF65-F5344CB8AC3E}">
        <p14:creationId xmlns:p14="http://schemas.microsoft.com/office/powerpoint/2010/main" val="3744855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Okres ochrony utworu</a:t>
            </a:r>
            <a:endParaRPr lang="pl-PL" dirty="0"/>
          </a:p>
        </p:txBody>
      </p:sp>
      <p:sp>
        <p:nvSpPr>
          <p:cNvPr id="3" name="Symbol zastępczy zawartości 2"/>
          <p:cNvSpPr>
            <a:spLocks noGrp="1"/>
          </p:cNvSpPr>
          <p:nvPr>
            <p:ph idx="1"/>
          </p:nvPr>
        </p:nvSpPr>
        <p:spPr/>
        <p:txBody>
          <a:bodyPr>
            <a:noAutofit/>
          </a:bodyPr>
          <a:lstStyle/>
          <a:p>
            <a:pPr marL="0" indent="0" algn="just">
              <a:buNone/>
            </a:pPr>
            <a:r>
              <a:rPr lang="pl-PL" sz="1800" dirty="0" smtClean="0">
                <a:latin typeface="Times New Roman" panose="02020603050405020304" pitchFamily="18" charset="0"/>
                <a:cs typeface="Times New Roman" panose="02020603050405020304" pitchFamily="18" charset="0"/>
              </a:rPr>
              <a:t>Terminy </a:t>
            </a:r>
            <a:r>
              <a:rPr lang="pl-PL" sz="1800" dirty="0">
                <a:latin typeface="Times New Roman" panose="02020603050405020304" pitchFamily="18" charset="0"/>
                <a:cs typeface="Times New Roman" panose="02020603050405020304" pitchFamily="18" charset="0"/>
              </a:rPr>
              <a:t>wygaśnięcia oryginału i utworu zależnego liczymy osobno – prawa do </a:t>
            </a:r>
            <a:r>
              <a:rPr lang="pl-PL" sz="1800" dirty="0" smtClean="0">
                <a:latin typeface="Times New Roman" panose="02020603050405020304" pitchFamily="18" charset="0"/>
                <a:cs typeface="Times New Roman" panose="02020603050405020304" pitchFamily="18" charset="0"/>
              </a:rPr>
              <a:t>oryginału wygasają </a:t>
            </a:r>
            <a:r>
              <a:rPr lang="pl-PL" sz="1800" dirty="0">
                <a:latin typeface="Times New Roman" panose="02020603050405020304" pitchFamily="18" charset="0"/>
                <a:cs typeface="Times New Roman" panose="02020603050405020304" pitchFamily="18" charset="0"/>
              </a:rPr>
              <a:t>70 lat po śmierci autora oryginału, a prawa do np. tłumaczenia po upływie 70 lat po </a:t>
            </a:r>
            <a:r>
              <a:rPr lang="pl-PL" sz="1800" dirty="0" smtClean="0">
                <a:latin typeface="Times New Roman" panose="02020603050405020304" pitchFamily="18" charset="0"/>
                <a:cs typeface="Times New Roman" panose="02020603050405020304" pitchFamily="18" charset="0"/>
              </a:rPr>
              <a:t>śmierci tłumacza; czas </a:t>
            </a:r>
            <a:r>
              <a:rPr lang="pl-PL" sz="1800" dirty="0">
                <a:latin typeface="Times New Roman" panose="02020603050405020304" pitchFamily="18" charset="0"/>
                <a:cs typeface="Times New Roman" panose="02020603050405020304" pitchFamily="18" charset="0"/>
              </a:rPr>
              <a:t>ochrony utworu był wielokrotnie wydłużany. </a:t>
            </a:r>
            <a:endParaRPr lang="pl-PL" sz="1800" dirty="0" smtClean="0">
              <a:latin typeface="Times New Roman" panose="02020603050405020304" pitchFamily="18" charset="0"/>
              <a:cs typeface="Times New Roman" panose="02020603050405020304" pitchFamily="18" charset="0"/>
            </a:endParaRPr>
          </a:p>
          <a:p>
            <a:pPr marL="0" indent="0" algn="just">
              <a:buNone/>
            </a:pPr>
            <a:endParaRPr lang="pl-PL" sz="1800" dirty="0">
              <a:latin typeface="Times New Roman" panose="02020603050405020304" pitchFamily="18" charset="0"/>
              <a:cs typeface="Times New Roman" panose="02020603050405020304" pitchFamily="18" charset="0"/>
            </a:endParaRPr>
          </a:p>
          <a:p>
            <a:pPr marL="0" indent="0" algn="just">
              <a:buNone/>
            </a:pPr>
            <a:r>
              <a:rPr lang="pl-PL" sz="1800" dirty="0" smtClean="0">
                <a:latin typeface="Times New Roman" panose="02020603050405020304" pitchFamily="18" charset="0"/>
                <a:cs typeface="Times New Roman" panose="02020603050405020304" pitchFamily="18" charset="0"/>
              </a:rPr>
              <a:t>W </a:t>
            </a:r>
            <a:r>
              <a:rPr lang="pl-PL" sz="1800" dirty="0">
                <a:latin typeface="Times New Roman" panose="02020603050405020304" pitchFamily="18" charset="0"/>
                <a:cs typeface="Times New Roman" panose="02020603050405020304" pitchFamily="18" charset="0"/>
              </a:rPr>
              <a:t>ustawie z 1926 r. było to 50 lat od </a:t>
            </a:r>
            <a:r>
              <a:rPr lang="pl-PL" sz="1800" dirty="0" smtClean="0">
                <a:latin typeface="Times New Roman" panose="02020603050405020304" pitchFamily="18" charset="0"/>
                <a:cs typeface="Times New Roman" panose="02020603050405020304" pitchFamily="18" charset="0"/>
              </a:rPr>
              <a:t>śmierci; autora</a:t>
            </a:r>
            <a:r>
              <a:rPr lang="pl-PL" sz="1800" dirty="0">
                <a:latin typeface="Times New Roman" panose="02020603050405020304" pitchFamily="18" charset="0"/>
                <a:cs typeface="Times New Roman" panose="02020603050405020304" pitchFamily="18" charset="0"/>
              </a:rPr>
              <a:t>, ustawa z 1952 r. redukowała ten okres do lat 20, zmiany uchwalone w 1975 r. wydłużały </a:t>
            </a:r>
            <a:r>
              <a:rPr lang="pl-PL" sz="1800" dirty="0" smtClean="0">
                <a:latin typeface="Times New Roman" panose="02020603050405020304" pitchFamily="18" charset="0"/>
                <a:cs typeface="Times New Roman" panose="02020603050405020304" pitchFamily="18" charset="0"/>
              </a:rPr>
              <a:t>go do </a:t>
            </a:r>
            <a:r>
              <a:rPr lang="pl-PL" sz="1800" dirty="0">
                <a:latin typeface="Times New Roman" panose="02020603050405020304" pitchFamily="18" charset="0"/>
                <a:cs typeface="Times New Roman" panose="02020603050405020304" pitchFamily="18" charset="0"/>
              </a:rPr>
              <a:t>25 lat. W ustawie z 1994 r. zapisano już trwanie autorskich praw majątkowych przez 50 lat.</a:t>
            </a:r>
          </a:p>
          <a:p>
            <a:pPr marL="0" indent="0" algn="just">
              <a:buNone/>
            </a:pPr>
            <a:r>
              <a:rPr lang="pl-PL" sz="1800" dirty="0">
                <a:latin typeface="Times New Roman" panose="02020603050405020304" pitchFamily="18" charset="0"/>
                <a:cs typeface="Times New Roman" panose="02020603050405020304" pitchFamily="18" charset="0"/>
              </a:rPr>
              <a:t>Nowelizacja tej ustawy, uchwalona w 2000 r., ustaliła okres ochrony na 70 lat od śmierci </a:t>
            </a:r>
            <a:r>
              <a:rPr lang="pl-PL" sz="1800" dirty="0" smtClean="0">
                <a:latin typeface="Times New Roman" panose="02020603050405020304" pitchFamily="18" charset="0"/>
                <a:cs typeface="Times New Roman" panose="02020603050405020304" pitchFamily="18" charset="0"/>
              </a:rPr>
              <a:t>autora. Pierwszy </a:t>
            </a:r>
            <a:r>
              <a:rPr lang="pl-PL" sz="1800" dirty="0">
                <a:latin typeface="Times New Roman" panose="02020603050405020304" pitchFamily="18" charset="0"/>
                <a:cs typeface="Times New Roman" panose="02020603050405020304" pitchFamily="18" charset="0"/>
              </a:rPr>
              <a:t>akt prawny dotyczący prawa autorskiego uchwalony został w 1710 r. przez parlament</a:t>
            </a:r>
          </a:p>
          <a:p>
            <a:pPr marL="0" indent="0" algn="just">
              <a:buNone/>
            </a:pPr>
            <a:endParaRPr lang="pl-PL" sz="1800" dirty="0" smtClean="0">
              <a:latin typeface="Times New Roman" panose="02020603050405020304" pitchFamily="18" charset="0"/>
              <a:cs typeface="Times New Roman" panose="02020603050405020304" pitchFamily="18" charset="0"/>
            </a:endParaRPr>
          </a:p>
          <a:p>
            <a:pPr marL="0" indent="0" algn="just">
              <a:buNone/>
            </a:pPr>
            <a:r>
              <a:rPr lang="pl-PL" sz="1800" dirty="0" smtClean="0">
                <a:latin typeface="Times New Roman" panose="02020603050405020304" pitchFamily="18" charset="0"/>
                <a:cs typeface="Times New Roman" panose="02020603050405020304" pitchFamily="18" charset="0"/>
              </a:rPr>
              <a:t>Wielkiej </a:t>
            </a:r>
            <a:r>
              <a:rPr lang="pl-PL" sz="1800" dirty="0">
                <a:latin typeface="Times New Roman" panose="02020603050405020304" pitchFamily="18" charset="0"/>
                <a:cs typeface="Times New Roman" panose="02020603050405020304" pitchFamily="18" charset="0"/>
              </a:rPr>
              <a:t>Brytanii. Był to Statut Anny (od imienia królowej Anny Stuart). Sformułowano w nim </a:t>
            </a:r>
            <a:r>
              <a:rPr lang="pl-PL" sz="1800" dirty="0" smtClean="0">
                <a:latin typeface="Times New Roman" panose="02020603050405020304" pitchFamily="18" charset="0"/>
                <a:cs typeface="Times New Roman" panose="02020603050405020304" pitchFamily="18" charset="0"/>
              </a:rPr>
              <a:t>bardzo ważną </a:t>
            </a:r>
            <a:r>
              <a:rPr lang="pl-PL" sz="1800" dirty="0">
                <a:latin typeface="Times New Roman" panose="02020603050405020304" pitchFamily="18" charset="0"/>
                <a:cs typeface="Times New Roman" panose="02020603050405020304" pitchFamily="18" charset="0"/>
              </a:rPr>
              <a:t>zasadę mówiącą, że ochrona prawna utworu powinna obowiązywać tylko przez </a:t>
            </a:r>
            <a:r>
              <a:rPr lang="pl-PL" sz="1800" dirty="0" smtClean="0">
                <a:latin typeface="Times New Roman" panose="02020603050405020304" pitchFamily="18" charset="0"/>
                <a:cs typeface="Times New Roman" panose="02020603050405020304" pitchFamily="18" charset="0"/>
              </a:rPr>
              <a:t>pewien ograniczony </a:t>
            </a:r>
            <a:r>
              <a:rPr lang="pl-PL" sz="1800" dirty="0">
                <a:latin typeface="Times New Roman" panose="02020603050405020304" pitchFamily="18" charset="0"/>
                <a:cs typeface="Times New Roman" panose="02020603050405020304" pitchFamily="18" charset="0"/>
              </a:rPr>
              <a:t>czas. Zapisy statutu mówiły o 14 latach od pierwszej publikacji</a:t>
            </a:r>
          </a:p>
        </p:txBody>
      </p:sp>
    </p:spTree>
    <p:extLst>
      <p:ext uri="{BB962C8B-B14F-4D97-AF65-F5344CB8AC3E}">
        <p14:creationId xmlns:p14="http://schemas.microsoft.com/office/powerpoint/2010/main" val="3026489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Pojęcie domeny publicznej</a:t>
            </a:r>
            <a:endParaRPr lang="pl-PL" dirty="0"/>
          </a:p>
        </p:txBody>
      </p:sp>
      <p:sp>
        <p:nvSpPr>
          <p:cNvPr id="3" name="Symbol zastępczy zawartości 2"/>
          <p:cNvSpPr>
            <a:spLocks noGrp="1"/>
          </p:cNvSpPr>
          <p:nvPr>
            <p:ph idx="1"/>
          </p:nvPr>
        </p:nvSpPr>
        <p:spPr/>
        <p:txBody>
          <a:bodyPr/>
          <a:lstStyle/>
          <a:p>
            <a:pPr marL="0" indent="0" algn="just">
              <a:buNone/>
            </a:pPr>
            <a:r>
              <a:rPr lang="pl-PL" b="1" dirty="0"/>
              <a:t>Domena publiczna </a:t>
            </a:r>
            <a:r>
              <a:rPr lang="pl-PL" dirty="0"/>
              <a:t>to zasób utworów, które nie są objęte autorskimi </a:t>
            </a:r>
            <a:r>
              <a:rPr lang="pl-PL" dirty="0" smtClean="0"/>
              <a:t>prawami majątkowymi</a:t>
            </a:r>
            <a:r>
              <a:rPr lang="pl-PL" dirty="0"/>
              <a:t>. </a:t>
            </a:r>
            <a:endParaRPr lang="pl-PL" dirty="0" smtClean="0"/>
          </a:p>
          <a:p>
            <a:pPr marL="0" indent="0" algn="just">
              <a:buNone/>
            </a:pPr>
            <a:r>
              <a:rPr lang="pl-PL" b="1" dirty="0" smtClean="0"/>
              <a:t>W </a:t>
            </a:r>
            <a:r>
              <a:rPr lang="pl-PL" b="1" dirty="0"/>
              <a:t>domenie publicznej</a:t>
            </a:r>
            <a:r>
              <a:rPr lang="pl-PL" dirty="0"/>
              <a:t> są dzieła, które nigdy </a:t>
            </a:r>
            <a:r>
              <a:rPr lang="pl-PL" dirty="0" smtClean="0"/>
              <a:t>nie były </a:t>
            </a:r>
            <a:r>
              <a:rPr lang="pl-PL" dirty="0"/>
              <a:t>objęte autorskim </a:t>
            </a:r>
            <a:r>
              <a:rPr lang="pl-PL" dirty="0" smtClean="0"/>
              <a:t>prawem majątkowym </a:t>
            </a:r>
            <a:r>
              <a:rPr lang="pl-PL" dirty="0"/>
              <a:t>oraz te, w przypadku których ograniczenia wynikające z tego prawa </a:t>
            </a:r>
            <a:r>
              <a:rPr lang="pl-PL" dirty="0" smtClean="0"/>
              <a:t>wygasły.</a:t>
            </a:r>
            <a:endParaRPr lang="pl-PL" dirty="0"/>
          </a:p>
        </p:txBody>
      </p:sp>
    </p:spTree>
    <p:extLst>
      <p:ext uri="{BB962C8B-B14F-4D97-AF65-F5344CB8AC3E}">
        <p14:creationId xmlns:p14="http://schemas.microsoft.com/office/powerpoint/2010/main" val="1957531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Zagadnienia ogólne</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smtClean="0"/>
              <a:t>I Zagadnienia wstępne</a:t>
            </a:r>
          </a:p>
          <a:p>
            <a:pPr marL="0" indent="0">
              <a:buNone/>
            </a:pPr>
            <a:r>
              <a:rPr lang="pl-PL" dirty="0" smtClean="0"/>
              <a:t> 1. Własność intelektualna</a:t>
            </a:r>
          </a:p>
          <a:p>
            <a:pPr marL="0" indent="0">
              <a:buNone/>
            </a:pPr>
            <a:r>
              <a:rPr lang="pl-PL" dirty="0" smtClean="0"/>
              <a:t>2. Prawo własności intelektualnej</a:t>
            </a:r>
          </a:p>
          <a:p>
            <a:pPr marL="0" indent="0">
              <a:buNone/>
            </a:pPr>
            <a:r>
              <a:rPr lang="pl-PL" dirty="0" smtClean="0"/>
              <a:t>3. Ochrona własności intelektualnej</a:t>
            </a:r>
          </a:p>
          <a:p>
            <a:pPr marL="0" indent="0">
              <a:buNone/>
            </a:pPr>
            <a:r>
              <a:rPr lang="pl-PL" b="1" dirty="0" smtClean="0"/>
              <a:t>II. Źródła prawa własności intelektualnej </a:t>
            </a:r>
          </a:p>
          <a:p>
            <a:pPr marL="0" indent="0">
              <a:buNone/>
            </a:pPr>
            <a:r>
              <a:rPr lang="pl-PL" b="1" dirty="0" smtClean="0"/>
              <a:t>III. Prawo autorskie i prawa pokrewne</a:t>
            </a:r>
          </a:p>
          <a:p>
            <a:pPr marL="0" indent="0">
              <a:buNone/>
            </a:pPr>
            <a:r>
              <a:rPr lang="pl-PL" dirty="0" smtClean="0"/>
              <a:t>1. Przedmiot prawa autorskiego</a:t>
            </a:r>
          </a:p>
          <a:p>
            <a:pPr marL="0" indent="0">
              <a:buNone/>
            </a:pPr>
            <a:r>
              <a:rPr lang="pl-PL" dirty="0" smtClean="0"/>
              <a:t>2. Podmioty prawa autorskiego  </a:t>
            </a:r>
          </a:p>
          <a:p>
            <a:pPr marL="0" indent="0">
              <a:buNone/>
            </a:pPr>
            <a:r>
              <a:rPr lang="pl-PL" dirty="0" smtClean="0"/>
              <a:t>3. Treść prawa autorskiego</a:t>
            </a:r>
          </a:p>
          <a:p>
            <a:pPr marL="0" indent="0">
              <a:buNone/>
            </a:pPr>
            <a:r>
              <a:rPr lang="pl-PL" dirty="0" smtClean="0"/>
              <a:t>a) autorskie prawa osobiste </a:t>
            </a:r>
          </a:p>
          <a:p>
            <a:pPr marL="0" indent="0">
              <a:buNone/>
            </a:pPr>
            <a:r>
              <a:rPr lang="pl-PL" dirty="0" smtClean="0"/>
              <a:t>b) autorskie prawa majątkowe</a:t>
            </a:r>
          </a:p>
          <a:p>
            <a:pPr marL="0" indent="0">
              <a:buNone/>
            </a:pPr>
            <a:r>
              <a:rPr lang="pl-PL" dirty="0" smtClean="0"/>
              <a:t> 4. Ochrona praw autorskich</a:t>
            </a:r>
          </a:p>
          <a:p>
            <a:pPr marL="0" indent="0">
              <a:buNone/>
            </a:pPr>
            <a:r>
              <a:rPr lang="pl-PL" dirty="0" smtClean="0"/>
              <a:t> a) ochrona cywilnoprawna</a:t>
            </a:r>
          </a:p>
          <a:p>
            <a:pPr marL="0" indent="0">
              <a:buNone/>
            </a:pPr>
            <a:r>
              <a:rPr lang="pl-PL" dirty="0" smtClean="0"/>
              <a:t> b) ochrona karnoprawna </a:t>
            </a:r>
          </a:p>
          <a:p>
            <a:endParaRPr lang="pl-PL" dirty="0"/>
          </a:p>
        </p:txBody>
      </p:sp>
    </p:spTree>
    <p:extLst>
      <p:ext uri="{BB962C8B-B14F-4D97-AF65-F5344CB8AC3E}">
        <p14:creationId xmlns:p14="http://schemas.microsoft.com/office/powerpoint/2010/main" val="2037256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Pojęcie domeny publicznej</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Początków </a:t>
            </a:r>
            <a:r>
              <a:rPr lang="pl-PL" dirty="0"/>
              <a:t>koncepcji domeny publicznej można dopatrywać się w prawie rzymskim, w </a:t>
            </a:r>
            <a:r>
              <a:rPr lang="pl-PL" dirty="0" smtClean="0"/>
              <a:t>którym występowała </a:t>
            </a:r>
            <a:r>
              <a:rPr lang="pl-PL" dirty="0"/>
              <a:t>szeroka kategoria rzeczy, których nie można posiadać na własność, </a:t>
            </a:r>
            <a:r>
              <a:rPr lang="pl-PL" dirty="0" smtClean="0"/>
              <a:t>udostępnionych  wszystkim obywatelom, czyli:</a:t>
            </a:r>
            <a:endParaRPr lang="pl-PL" dirty="0"/>
          </a:p>
          <a:p>
            <a:pPr marL="0" indent="0" algn="just">
              <a:buNone/>
            </a:pPr>
            <a:r>
              <a:rPr lang="pl-PL" dirty="0"/>
              <a:t>● istnienie zasobu twórczości dostępnej dla całej ludzkości bez ograniczeń uważa się za </a:t>
            </a:r>
            <a:r>
              <a:rPr lang="pl-PL" dirty="0" smtClean="0"/>
              <a:t>jeden z </a:t>
            </a:r>
            <a:r>
              <a:rPr lang="pl-PL" dirty="0"/>
              <a:t>fundamentów rozwoju </a:t>
            </a:r>
            <a:r>
              <a:rPr lang="pl-PL" dirty="0" smtClean="0"/>
              <a:t>kultury;</a:t>
            </a:r>
            <a:endParaRPr lang="pl-PL" dirty="0"/>
          </a:p>
          <a:p>
            <a:pPr marL="0" indent="0" algn="just">
              <a:buNone/>
            </a:pPr>
            <a:r>
              <a:rPr lang="pl-PL" dirty="0"/>
              <a:t>● domenę publiczną opisywać można metaforą powszechnego dobra wspólnego, </a:t>
            </a:r>
            <a:r>
              <a:rPr lang="pl-PL" dirty="0" smtClean="0"/>
              <a:t>dziedzictwa kulturowego</a:t>
            </a:r>
            <a:r>
              <a:rPr lang="pl-PL" dirty="0"/>
              <a:t>, należących do wszystkich zasobów niematerialnych o podstawowym znaczeniu </a:t>
            </a:r>
            <a:r>
              <a:rPr lang="pl-PL" dirty="0" smtClean="0"/>
              <a:t>dla społeczeństwa</a:t>
            </a:r>
            <a:r>
              <a:rPr lang="pl-PL" dirty="0"/>
              <a:t>, tak jak do wszystkich należy język, przestrzeń publiczna czy środowisko </a:t>
            </a:r>
            <a:r>
              <a:rPr lang="pl-PL" dirty="0" smtClean="0"/>
              <a:t>naturalne.</a:t>
            </a:r>
            <a:endParaRPr lang="pl-PL" dirty="0"/>
          </a:p>
        </p:txBody>
      </p:sp>
    </p:spTree>
    <p:extLst>
      <p:ext uri="{BB962C8B-B14F-4D97-AF65-F5344CB8AC3E}">
        <p14:creationId xmlns:p14="http://schemas.microsoft.com/office/powerpoint/2010/main" val="1805116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Domena publiczna</a:t>
            </a:r>
            <a:endParaRPr lang="pl-PL" dirty="0"/>
          </a:p>
        </p:txBody>
      </p:sp>
      <p:sp>
        <p:nvSpPr>
          <p:cNvPr id="3" name="Symbol zastępczy zawartości 2"/>
          <p:cNvSpPr>
            <a:spLocks noGrp="1"/>
          </p:cNvSpPr>
          <p:nvPr>
            <p:ph idx="1"/>
          </p:nvPr>
        </p:nvSpPr>
        <p:spPr/>
        <p:txBody>
          <a:bodyPr>
            <a:noAutofit/>
          </a:bodyPr>
          <a:lstStyle/>
          <a:p>
            <a:pPr marL="0" indent="0" algn="just">
              <a:buNone/>
            </a:pPr>
            <a:r>
              <a:rPr lang="pl-PL" sz="1600" dirty="0">
                <a:latin typeface="Times New Roman" panose="02020603050405020304" pitchFamily="18" charset="0"/>
                <a:cs typeface="Times New Roman" panose="02020603050405020304" pitchFamily="18" charset="0"/>
              </a:rPr>
              <a:t>W</a:t>
            </a:r>
            <a:r>
              <a:rPr lang="pl-PL" sz="1600" dirty="0" smtClean="0">
                <a:latin typeface="Times New Roman" panose="02020603050405020304" pitchFamily="18" charset="0"/>
                <a:cs typeface="Times New Roman" panose="02020603050405020304" pitchFamily="18" charset="0"/>
              </a:rPr>
              <a:t> </a:t>
            </a:r>
            <a:r>
              <a:rPr lang="pl-PL" sz="1600" dirty="0">
                <a:latin typeface="Times New Roman" panose="02020603050405020304" pitchFamily="18" charset="0"/>
                <a:cs typeface="Times New Roman" panose="02020603050405020304" pitchFamily="18" charset="0"/>
              </a:rPr>
              <a:t>polskim prawie pojęcie domeny publicznej nie występuje dosłownie. W polskim tłumaczeniu</a:t>
            </a:r>
          </a:p>
          <a:p>
            <a:pPr marL="0" indent="0" algn="just">
              <a:buNone/>
            </a:pPr>
            <a:r>
              <a:rPr lang="pl-PL" sz="1600" dirty="0">
                <a:latin typeface="Times New Roman" panose="02020603050405020304" pitchFamily="18" charset="0"/>
                <a:cs typeface="Times New Roman" panose="02020603050405020304" pitchFamily="18" charset="0"/>
              </a:rPr>
              <a:t>konwencji berneńskiej termin public </a:t>
            </a:r>
            <a:r>
              <a:rPr lang="pl-PL" sz="1600" dirty="0" err="1">
                <a:latin typeface="Times New Roman" panose="02020603050405020304" pitchFamily="18" charset="0"/>
                <a:cs typeface="Times New Roman" panose="02020603050405020304" pitchFamily="18" charset="0"/>
              </a:rPr>
              <a:t>domain</a:t>
            </a:r>
            <a:r>
              <a:rPr lang="pl-PL" sz="1600" dirty="0">
                <a:latin typeface="Times New Roman" panose="02020603050405020304" pitchFamily="18" charset="0"/>
                <a:cs typeface="Times New Roman" panose="02020603050405020304" pitchFamily="18" charset="0"/>
              </a:rPr>
              <a:t> przetłumaczono jako ,,publiczna własność </a:t>
            </a:r>
            <a:r>
              <a:rPr lang="pl-PL" sz="1600" dirty="0" smtClean="0">
                <a:latin typeface="Times New Roman" panose="02020603050405020304" pitchFamily="18" charset="0"/>
                <a:cs typeface="Times New Roman" panose="02020603050405020304" pitchFamily="18" charset="0"/>
              </a:rPr>
              <a:t>państwa„.</a:t>
            </a:r>
          </a:p>
          <a:p>
            <a:pPr marL="0" indent="0" algn="just">
              <a:buNone/>
            </a:pPr>
            <a:endParaRPr lang="pl-PL" sz="1600" dirty="0">
              <a:latin typeface="Times New Roman" panose="02020603050405020304" pitchFamily="18" charset="0"/>
              <a:cs typeface="Times New Roman" panose="02020603050405020304" pitchFamily="18" charset="0"/>
            </a:endParaRPr>
          </a:p>
          <a:p>
            <a:pPr marL="0" indent="0" algn="just">
              <a:buNone/>
            </a:pPr>
            <a:r>
              <a:rPr lang="pl-PL" sz="1600" dirty="0" smtClean="0">
                <a:latin typeface="Times New Roman" panose="02020603050405020304" pitchFamily="18" charset="0"/>
                <a:cs typeface="Times New Roman" panose="02020603050405020304" pitchFamily="18" charset="0"/>
              </a:rPr>
              <a:t>Zapisany </a:t>
            </a:r>
            <a:r>
              <a:rPr lang="pl-PL" sz="1600" dirty="0">
                <a:latin typeface="Times New Roman" panose="02020603050405020304" pitchFamily="18" charset="0"/>
                <a:cs typeface="Times New Roman" panose="02020603050405020304" pitchFamily="18" charset="0"/>
              </a:rPr>
              <a:t>w idei domeny publicznej brak ograniczeń wynikających z autorskich praw </a:t>
            </a:r>
            <a:r>
              <a:rPr lang="pl-PL" sz="1600" dirty="0" smtClean="0">
                <a:latin typeface="Times New Roman" panose="02020603050405020304" pitchFamily="18" charset="0"/>
                <a:cs typeface="Times New Roman" panose="02020603050405020304" pitchFamily="18" charset="0"/>
              </a:rPr>
              <a:t>majątkowych oznacza </a:t>
            </a:r>
            <a:r>
              <a:rPr lang="pl-PL" sz="1600" dirty="0">
                <a:latin typeface="Times New Roman" panose="02020603050405020304" pitchFamily="18" charset="0"/>
                <a:cs typeface="Times New Roman" panose="02020603050405020304" pitchFamily="18" charset="0"/>
              </a:rPr>
              <a:t>swobodę w ich rozpowszechnianiu i adaptacji, np. swobodne </a:t>
            </a:r>
            <a:r>
              <a:rPr lang="pl-PL" sz="1600" dirty="0" smtClean="0">
                <a:latin typeface="Times New Roman" panose="02020603050405020304" pitchFamily="18" charset="0"/>
                <a:cs typeface="Times New Roman" panose="02020603050405020304" pitchFamily="18" charset="0"/>
              </a:rPr>
              <a:t>tworzenie i </a:t>
            </a:r>
            <a:r>
              <a:rPr lang="pl-PL" sz="1600" dirty="0">
                <a:latin typeface="Times New Roman" panose="02020603050405020304" pitchFamily="18" charset="0"/>
                <a:cs typeface="Times New Roman" panose="02020603050405020304" pitchFamily="18" charset="0"/>
              </a:rPr>
              <a:t>rozpowszechnianie tłumaczeń czy </a:t>
            </a:r>
            <a:r>
              <a:rPr lang="pl-PL" sz="1600" dirty="0" err="1">
                <a:latin typeface="Times New Roman" panose="02020603050405020304" pitchFamily="18" charset="0"/>
                <a:cs typeface="Times New Roman" panose="02020603050405020304" pitchFamily="18" charset="0"/>
              </a:rPr>
              <a:t>remiksów</a:t>
            </a:r>
            <a:r>
              <a:rPr lang="pl-PL" sz="1600" dirty="0">
                <a:latin typeface="Times New Roman" panose="02020603050405020304" pitchFamily="18" charset="0"/>
                <a:cs typeface="Times New Roman" panose="02020603050405020304" pitchFamily="18" charset="0"/>
              </a:rPr>
              <a:t> (także w celach zarobkowych, przy czym od 5 do 8 </a:t>
            </a:r>
            <a:r>
              <a:rPr lang="pl-PL" sz="1600" dirty="0" smtClean="0">
                <a:latin typeface="Times New Roman" panose="02020603050405020304" pitchFamily="18" charset="0"/>
                <a:cs typeface="Times New Roman" panose="02020603050405020304" pitchFamily="18" charset="0"/>
              </a:rPr>
              <a:t>proc. wpływów </a:t>
            </a:r>
            <a:r>
              <a:rPr lang="pl-PL" sz="1600" dirty="0">
                <a:latin typeface="Times New Roman" panose="02020603050405020304" pitchFamily="18" charset="0"/>
                <a:cs typeface="Times New Roman" panose="02020603050405020304" pitchFamily="18" charset="0"/>
              </a:rPr>
              <a:t>brutto ze sprzedaży musi być przekazywane na Fundusz Promocji Twórczości)</a:t>
            </a:r>
          </a:p>
          <a:p>
            <a:pPr marL="0" indent="0" algn="just">
              <a:buNone/>
            </a:pPr>
            <a:r>
              <a:rPr lang="pl-PL" sz="1600" dirty="0" smtClean="0">
                <a:latin typeface="Times New Roman" panose="02020603050405020304" pitchFamily="18" charset="0"/>
                <a:cs typeface="Times New Roman" panose="02020603050405020304" pitchFamily="18" charset="0"/>
              </a:rPr>
              <a:t> </a:t>
            </a:r>
            <a:r>
              <a:rPr lang="pl-PL" sz="1600" dirty="0">
                <a:latin typeface="Times New Roman" panose="02020603050405020304" pitchFamily="18" charset="0"/>
                <a:cs typeface="Times New Roman" panose="02020603050405020304" pitchFamily="18" charset="0"/>
              </a:rPr>
              <a:t>U</a:t>
            </a:r>
            <a:r>
              <a:rPr lang="pl-PL" sz="1600" dirty="0" smtClean="0">
                <a:latin typeface="Times New Roman" panose="02020603050405020304" pitchFamily="18" charset="0"/>
                <a:cs typeface="Times New Roman" panose="02020603050405020304" pitchFamily="18" charset="0"/>
              </a:rPr>
              <a:t>twory </a:t>
            </a:r>
            <a:r>
              <a:rPr lang="pl-PL" sz="1600" dirty="0">
                <a:latin typeface="Times New Roman" panose="02020603050405020304" pitchFamily="18" charset="0"/>
                <a:cs typeface="Times New Roman" panose="02020603050405020304" pitchFamily="18" charset="0"/>
              </a:rPr>
              <a:t>zależne zbudowane w oparciu o oryginały pozostające w domenie publicznej objęte </a:t>
            </a:r>
            <a:r>
              <a:rPr lang="pl-PL" sz="1600" dirty="0" smtClean="0">
                <a:latin typeface="Times New Roman" panose="02020603050405020304" pitchFamily="18" charset="0"/>
                <a:cs typeface="Times New Roman" panose="02020603050405020304" pitchFamily="18" charset="0"/>
              </a:rPr>
              <a:t>są standardową </a:t>
            </a:r>
            <a:r>
              <a:rPr lang="pl-PL" sz="1600" dirty="0">
                <a:latin typeface="Times New Roman" panose="02020603050405020304" pitchFamily="18" charset="0"/>
                <a:cs typeface="Times New Roman" panose="02020603050405020304" pitchFamily="18" charset="0"/>
              </a:rPr>
              <a:t>ochroną </a:t>
            </a:r>
            <a:r>
              <a:rPr lang="pl-PL" sz="1600" dirty="0" err="1" smtClean="0">
                <a:latin typeface="Times New Roman" panose="02020603050405020304" pitchFamily="18" charset="0"/>
                <a:cs typeface="Times New Roman" panose="02020603050405020304" pitchFamily="18" charset="0"/>
              </a:rPr>
              <a:t>prawnoautorską</a:t>
            </a:r>
            <a:r>
              <a:rPr lang="pl-PL" sz="1600" dirty="0">
                <a:latin typeface="Times New Roman" panose="02020603050405020304" pitchFamily="18" charset="0"/>
                <a:cs typeface="Times New Roman" panose="02020603050405020304" pitchFamily="18" charset="0"/>
              </a:rPr>
              <a:t>, np. obraz Marcela Duchampa L. H. O. O. Q. (znany </a:t>
            </a:r>
            <a:r>
              <a:rPr lang="pl-PL" sz="1600" dirty="0" smtClean="0">
                <a:latin typeface="Times New Roman" panose="02020603050405020304" pitchFamily="18" charset="0"/>
                <a:cs typeface="Times New Roman" panose="02020603050405020304" pitchFamily="18" charset="0"/>
              </a:rPr>
              <a:t>jako Mona </a:t>
            </a:r>
            <a:r>
              <a:rPr lang="pl-PL" sz="1600" dirty="0">
                <a:latin typeface="Times New Roman" panose="02020603050405020304" pitchFamily="18" charset="0"/>
                <a:cs typeface="Times New Roman" panose="02020603050405020304" pitchFamily="18" charset="0"/>
              </a:rPr>
              <a:t>Lisa z wąsami) – o ile Mona Lisa jest w domenie publicznej, przeróbka Duchampa – o ile </a:t>
            </a:r>
            <a:r>
              <a:rPr lang="pl-PL" sz="1600" dirty="0" smtClean="0">
                <a:latin typeface="Times New Roman" panose="02020603050405020304" pitchFamily="18" charset="0"/>
                <a:cs typeface="Times New Roman" panose="02020603050405020304" pitchFamily="18" charset="0"/>
              </a:rPr>
              <a:t>uznamy ją </a:t>
            </a:r>
            <a:r>
              <a:rPr lang="pl-PL" sz="1600" dirty="0">
                <a:latin typeface="Times New Roman" panose="02020603050405020304" pitchFamily="18" charset="0"/>
                <a:cs typeface="Times New Roman" panose="02020603050405020304" pitchFamily="18" charset="0"/>
              </a:rPr>
              <a:t>za twórczą – wciąż objęta jest autorskim prawem majątkowym, którego ochrona trwać będzie aż </a:t>
            </a:r>
            <a:r>
              <a:rPr lang="pl-PL" sz="1600" dirty="0" smtClean="0">
                <a:latin typeface="Times New Roman" panose="02020603050405020304" pitchFamily="18" charset="0"/>
                <a:cs typeface="Times New Roman" panose="02020603050405020304" pitchFamily="18" charset="0"/>
              </a:rPr>
              <a:t>do 2039 </a:t>
            </a:r>
            <a:r>
              <a:rPr lang="pl-PL" sz="1600" dirty="0">
                <a:latin typeface="Times New Roman" panose="02020603050405020304" pitchFamily="18" charset="0"/>
                <a:cs typeface="Times New Roman" panose="02020603050405020304" pitchFamily="18" charset="0"/>
              </a:rPr>
              <a:t>roku</a:t>
            </a:r>
          </a:p>
          <a:p>
            <a:pPr marL="0" indent="0" algn="just">
              <a:buNone/>
            </a:pPr>
            <a:r>
              <a:rPr lang="pl-PL" sz="1600" dirty="0" smtClean="0">
                <a:latin typeface="Times New Roman" panose="02020603050405020304" pitchFamily="18" charset="0"/>
                <a:cs typeface="Times New Roman" panose="02020603050405020304" pitchFamily="18" charset="0"/>
              </a:rPr>
              <a:t>Dostępność </a:t>
            </a:r>
            <a:r>
              <a:rPr lang="pl-PL" sz="1600" dirty="0">
                <a:latin typeface="Times New Roman" panose="02020603050405020304" pitchFamily="18" charset="0"/>
                <a:cs typeface="Times New Roman" panose="02020603050405020304" pitchFamily="18" charset="0"/>
              </a:rPr>
              <a:t>zasobów domeny publicznej ograniczają art. 99^1 i 99^2 pr. Aut.. W sytuacji, w </a:t>
            </a:r>
            <a:r>
              <a:rPr lang="pl-PL" sz="1600" dirty="0" smtClean="0">
                <a:latin typeface="Times New Roman" panose="02020603050405020304" pitchFamily="18" charset="0"/>
                <a:cs typeface="Times New Roman" panose="02020603050405020304" pitchFamily="18" charset="0"/>
              </a:rPr>
              <a:t>której np</a:t>
            </a:r>
            <a:r>
              <a:rPr lang="pl-PL" sz="1600" dirty="0">
                <a:latin typeface="Times New Roman" panose="02020603050405020304" pitchFamily="18" charset="0"/>
                <a:cs typeface="Times New Roman" panose="02020603050405020304" pitchFamily="18" charset="0"/>
              </a:rPr>
              <a:t>. ktoś znajduje na strychu nigdy nie publikowany dziennik pradziadka, którego treść jest </a:t>
            </a:r>
            <a:r>
              <a:rPr lang="pl-PL" sz="1600" dirty="0" smtClean="0">
                <a:latin typeface="Times New Roman" panose="02020603050405020304" pitchFamily="18" charset="0"/>
                <a:cs typeface="Times New Roman" panose="02020603050405020304" pitchFamily="18" charset="0"/>
              </a:rPr>
              <a:t>już w </a:t>
            </a:r>
            <a:r>
              <a:rPr lang="pl-PL" sz="1600" dirty="0">
                <a:latin typeface="Times New Roman" panose="02020603050405020304" pitchFamily="18" charset="0"/>
                <a:cs typeface="Times New Roman" panose="02020603050405020304" pitchFamily="18" charset="0"/>
              </a:rPr>
              <a:t>domenie publicznej i decyduje się go wydać drukiem, wydanie to zostanie objęte ochroną </a:t>
            </a:r>
            <a:r>
              <a:rPr lang="pl-PL" sz="1600" dirty="0" smtClean="0">
                <a:latin typeface="Times New Roman" panose="02020603050405020304" pitchFamily="18" charset="0"/>
                <a:cs typeface="Times New Roman" panose="02020603050405020304" pitchFamily="18" charset="0"/>
              </a:rPr>
              <a:t>praw pokrewnych </a:t>
            </a:r>
            <a:r>
              <a:rPr lang="pl-PL" sz="1600" dirty="0">
                <a:latin typeface="Times New Roman" panose="02020603050405020304" pitchFamily="18" charset="0"/>
                <a:cs typeface="Times New Roman" panose="02020603050405020304" pitchFamily="18" charset="0"/>
              </a:rPr>
              <a:t>przez 25 </a:t>
            </a:r>
            <a:r>
              <a:rPr lang="pl-PL" sz="1600" dirty="0" smtClean="0">
                <a:latin typeface="Times New Roman" panose="02020603050405020304" pitchFamily="18" charset="0"/>
                <a:cs typeface="Times New Roman" panose="02020603050405020304" pitchFamily="18" charset="0"/>
              </a:rPr>
              <a:t>lat.</a:t>
            </a:r>
            <a:endParaRPr lang="pl-PL"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3487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Dozwolony użytek prywatny</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b="1" dirty="0">
                <a:latin typeface="Times New Roman" panose="02020603050405020304" pitchFamily="18" charset="0"/>
                <a:cs typeface="Times New Roman" panose="02020603050405020304" pitchFamily="18" charset="0"/>
              </a:rPr>
              <a:t>Dozwolony użytek prywatny </a:t>
            </a:r>
            <a:r>
              <a:rPr lang="pl-PL" dirty="0">
                <a:latin typeface="Times New Roman" panose="02020603050405020304" pitchFamily="18" charset="0"/>
                <a:cs typeface="Times New Roman" panose="02020603050405020304" pitchFamily="18" charset="0"/>
              </a:rPr>
              <a:t>pozwala każdemu korzystać na własne </a:t>
            </a:r>
            <a:r>
              <a:rPr lang="pl-PL" dirty="0" smtClean="0">
                <a:latin typeface="Times New Roman" panose="02020603050405020304" pitchFamily="18" charset="0"/>
                <a:cs typeface="Times New Roman" panose="02020603050405020304" pitchFamily="18" charset="0"/>
              </a:rPr>
              <a:t>potrzeby z </a:t>
            </a:r>
            <a:r>
              <a:rPr lang="pl-PL" dirty="0">
                <a:latin typeface="Times New Roman" panose="02020603050405020304" pitchFamily="18" charset="0"/>
                <a:cs typeface="Times New Roman" panose="02020603050405020304" pitchFamily="18" charset="0"/>
              </a:rPr>
              <a:t>rozpowszechnionego już chronionego utworu bez konieczności uzyskiwania </a:t>
            </a:r>
            <a:r>
              <a:rPr lang="pl-PL" dirty="0" smtClean="0">
                <a:latin typeface="Times New Roman" panose="02020603050405020304" pitchFamily="18" charset="0"/>
                <a:cs typeface="Times New Roman" panose="02020603050405020304" pitchFamily="18" charset="0"/>
              </a:rPr>
              <a:t>zgody; uprawnionych </a:t>
            </a:r>
            <a:r>
              <a:rPr lang="pl-PL" dirty="0">
                <a:latin typeface="Times New Roman" panose="02020603050405020304" pitchFamily="18" charset="0"/>
                <a:cs typeface="Times New Roman" panose="02020603050405020304" pitchFamily="18" charset="0"/>
              </a:rPr>
              <a:t>osób (choć obwarowane jest to szeregiem wymagań</a:t>
            </a:r>
            <a:r>
              <a:rPr lang="pl-PL" dirty="0" smtClean="0">
                <a:latin typeface="Times New Roman" panose="02020603050405020304" pitchFamily="18" charset="0"/>
                <a:cs typeface="Times New Roman" panose="02020603050405020304" pitchFamily="18" charset="0"/>
              </a:rPr>
              <a:t>). Obejmuje </a:t>
            </a:r>
            <a:r>
              <a:rPr lang="pl-PL" dirty="0">
                <a:latin typeface="Times New Roman" panose="02020603050405020304" pitchFamily="18" charset="0"/>
                <a:cs typeface="Times New Roman" panose="02020603050405020304" pitchFamily="18" charset="0"/>
              </a:rPr>
              <a:t>też osoby pozostające z nami w relacjach rodzinnych i towarzyskich.</a:t>
            </a:r>
          </a:p>
          <a:p>
            <a:r>
              <a:rPr lang="pl-PL" b="1" dirty="0">
                <a:latin typeface="Times New Roman" panose="02020603050405020304" pitchFamily="18" charset="0"/>
                <a:cs typeface="Times New Roman" panose="02020603050405020304" pitchFamily="18" charset="0"/>
              </a:rPr>
              <a:t>Przykłady dozwolonego użytku </a:t>
            </a:r>
            <a:r>
              <a:rPr lang="pl-PL" b="1" dirty="0" smtClean="0">
                <a:latin typeface="Times New Roman" panose="02020603050405020304" pitchFamily="18" charset="0"/>
                <a:cs typeface="Times New Roman" panose="02020603050405020304" pitchFamily="18" charset="0"/>
              </a:rPr>
              <a:t>prywatnego</a:t>
            </a:r>
            <a:r>
              <a:rPr lang="pl-PL" dirty="0" smtClean="0">
                <a:latin typeface="Times New Roman" panose="02020603050405020304" pitchFamily="18" charset="0"/>
                <a:cs typeface="Times New Roman" panose="02020603050405020304" pitchFamily="18" charset="0"/>
              </a:rPr>
              <a:t>:</a:t>
            </a:r>
          </a:p>
          <a:p>
            <a:pPr marL="0" indent="0">
              <a:buNone/>
            </a:pPr>
            <a:r>
              <a:rPr lang="pl-PL" dirty="0" smtClean="0">
                <a:latin typeface="Times New Roman" panose="02020603050405020304" pitchFamily="18" charset="0"/>
                <a:cs typeface="Times New Roman" panose="02020603050405020304" pitchFamily="18" charset="0"/>
              </a:rPr>
              <a:t>A pobranie </a:t>
            </a:r>
            <a:r>
              <a:rPr lang="pl-PL" dirty="0">
                <a:latin typeface="Times New Roman" panose="02020603050405020304" pitchFamily="18" charset="0"/>
                <a:cs typeface="Times New Roman" panose="02020603050405020304" pitchFamily="18" charset="0"/>
              </a:rPr>
              <a:t>pliku z muzyką ze strony </a:t>
            </a:r>
            <a:r>
              <a:rPr lang="pl-PL" dirty="0" smtClean="0">
                <a:latin typeface="Times New Roman" panose="02020603050405020304" pitchFamily="18" charset="0"/>
                <a:cs typeface="Times New Roman" panose="02020603050405020304" pitchFamily="18" charset="0"/>
              </a:rPr>
              <a:t>WWW;</a:t>
            </a:r>
          </a:p>
          <a:p>
            <a:pPr marL="0" indent="0">
              <a:buNone/>
            </a:pPr>
            <a:r>
              <a:rPr lang="pl-PL" dirty="0" smtClean="0">
                <a:latin typeface="Times New Roman" panose="02020603050405020304" pitchFamily="18" charset="0"/>
                <a:cs typeface="Times New Roman" panose="02020603050405020304" pitchFamily="18" charset="0"/>
              </a:rPr>
              <a:t>B pożyczenie </a:t>
            </a:r>
            <a:r>
              <a:rPr lang="pl-PL" dirty="0">
                <a:latin typeface="Times New Roman" panose="02020603050405020304" pitchFamily="18" charset="0"/>
                <a:cs typeface="Times New Roman" panose="02020603050405020304" pitchFamily="18" charset="0"/>
              </a:rPr>
              <a:t>książki </a:t>
            </a:r>
            <a:r>
              <a:rPr lang="pl-PL" dirty="0" smtClean="0">
                <a:latin typeface="Times New Roman" panose="02020603050405020304" pitchFamily="18" charset="0"/>
                <a:cs typeface="Times New Roman" panose="02020603050405020304" pitchFamily="18" charset="0"/>
              </a:rPr>
              <a:t>znajomemu;</a:t>
            </a:r>
          </a:p>
          <a:p>
            <a:pPr marL="0" indent="0">
              <a:buNone/>
            </a:pPr>
            <a:r>
              <a:rPr lang="pl-PL" dirty="0" smtClean="0">
                <a:latin typeface="Times New Roman" panose="02020603050405020304" pitchFamily="18" charset="0"/>
                <a:cs typeface="Times New Roman" panose="02020603050405020304" pitchFamily="18" charset="0"/>
              </a:rPr>
              <a:t>C skserowanie </a:t>
            </a:r>
            <a:r>
              <a:rPr lang="pl-PL" dirty="0">
                <a:latin typeface="Times New Roman" panose="02020603050405020304" pitchFamily="18" charset="0"/>
                <a:cs typeface="Times New Roman" panose="02020603050405020304" pitchFamily="18" charset="0"/>
              </a:rPr>
              <a:t>lub zeskanowanie książki na potrzeby własne bądź </a:t>
            </a:r>
            <a:r>
              <a:rPr lang="pl-PL" dirty="0" smtClean="0">
                <a:latin typeface="Times New Roman" panose="02020603050405020304" pitchFamily="18" charset="0"/>
                <a:cs typeface="Times New Roman" panose="02020603050405020304" pitchFamily="18" charset="0"/>
              </a:rPr>
              <a:t>znajomych;</a:t>
            </a:r>
          </a:p>
          <a:p>
            <a:pPr marL="0" indent="0">
              <a:buNone/>
            </a:pPr>
            <a:r>
              <a:rPr lang="pl-PL" dirty="0" smtClean="0">
                <a:latin typeface="Times New Roman" panose="02020603050405020304" pitchFamily="18" charset="0"/>
                <a:cs typeface="Times New Roman" panose="02020603050405020304" pitchFamily="18" charset="0"/>
              </a:rPr>
              <a:t>D wykonanie </a:t>
            </a:r>
            <a:r>
              <a:rPr lang="pl-PL" dirty="0">
                <a:latin typeface="Times New Roman" panose="02020603050405020304" pitchFamily="18" charset="0"/>
                <a:cs typeface="Times New Roman" panose="02020603050405020304" pitchFamily="18" charset="0"/>
              </a:rPr>
              <a:t>kopii płyty CD do </a:t>
            </a:r>
            <a:r>
              <a:rPr lang="pl-PL" dirty="0" smtClean="0">
                <a:latin typeface="Times New Roman" panose="02020603050405020304" pitchFamily="18" charset="0"/>
                <a:cs typeface="Times New Roman" panose="02020603050405020304" pitchFamily="18" charset="0"/>
              </a:rPr>
              <a:t>samochodu;</a:t>
            </a:r>
          </a:p>
          <a:p>
            <a:pPr marL="0" indent="0">
              <a:buNone/>
            </a:pPr>
            <a:r>
              <a:rPr lang="pl-PL" dirty="0" smtClean="0">
                <a:latin typeface="Times New Roman" panose="02020603050405020304" pitchFamily="18" charset="0"/>
                <a:cs typeface="Times New Roman" panose="02020603050405020304" pitchFamily="18" charset="0"/>
              </a:rPr>
              <a:t>E puszczanie </a:t>
            </a:r>
            <a:r>
              <a:rPr lang="pl-PL" dirty="0">
                <a:latin typeface="Times New Roman" panose="02020603050405020304" pitchFamily="18" charset="0"/>
                <a:cs typeface="Times New Roman" panose="02020603050405020304" pitchFamily="18" charset="0"/>
              </a:rPr>
              <a:t>muzyki na urodzinach</a:t>
            </a:r>
          </a:p>
          <a:p>
            <a:pPr marL="0" indent="0">
              <a:buNone/>
            </a:pPr>
            <a:r>
              <a:rPr lang="pl-PL" dirty="0">
                <a:latin typeface="Times New Roman" panose="02020603050405020304" pitchFamily="18" charset="0"/>
                <a:cs typeface="Times New Roman" panose="02020603050405020304" pitchFamily="18" charset="0"/>
              </a:rPr>
              <a:t>F</a:t>
            </a:r>
            <a:r>
              <a:rPr lang="pl-PL" dirty="0" smtClean="0">
                <a:latin typeface="Times New Roman" panose="02020603050405020304" pitchFamily="18" charset="0"/>
                <a:cs typeface="Times New Roman" panose="02020603050405020304" pitchFamily="18" charset="0"/>
              </a:rPr>
              <a:t>. odwiedzenie </a:t>
            </a:r>
            <a:r>
              <a:rPr lang="pl-PL" dirty="0">
                <a:latin typeface="Times New Roman" panose="02020603050405020304" pitchFamily="18" charset="0"/>
                <a:cs typeface="Times New Roman" panose="02020603050405020304" pitchFamily="18" charset="0"/>
              </a:rPr>
              <a:t>strony </a:t>
            </a:r>
            <a:r>
              <a:rPr lang="pl-PL" dirty="0" smtClean="0">
                <a:latin typeface="Times New Roman" panose="02020603050405020304" pitchFamily="18" charset="0"/>
                <a:cs typeface="Times New Roman" panose="02020603050405020304" pitchFamily="18" charset="0"/>
              </a:rPr>
              <a:t>WWW</a:t>
            </a:r>
          </a:p>
          <a:p>
            <a:pPr marL="0" indent="0" algn="just">
              <a:buNone/>
            </a:pPr>
            <a:r>
              <a:rPr lang="pl-PL" dirty="0">
                <a:latin typeface="Times New Roman" panose="02020603050405020304" pitchFamily="18" charset="0"/>
                <a:cs typeface="Times New Roman" panose="02020603050405020304" pitchFamily="18" charset="0"/>
              </a:rPr>
              <a:t>D</a:t>
            </a:r>
            <a:r>
              <a:rPr lang="pl-PL" dirty="0" smtClean="0">
                <a:latin typeface="Times New Roman" panose="02020603050405020304" pitchFamily="18" charset="0"/>
                <a:cs typeface="Times New Roman" panose="02020603050405020304" pitchFamily="18" charset="0"/>
              </a:rPr>
              <a:t>ozwolony </a:t>
            </a:r>
            <a:r>
              <a:rPr lang="pl-PL" dirty="0">
                <a:latin typeface="Times New Roman" panose="02020603050405020304" pitchFamily="18" charset="0"/>
                <a:cs typeface="Times New Roman" panose="02020603050405020304" pitchFamily="18" charset="0"/>
              </a:rPr>
              <a:t>użytek osobisty działa bez względu na formę (postać) utworu: nieważne</a:t>
            </a:r>
          </a:p>
          <a:p>
            <a:pPr marL="0" indent="0" algn="just">
              <a:buNone/>
            </a:pPr>
            <a:r>
              <a:rPr lang="pl-PL" dirty="0">
                <a:latin typeface="Times New Roman" panose="02020603050405020304" pitchFamily="18" charset="0"/>
                <a:cs typeface="Times New Roman" panose="02020603050405020304" pitchFamily="18" charset="0"/>
              </a:rPr>
              <a:t>jest, czy mamy do czynienia z fizycznym egzemplarzem (książka, płyta), czy z plikiem</a:t>
            </a:r>
          </a:p>
          <a:p>
            <a:pPr marL="0" indent="0" algn="just">
              <a:buNone/>
            </a:pPr>
            <a:r>
              <a:rPr lang="pl-PL" dirty="0" smtClean="0">
                <a:latin typeface="Times New Roman" panose="02020603050405020304" pitchFamily="18" charset="0"/>
                <a:cs typeface="Times New Roman" panose="02020603050405020304" pitchFamily="18" charset="0"/>
              </a:rPr>
              <a:t>Cyfrowym. </a:t>
            </a:r>
          </a:p>
          <a:p>
            <a:pPr marL="0" indent="0" algn="just">
              <a:buNone/>
            </a:pPr>
            <a:r>
              <a:rPr lang="pl-PL" dirty="0" smtClean="0">
                <a:latin typeface="Times New Roman" panose="02020603050405020304" pitchFamily="18" charset="0"/>
                <a:cs typeface="Times New Roman" panose="02020603050405020304" pitchFamily="18" charset="0"/>
              </a:rPr>
              <a:t>Istotnym </a:t>
            </a:r>
            <a:r>
              <a:rPr lang="pl-PL" dirty="0">
                <a:latin typeface="Times New Roman" panose="02020603050405020304" pitchFamily="18" charset="0"/>
                <a:cs typeface="Times New Roman" panose="02020603050405020304" pitchFamily="18" charset="0"/>
              </a:rPr>
              <a:t>ograniczeniem dozwolonego użytku osobistego jest zawężenie jego zasięgu </a:t>
            </a:r>
            <a:r>
              <a:rPr lang="pl-PL" dirty="0" smtClean="0">
                <a:latin typeface="Times New Roman" panose="02020603050405020304" pitchFamily="18" charset="0"/>
                <a:cs typeface="Times New Roman" panose="02020603050405020304" pitchFamily="18" charset="0"/>
              </a:rPr>
              <a:t>do nas </a:t>
            </a:r>
            <a:r>
              <a:rPr lang="pl-PL" dirty="0">
                <a:latin typeface="Times New Roman" panose="02020603050405020304" pitchFamily="18" charset="0"/>
                <a:cs typeface="Times New Roman" panose="02020603050405020304" pitchFamily="18" charset="0"/>
              </a:rPr>
              <a:t>samych oraz bliskiego kręgu znanych nam </a:t>
            </a:r>
            <a:r>
              <a:rPr lang="pl-PL" dirty="0" smtClean="0">
                <a:latin typeface="Times New Roman" panose="02020603050405020304" pitchFamily="18" charset="0"/>
                <a:cs typeface="Times New Roman" panose="02020603050405020304" pitchFamily="18" charset="0"/>
              </a:rPr>
              <a:t>osób.</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2031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Dozwolony użytek publiczny</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Dozwolony użytek publiczny </a:t>
            </a:r>
            <a:r>
              <a:rPr lang="pl-PL" dirty="0"/>
              <a:t>zezwala na nieodpłatne (co do zasady) korzystanie z </a:t>
            </a:r>
            <a:r>
              <a:rPr lang="pl-PL" dirty="0" smtClean="0"/>
              <a:t>już rozpowszechnionego </a:t>
            </a:r>
            <a:r>
              <a:rPr lang="pl-PL" dirty="0"/>
              <a:t>utworu na różne sposoby, które powodują udostępnienie </a:t>
            </a:r>
            <a:r>
              <a:rPr lang="pl-PL" dirty="0" smtClean="0"/>
              <a:t>go nieograniczonej publiczności.</a:t>
            </a:r>
          </a:p>
          <a:p>
            <a:pPr marL="0" indent="0" algn="just">
              <a:buNone/>
            </a:pPr>
            <a:r>
              <a:rPr lang="pl-PL" b="1" dirty="0"/>
              <a:t>Przykłady dozwolonego użytku publicznego:</a:t>
            </a:r>
          </a:p>
          <a:p>
            <a:pPr marL="0" indent="0" algn="just">
              <a:buNone/>
            </a:pPr>
            <a:r>
              <a:rPr lang="pl-PL" dirty="0"/>
              <a:t>● biblioteka wypożyczająca książki</a:t>
            </a:r>
          </a:p>
          <a:p>
            <a:pPr marL="0" indent="0" algn="just">
              <a:buNone/>
            </a:pPr>
            <a:r>
              <a:rPr lang="pl-PL" dirty="0"/>
              <a:t>● przytoczenie fragmentu cudzej książki we własnym utworze np. w celu wyjaśnienia </a:t>
            </a:r>
            <a:r>
              <a:rPr lang="pl-PL" dirty="0" smtClean="0"/>
              <a:t>poruszonej kwestii </a:t>
            </a:r>
            <a:r>
              <a:rPr lang="pl-PL" dirty="0"/>
              <a:t>(cytat)</a:t>
            </a:r>
          </a:p>
          <a:p>
            <a:pPr marL="0" indent="0" algn="just">
              <a:buNone/>
            </a:pPr>
            <a:r>
              <a:rPr lang="pl-PL" dirty="0"/>
              <a:t>● wyświetlenie ekranizacji lektury szkolnej na lekcji języka polskiego poświęconej tej lekturze</a:t>
            </a:r>
          </a:p>
          <a:p>
            <a:pPr marL="0" indent="0" algn="just">
              <a:buNone/>
            </a:pPr>
            <a:r>
              <a:rPr lang="pl-PL" dirty="0"/>
              <a:t>● publiczne wykonanie wiersza współczesnego poety podczas szkolnej akademii</a:t>
            </a:r>
          </a:p>
          <a:p>
            <a:pPr marL="0" indent="0" algn="just">
              <a:buNone/>
            </a:pPr>
            <a:r>
              <a:rPr lang="pl-PL" dirty="0"/>
              <a:t>● wykonanie i rozpowszechnienie w </a:t>
            </a:r>
            <a:r>
              <a:rPr lang="pl-PL" dirty="0" smtClean="0"/>
              <a:t>Internecie </a:t>
            </a:r>
            <a:r>
              <a:rPr lang="pl-PL" dirty="0"/>
              <a:t>fotografii pomnika wystawionego na </a:t>
            </a:r>
            <a:r>
              <a:rPr lang="pl-PL" dirty="0" smtClean="0"/>
              <a:t>stałe w </a:t>
            </a:r>
            <a:r>
              <a:rPr lang="pl-PL" dirty="0"/>
              <a:t>miejscu publicznym</a:t>
            </a:r>
          </a:p>
        </p:txBody>
      </p:sp>
    </p:spTree>
    <p:extLst>
      <p:ext uri="{BB962C8B-B14F-4D97-AF65-F5344CB8AC3E}">
        <p14:creationId xmlns:p14="http://schemas.microsoft.com/office/powerpoint/2010/main" val="4150626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dozwolonego użytku publicznego</a:t>
            </a:r>
            <a:endParaRPr lang="pl-PL" dirty="0"/>
          </a:p>
        </p:txBody>
      </p:sp>
      <p:sp>
        <p:nvSpPr>
          <p:cNvPr id="3" name="Symbol zastępczy zawartości 2"/>
          <p:cNvSpPr>
            <a:spLocks noGrp="1"/>
          </p:cNvSpPr>
          <p:nvPr>
            <p:ph idx="1"/>
          </p:nvPr>
        </p:nvSpPr>
        <p:spPr/>
        <p:txBody>
          <a:bodyPr>
            <a:noAutofit/>
          </a:bodyPr>
          <a:lstStyle/>
          <a:p>
            <a:pPr marL="0" indent="0" algn="just">
              <a:buNone/>
            </a:pPr>
            <a:r>
              <a:rPr lang="pl-PL" sz="1600" dirty="0">
                <a:latin typeface="Times New Roman" panose="02020603050405020304" pitchFamily="18" charset="0"/>
                <a:cs typeface="Times New Roman" panose="02020603050405020304" pitchFamily="18" charset="0"/>
              </a:rPr>
              <a:t>Szkoły, uczelnie, instytuty badawcze i naukowe, a także biblioteki muzea i archiwa mają </a:t>
            </a:r>
            <a:r>
              <a:rPr lang="pl-PL" sz="1600" dirty="0" smtClean="0">
                <a:latin typeface="Times New Roman" panose="02020603050405020304" pitchFamily="18" charset="0"/>
                <a:cs typeface="Times New Roman" panose="02020603050405020304" pitchFamily="18" charset="0"/>
              </a:rPr>
              <a:t>prawo nieodpłatnie </a:t>
            </a:r>
            <a:r>
              <a:rPr lang="pl-PL" sz="1600" dirty="0">
                <a:latin typeface="Times New Roman" panose="02020603050405020304" pitchFamily="18" charset="0"/>
                <a:cs typeface="Times New Roman" panose="02020603050405020304" pitchFamily="18" charset="0"/>
              </a:rPr>
              <a:t>użyczać egzemplarze rozpowszechnionych, chronionych utworów, wykonywać kopie </a:t>
            </a:r>
            <a:r>
              <a:rPr lang="pl-PL" sz="1600" dirty="0" smtClean="0">
                <a:latin typeface="Times New Roman" panose="02020603050405020304" pitchFamily="18" charset="0"/>
                <a:cs typeface="Times New Roman" panose="02020603050405020304" pitchFamily="18" charset="0"/>
              </a:rPr>
              <a:t>egzemplarzy, utworów</a:t>
            </a:r>
            <a:r>
              <a:rPr lang="pl-PL" sz="1600" dirty="0">
                <a:latin typeface="Times New Roman" panose="02020603050405020304" pitchFamily="18" charset="0"/>
                <a:cs typeface="Times New Roman" panose="02020603050405020304" pitchFamily="18" charset="0"/>
              </a:rPr>
              <a:t>, jeśli celem jest uzupełnienie czy ochrona własnych zbiorów. Przepisy umożliwiają tym </a:t>
            </a:r>
            <a:r>
              <a:rPr lang="pl-PL" sz="1600" dirty="0" smtClean="0">
                <a:latin typeface="Times New Roman" panose="02020603050405020304" pitchFamily="18" charset="0"/>
                <a:cs typeface="Times New Roman" panose="02020603050405020304" pitchFamily="18" charset="0"/>
              </a:rPr>
              <a:t>jednostkom rozpowszechnianie </a:t>
            </a:r>
            <a:r>
              <a:rPr lang="pl-PL" sz="1600" dirty="0">
                <a:latin typeface="Times New Roman" panose="02020603050405020304" pitchFamily="18" charset="0"/>
                <a:cs typeface="Times New Roman" panose="02020603050405020304" pitchFamily="18" charset="0"/>
              </a:rPr>
              <a:t>utworów za pośrednictwem końcówek systemu informatycznego (terminali) znajdujących </a:t>
            </a:r>
            <a:r>
              <a:rPr lang="pl-PL" sz="1600" dirty="0" smtClean="0">
                <a:latin typeface="Times New Roman" panose="02020603050405020304" pitchFamily="18" charset="0"/>
                <a:cs typeface="Times New Roman" panose="02020603050405020304" pitchFamily="18" charset="0"/>
              </a:rPr>
              <a:t>się na </a:t>
            </a:r>
            <a:r>
              <a:rPr lang="pl-PL" sz="1600" dirty="0">
                <a:latin typeface="Times New Roman" panose="02020603050405020304" pitchFamily="18" charset="0"/>
                <a:cs typeface="Times New Roman" panose="02020603050405020304" pitchFamily="18" charset="0"/>
              </a:rPr>
              <a:t>ich terenie.</a:t>
            </a:r>
          </a:p>
          <a:p>
            <a:pPr marL="0" indent="0" algn="just">
              <a:buNone/>
            </a:pPr>
            <a:r>
              <a:rPr lang="pl-PL" sz="1600" dirty="0">
                <a:latin typeface="Times New Roman" panose="02020603050405020304" pitchFamily="18" charset="0"/>
                <a:cs typeface="Times New Roman" panose="02020603050405020304" pitchFamily="18" charset="0"/>
              </a:rPr>
              <a:t>W zakresie dozwolonego użytku edukacyjnego instytucje oświatowe, uczelnie oraz jednostki </a:t>
            </a:r>
            <a:r>
              <a:rPr lang="pl-PL" sz="1600" dirty="0" smtClean="0">
                <a:latin typeface="Times New Roman" panose="02020603050405020304" pitchFamily="18" charset="0"/>
                <a:cs typeface="Times New Roman" panose="02020603050405020304" pitchFamily="18" charset="0"/>
              </a:rPr>
              <a:t>naukowe mogą </a:t>
            </a:r>
            <a:r>
              <a:rPr lang="pl-PL" sz="1600" dirty="0">
                <a:latin typeface="Times New Roman" panose="02020603050405020304" pitchFamily="18" charset="0"/>
                <a:cs typeface="Times New Roman" panose="02020603050405020304" pitchFamily="18" charset="0"/>
              </a:rPr>
              <a:t>wykorzystywać chronione utwory na potrzeby zilustrowania przekazywanych w ramach dydaktyki treści.</a:t>
            </a:r>
          </a:p>
          <a:p>
            <a:pPr marL="0" indent="0" algn="just">
              <a:buNone/>
            </a:pPr>
            <a:r>
              <a:rPr lang="pl-PL" sz="1600" dirty="0">
                <a:latin typeface="Times New Roman" panose="02020603050405020304" pitchFamily="18" charset="0"/>
                <a:cs typeface="Times New Roman" panose="02020603050405020304" pitchFamily="18" charset="0"/>
              </a:rPr>
              <a:t>Prawo przedruku dotyczy prasy, radia, telewizji i pozwala na dalsze rozpowszechnianie </a:t>
            </a:r>
            <a:r>
              <a:rPr lang="pl-PL" sz="1600" dirty="0" smtClean="0">
                <a:latin typeface="Times New Roman" panose="02020603050405020304" pitchFamily="18" charset="0"/>
                <a:cs typeface="Times New Roman" panose="02020603050405020304" pitchFamily="18" charset="0"/>
              </a:rPr>
              <a:t>opublikowanych już </a:t>
            </a:r>
            <a:r>
              <a:rPr lang="pl-PL" sz="1600" dirty="0">
                <a:latin typeface="Times New Roman" panose="02020603050405020304" pitchFamily="18" charset="0"/>
                <a:cs typeface="Times New Roman" panose="02020603050405020304" pitchFamily="18" charset="0"/>
              </a:rPr>
              <a:t>materiałów np.: sprawozdań o aktualnych wydarzeniach (nieodpłatnie) oraz odpłatnie: artykułów na </a:t>
            </a:r>
            <a:r>
              <a:rPr lang="pl-PL" sz="1600" dirty="0" smtClean="0">
                <a:latin typeface="Times New Roman" panose="02020603050405020304" pitchFamily="18" charset="0"/>
                <a:cs typeface="Times New Roman" panose="02020603050405020304" pitchFamily="18" charset="0"/>
              </a:rPr>
              <a:t>aktualne tematy </a:t>
            </a:r>
            <a:r>
              <a:rPr lang="pl-PL" sz="1600" dirty="0">
                <a:latin typeface="Times New Roman" panose="02020603050405020304" pitchFamily="18" charset="0"/>
                <a:cs typeface="Times New Roman" panose="02020603050405020304" pitchFamily="18" charset="0"/>
              </a:rPr>
              <a:t>polityczne, gospodarcze lub religijne (chyba, że zastrzeżono inaczej), aktualnych wypowiedzi i </a:t>
            </a:r>
            <a:r>
              <a:rPr lang="pl-PL" sz="1600" dirty="0" smtClean="0">
                <a:latin typeface="Times New Roman" panose="02020603050405020304" pitchFamily="18" charset="0"/>
                <a:cs typeface="Times New Roman" panose="02020603050405020304" pitchFamily="18" charset="0"/>
              </a:rPr>
              <a:t>fotografii reporterskich</a:t>
            </a:r>
            <a:r>
              <a:rPr lang="pl-PL" sz="1600" dirty="0">
                <a:latin typeface="Times New Roman" panose="02020603050405020304" pitchFamily="18" charset="0"/>
                <a:cs typeface="Times New Roman" panose="02020603050405020304" pitchFamily="18" charset="0"/>
              </a:rPr>
              <a:t>.</a:t>
            </a:r>
          </a:p>
          <a:p>
            <a:pPr marL="0" indent="0" algn="just">
              <a:buNone/>
            </a:pPr>
            <a:r>
              <a:rPr lang="pl-PL" sz="1600" dirty="0">
                <a:latin typeface="Times New Roman" panose="02020603050405020304" pitchFamily="18" charset="0"/>
                <a:cs typeface="Times New Roman" panose="02020603050405020304" pitchFamily="18" charset="0"/>
              </a:rPr>
              <a:t>Można sporządzać i rozpowszechniać kopie oraz adaptacje utworów w celu ułatwienia czy </a:t>
            </a:r>
            <a:r>
              <a:rPr lang="pl-PL" sz="1600" dirty="0" smtClean="0">
                <a:latin typeface="Times New Roman" panose="02020603050405020304" pitchFamily="18" charset="0"/>
                <a:cs typeface="Times New Roman" panose="02020603050405020304" pitchFamily="18" charset="0"/>
              </a:rPr>
              <a:t>umożliwienia osobom </a:t>
            </a:r>
            <a:r>
              <a:rPr lang="pl-PL" sz="1600" dirty="0">
                <a:latin typeface="Times New Roman" panose="02020603050405020304" pitchFamily="18" charset="0"/>
                <a:cs typeface="Times New Roman" panose="02020603050405020304" pitchFamily="18" charset="0"/>
              </a:rPr>
              <a:t>niepełnosprawnym zapoznania się z nimi. Działania takie nie mogą mieć charakteru zarobkowego.</a:t>
            </a:r>
          </a:p>
        </p:txBody>
      </p:sp>
    </p:spTree>
    <p:extLst>
      <p:ext uri="{BB962C8B-B14F-4D97-AF65-F5344CB8AC3E}">
        <p14:creationId xmlns:p14="http://schemas.microsoft.com/office/powerpoint/2010/main" val="2464727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cytatu</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Przepis o dozwolonym cytacie stanowi, że wolno nam przytaczać fragmenty </a:t>
            </a:r>
            <a:r>
              <a:rPr lang="pl-PL" dirty="0" smtClean="0"/>
              <a:t>utworów w </a:t>
            </a:r>
            <a:r>
              <a:rPr lang="pl-PL" dirty="0"/>
              <a:t>ramach osobiście tworzonego dzieła. Jeśli mamy do czynienia z drobnym </a:t>
            </a:r>
            <a:r>
              <a:rPr lang="pl-PL" dirty="0" smtClean="0"/>
              <a:t>utworem (np</a:t>
            </a:r>
            <a:r>
              <a:rPr lang="pl-PL" dirty="0"/>
              <a:t>. krótkim wierszem) utworem plastycznym lub fotograficznym, możemy przytoczyć go </a:t>
            </a:r>
            <a:r>
              <a:rPr lang="pl-PL" dirty="0" smtClean="0"/>
              <a:t>w całości</a:t>
            </a:r>
            <a:r>
              <a:rPr lang="pl-PL" dirty="0"/>
              <a:t>. Pozostałe utwory można cytować tylko we fragmentach.</a:t>
            </a:r>
          </a:p>
          <a:p>
            <a:pPr marL="0" indent="0" algn="just">
              <a:buNone/>
            </a:pPr>
            <a:r>
              <a:rPr lang="pl-PL" dirty="0"/>
              <a:t>Przytoczyć całość bądź fragment innego dzieła (tekst, zdjęcie, </a:t>
            </a:r>
            <a:r>
              <a:rPr lang="pl-PL" dirty="0" smtClean="0"/>
              <a:t>film) możemy </a:t>
            </a:r>
            <a:r>
              <a:rPr lang="pl-PL" dirty="0"/>
              <a:t>tylko </a:t>
            </a:r>
            <a:r>
              <a:rPr lang="pl-PL" dirty="0" smtClean="0"/>
              <a:t>wtedy, gdy </a:t>
            </a:r>
            <a:r>
              <a:rPr lang="pl-PL" dirty="0"/>
              <a:t>jest to niezbędne do wyjaśnienia jakiegoś problemu, prowadzenia </a:t>
            </a:r>
            <a:r>
              <a:rPr lang="pl-PL" dirty="0" smtClean="0"/>
              <a:t>polemiki, w </a:t>
            </a:r>
            <a:r>
              <a:rPr lang="pl-PL" dirty="0"/>
              <a:t>związku z analizą krytyczną lub naukową dzieła albo w celu edukacyjnym.</a:t>
            </a:r>
          </a:p>
          <a:p>
            <a:pPr marL="0" indent="0" algn="just">
              <a:buNone/>
            </a:pPr>
            <a:r>
              <a:rPr lang="pl-PL" dirty="0"/>
              <a:t>Ważne jest, żeby cytat był odpowiednio oznaczony. Posługując się </a:t>
            </a:r>
            <a:r>
              <a:rPr lang="pl-PL" dirty="0" smtClean="0"/>
              <a:t>cytatem informujemy </a:t>
            </a:r>
            <a:r>
              <a:rPr lang="pl-PL" dirty="0"/>
              <a:t>zawsze o autorze oraz o źródle cytowanego fragmentu.</a:t>
            </a:r>
          </a:p>
        </p:txBody>
      </p:sp>
    </p:spTree>
    <p:extLst>
      <p:ext uri="{BB962C8B-B14F-4D97-AF65-F5344CB8AC3E}">
        <p14:creationId xmlns:p14="http://schemas.microsoft.com/office/powerpoint/2010/main" val="1733542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cytatu</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endParaRPr lang="pl-PL" dirty="0"/>
          </a:p>
          <a:p>
            <a:pPr marL="0" indent="0" algn="just">
              <a:buNone/>
            </a:pPr>
            <a:r>
              <a:rPr lang="pl-PL" dirty="0"/>
              <a:t>W</a:t>
            </a:r>
            <a:r>
              <a:rPr lang="pl-PL" dirty="0" smtClean="0"/>
              <a:t>iele </a:t>
            </a:r>
            <a:r>
              <a:rPr lang="pl-PL" dirty="0"/>
              <a:t>gatunków twórczości opiera się na wykorzystaniu cudzych utworów w formie pośredniego </a:t>
            </a:r>
            <a:r>
              <a:rPr lang="pl-PL" dirty="0" smtClean="0"/>
              <a:t>bądź bezpośredniego </a:t>
            </a:r>
            <a:r>
              <a:rPr lang="pl-PL" dirty="0"/>
              <a:t>nawiązania. Istotą parodii, pastiszu czy karykatury jest odwołanie się </a:t>
            </a:r>
            <a:r>
              <a:rPr lang="pl-PL" dirty="0" smtClean="0"/>
              <a:t>do znanych </a:t>
            </a:r>
            <a:r>
              <a:rPr lang="pl-PL" dirty="0"/>
              <a:t>już odbiorcy cudzych utworów. Takie formy twórczości co do zasady mogą </a:t>
            </a:r>
            <a:r>
              <a:rPr lang="pl-PL" dirty="0" smtClean="0"/>
              <a:t>stanowić uzasadnienie </a:t>
            </a:r>
            <a:r>
              <a:rPr lang="pl-PL" dirty="0"/>
              <a:t>dla </a:t>
            </a:r>
            <a:r>
              <a:rPr lang="pl-PL" dirty="0">
                <a:latin typeface="Times New Roman" panose="02020603050405020304" pitchFamily="18" charset="0"/>
                <a:cs typeface="Times New Roman" panose="02020603050405020304" pitchFamily="18" charset="0"/>
              </a:rPr>
              <a:t>wykorzystywania</a:t>
            </a:r>
            <a:r>
              <a:rPr lang="pl-PL" dirty="0"/>
              <a:t> cudzych </a:t>
            </a:r>
            <a:r>
              <a:rPr lang="pl-PL" dirty="0" smtClean="0"/>
              <a:t>utworów;</a:t>
            </a:r>
            <a:endParaRPr lang="pl-PL" dirty="0"/>
          </a:p>
          <a:p>
            <a:pPr marL="0" indent="0" algn="just">
              <a:buNone/>
            </a:pPr>
            <a:r>
              <a:rPr lang="pl-PL" dirty="0" smtClean="0"/>
              <a:t>cytat </a:t>
            </a:r>
            <a:r>
              <a:rPr lang="pl-PL" dirty="0"/>
              <a:t>jest jednym z najważniejszych elementów wariacji jako gatunku muzycznego. Muzyk sięga </a:t>
            </a:r>
            <a:r>
              <a:rPr lang="pl-PL" dirty="0" smtClean="0"/>
              <a:t>po fragmenty </a:t>
            </a:r>
            <a:r>
              <a:rPr lang="pl-PL" dirty="0"/>
              <a:t>innych utworów, którymi wzbogaca własną kompozycję. Także </a:t>
            </a:r>
            <a:r>
              <a:rPr lang="pl-PL" dirty="0" err="1"/>
              <a:t>remiks</a:t>
            </a:r>
            <a:r>
              <a:rPr lang="pl-PL" dirty="0"/>
              <a:t> jako </a:t>
            </a:r>
            <a:r>
              <a:rPr lang="pl-PL" dirty="0" smtClean="0"/>
              <a:t>gatunek budowany </a:t>
            </a:r>
            <a:r>
              <a:rPr lang="pl-PL" dirty="0"/>
              <a:t>jest często na </a:t>
            </a:r>
            <a:r>
              <a:rPr lang="pl-PL" dirty="0" smtClean="0"/>
              <a:t>cytatach;</a:t>
            </a:r>
            <a:endParaRPr lang="pl-PL" dirty="0"/>
          </a:p>
          <a:p>
            <a:pPr marL="0" indent="0" algn="just">
              <a:buNone/>
            </a:pPr>
            <a:r>
              <a:rPr lang="pl-PL" dirty="0" smtClean="0"/>
              <a:t>cytat </a:t>
            </a:r>
            <a:r>
              <a:rPr lang="pl-PL" dirty="0"/>
              <a:t>nie może być prostą ilustracją będącą dodatkiem do treści, bez której nasza praca mogłaby </a:t>
            </a:r>
            <a:r>
              <a:rPr lang="pl-PL" dirty="0" smtClean="0"/>
              <a:t>bez problemu </a:t>
            </a:r>
            <a:r>
              <a:rPr lang="pl-PL" dirty="0"/>
              <a:t>sobie </a:t>
            </a:r>
            <a:r>
              <a:rPr lang="pl-PL" dirty="0" smtClean="0"/>
              <a:t>poradzić;</a:t>
            </a:r>
            <a:endParaRPr lang="pl-PL" dirty="0"/>
          </a:p>
          <a:p>
            <a:pPr marL="0" indent="0" algn="just">
              <a:buNone/>
            </a:pPr>
            <a:r>
              <a:rPr lang="pl-PL" dirty="0" smtClean="0"/>
              <a:t>cytat </a:t>
            </a:r>
            <a:r>
              <a:rPr lang="pl-PL" dirty="0"/>
              <a:t>jest zawsze wtórny i podrzędny wobec naszego twórczego wkładu. Dlatego niedozwolona </a:t>
            </a:r>
            <a:r>
              <a:rPr lang="pl-PL" dirty="0" smtClean="0"/>
              <a:t>jest np</a:t>
            </a:r>
            <a:r>
              <a:rPr lang="pl-PL" dirty="0"/>
              <a:t>. praktyka polegająca na takim budowaniu własnego utworu, że jego dominującą częścią są </a:t>
            </a:r>
            <a:r>
              <a:rPr lang="pl-PL" dirty="0" smtClean="0"/>
              <a:t>cytaty opisane </a:t>
            </a:r>
            <a:r>
              <a:rPr lang="pl-PL" dirty="0"/>
              <a:t>lakonicznymi </a:t>
            </a:r>
            <a:r>
              <a:rPr lang="pl-PL" dirty="0" smtClean="0"/>
              <a:t>komentarzami;</a:t>
            </a:r>
            <a:endParaRPr lang="pl-PL" dirty="0"/>
          </a:p>
        </p:txBody>
      </p:sp>
    </p:spTree>
    <p:extLst>
      <p:ext uri="{BB962C8B-B14F-4D97-AF65-F5344CB8AC3E}">
        <p14:creationId xmlns:p14="http://schemas.microsoft.com/office/powerpoint/2010/main" val="4077469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PLAGIAT</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a:solidFill>
                  <a:srgbClr val="000000"/>
                </a:solidFill>
                <a:latin typeface="Times New Roman" panose="02020603050405020304" pitchFamily="18" charset="0"/>
                <a:cs typeface="Times New Roman" panose="02020603050405020304" pitchFamily="18" charset="0"/>
              </a:rPr>
              <a:t>Plagiatem </a:t>
            </a:r>
            <a:r>
              <a:rPr lang="pl-PL" dirty="0">
                <a:solidFill>
                  <a:srgbClr val="000000"/>
                </a:solidFill>
                <a:latin typeface="Times New Roman" panose="02020603050405020304" pitchFamily="18" charset="0"/>
                <a:cs typeface="Times New Roman" panose="02020603050405020304" pitchFamily="18" charset="0"/>
              </a:rPr>
              <a:t>jest </a:t>
            </a:r>
            <a:r>
              <a:rPr lang="pl-PL" b="1" dirty="0">
                <a:solidFill>
                  <a:srgbClr val="000000"/>
                </a:solidFill>
                <a:latin typeface="Times New Roman" panose="02020603050405020304" pitchFamily="18" charset="0"/>
                <a:cs typeface="Times New Roman" panose="02020603050405020304" pitchFamily="18" charset="0"/>
              </a:rPr>
              <a:t>przypisanie sobie lub wprowadzenie w błąd co do autorstwa </a:t>
            </a:r>
            <a:r>
              <a:rPr lang="pl-PL" dirty="0" smtClean="0">
                <a:solidFill>
                  <a:srgbClr val="000000"/>
                </a:solidFill>
                <a:latin typeface="Times New Roman" panose="02020603050405020304" pitchFamily="18" charset="0"/>
                <a:cs typeface="Times New Roman" panose="02020603050405020304" pitchFamily="18" charset="0"/>
              </a:rPr>
              <a:t>dobra niematerialnego </a:t>
            </a:r>
            <a:r>
              <a:rPr lang="pl-PL" dirty="0">
                <a:solidFill>
                  <a:srgbClr val="000000"/>
                </a:solidFill>
                <a:latin typeface="Times New Roman" panose="02020603050405020304" pitchFamily="18" charset="0"/>
                <a:cs typeface="Times New Roman" panose="02020603050405020304" pitchFamily="18" charset="0"/>
              </a:rPr>
              <a:t>stworzonego lub odkrytego przez inną osobę.</a:t>
            </a:r>
          </a:p>
          <a:p>
            <a:pPr marL="0" indent="0" algn="just">
              <a:buNone/>
            </a:pPr>
            <a:r>
              <a:rPr lang="pl-PL" dirty="0">
                <a:solidFill>
                  <a:srgbClr val="000000"/>
                </a:solidFill>
                <a:latin typeface="Times New Roman" panose="02020603050405020304" pitchFamily="18" charset="0"/>
                <a:cs typeface="Times New Roman" panose="02020603050405020304" pitchFamily="18" charset="0"/>
              </a:rPr>
              <a:t>Za plagiatowanie stanowiące naruszenie prawa autorskiego grozi nie </a:t>
            </a:r>
            <a:r>
              <a:rPr lang="pl-PL" dirty="0" smtClean="0">
                <a:solidFill>
                  <a:srgbClr val="000000"/>
                </a:solidFill>
                <a:latin typeface="Times New Roman" panose="02020603050405020304" pitchFamily="18" charset="0"/>
                <a:cs typeface="Times New Roman" panose="02020603050405020304" pitchFamily="18" charset="0"/>
              </a:rPr>
              <a:t>tylko </a:t>
            </a:r>
            <a:r>
              <a:rPr lang="pl-PL" b="1" dirty="0" smtClean="0">
                <a:solidFill>
                  <a:srgbClr val="FF0000"/>
                </a:solidFill>
                <a:latin typeface="Times New Roman" panose="02020603050405020304" pitchFamily="18" charset="0"/>
                <a:cs typeface="Times New Roman" panose="02020603050405020304" pitchFamily="18" charset="0"/>
              </a:rPr>
              <a:t>odpowiedzialność </a:t>
            </a:r>
            <a:r>
              <a:rPr lang="pl-PL" b="1" dirty="0">
                <a:solidFill>
                  <a:srgbClr val="FF0000"/>
                </a:solidFill>
                <a:latin typeface="Times New Roman" panose="02020603050405020304" pitchFamily="18" charset="0"/>
                <a:cs typeface="Times New Roman" panose="02020603050405020304" pitchFamily="18" charset="0"/>
              </a:rPr>
              <a:t>cywilna </a:t>
            </a:r>
            <a:r>
              <a:rPr lang="pl-PL" dirty="0">
                <a:solidFill>
                  <a:srgbClr val="000000"/>
                </a:solidFill>
                <a:latin typeface="Times New Roman" panose="02020603050405020304" pitchFamily="18" charset="0"/>
                <a:cs typeface="Times New Roman" panose="02020603050405020304" pitchFamily="18" charset="0"/>
              </a:rPr>
              <a:t>(zaniechanie naruszenia czy wydanie osiągniętych </a:t>
            </a:r>
            <a:r>
              <a:rPr lang="pl-PL" dirty="0" smtClean="0">
                <a:solidFill>
                  <a:srgbClr val="000000"/>
                </a:solidFill>
                <a:latin typeface="Times New Roman" panose="02020603050405020304" pitchFamily="18" charset="0"/>
                <a:cs typeface="Times New Roman" panose="02020603050405020304" pitchFamily="18" charset="0"/>
              </a:rPr>
              <a:t>nielegalnie korzyści</a:t>
            </a:r>
            <a:r>
              <a:rPr lang="pl-PL" dirty="0">
                <a:solidFill>
                  <a:srgbClr val="000000"/>
                </a:solidFill>
                <a:latin typeface="Times New Roman" panose="02020603050405020304" pitchFamily="18" charset="0"/>
                <a:cs typeface="Times New Roman" panose="02020603050405020304" pitchFamily="18" charset="0"/>
              </a:rPr>
              <a:t>), ale też </a:t>
            </a:r>
            <a:r>
              <a:rPr lang="pl-PL" b="1" dirty="0">
                <a:solidFill>
                  <a:srgbClr val="FF0000"/>
                </a:solidFill>
                <a:latin typeface="Times New Roman" panose="02020603050405020304" pitchFamily="18" charset="0"/>
                <a:cs typeface="Times New Roman" panose="02020603050405020304" pitchFamily="18" charset="0"/>
              </a:rPr>
              <a:t>odpowiedzialność karna </a:t>
            </a:r>
            <a:r>
              <a:rPr lang="pl-PL" dirty="0">
                <a:solidFill>
                  <a:srgbClr val="000000"/>
                </a:solidFill>
                <a:latin typeface="Times New Roman" panose="02020603050405020304" pitchFamily="18" charset="0"/>
                <a:cs typeface="Times New Roman" panose="02020603050405020304" pitchFamily="18" charset="0"/>
              </a:rPr>
              <a:t>(grzywna a nawet kara ograniczenia </a:t>
            </a:r>
            <a:r>
              <a:rPr lang="pl-PL" dirty="0" smtClean="0">
                <a:solidFill>
                  <a:srgbClr val="000000"/>
                </a:solidFill>
                <a:latin typeface="Times New Roman" panose="02020603050405020304" pitchFamily="18" charset="0"/>
                <a:cs typeface="Times New Roman" panose="02020603050405020304" pitchFamily="18" charset="0"/>
              </a:rPr>
              <a:t>albo pozbawienia </a:t>
            </a:r>
            <a:r>
              <a:rPr lang="pl-PL" dirty="0">
                <a:solidFill>
                  <a:srgbClr val="000000"/>
                </a:solidFill>
                <a:latin typeface="Times New Roman" panose="02020603050405020304" pitchFamily="18" charset="0"/>
                <a:cs typeface="Times New Roman" panose="02020603050405020304" pitchFamily="18" charset="0"/>
              </a:rPr>
              <a:t>wolności do lat 3</a:t>
            </a:r>
            <a:r>
              <a:rPr lang="pl-PL" dirty="0" smtClean="0">
                <a:solidFill>
                  <a:srgbClr val="000000"/>
                </a:solidFill>
                <a:latin typeface="Times New Roman" panose="02020603050405020304" pitchFamily="18" charset="0"/>
                <a:cs typeface="Times New Roman" panose="02020603050405020304" pitchFamily="18" charset="0"/>
              </a:rPr>
              <a:t>). Plagiatem</a:t>
            </a:r>
            <a:r>
              <a:rPr lang="pl-PL" dirty="0">
                <a:solidFill>
                  <a:srgbClr val="000000"/>
                </a:solidFill>
                <a:latin typeface="Times New Roman" panose="02020603050405020304" pitchFamily="18" charset="0"/>
                <a:cs typeface="Times New Roman" panose="02020603050405020304" pitchFamily="18" charset="0"/>
              </a:rPr>
              <a:t>, ale nie naruszeniem prawa autorskiego są sytuacje, w których dochodzi </a:t>
            </a:r>
            <a:r>
              <a:rPr lang="pl-PL" dirty="0" smtClean="0">
                <a:solidFill>
                  <a:srgbClr val="000000"/>
                </a:solidFill>
                <a:latin typeface="Times New Roman" panose="02020603050405020304" pitchFamily="18" charset="0"/>
                <a:cs typeface="Times New Roman" panose="02020603050405020304" pitchFamily="18" charset="0"/>
              </a:rPr>
              <a:t>do przypisania </a:t>
            </a:r>
            <a:r>
              <a:rPr lang="pl-PL" dirty="0">
                <a:solidFill>
                  <a:srgbClr val="000000"/>
                </a:solidFill>
                <a:latin typeface="Times New Roman" panose="02020603050405020304" pitchFamily="18" charset="0"/>
                <a:cs typeface="Times New Roman" panose="02020603050405020304" pitchFamily="18" charset="0"/>
              </a:rPr>
              <a:t>sobie lub wprowadzenia w błąd co do autorstwa niechronionych </a:t>
            </a:r>
            <a:r>
              <a:rPr lang="pl-PL" dirty="0" smtClean="0">
                <a:solidFill>
                  <a:srgbClr val="000000"/>
                </a:solidFill>
                <a:latin typeface="Times New Roman" panose="02020603050405020304" pitchFamily="18" charset="0"/>
                <a:cs typeface="Times New Roman" panose="02020603050405020304" pitchFamily="18" charset="0"/>
              </a:rPr>
              <a:t>prawem autorskim </a:t>
            </a:r>
            <a:r>
              <a:rPr lang="pl-PL" dirty="0">
                <a:solidFill>
                  <a:srgbClr val="000000"/>
                </a:solidFill>
                <a:latin typeface="Times New Roman" panose="02020603050405020304" pitchFamily="18" charset="0"/>
                <a:cs typeface="Times New Roman" panose="02020603050405020304" pitchFamily="18" charset="0"/>
              </a:rPr>
              <a:t>dóbr niematerialnych, jak na przykład idei, odkrycia, czy wynalazku.</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9130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Autoplagiat</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err="1"/>
              <a:t>Autoplagiat</a:t>
            </a:r>
            <a:r>
              <a:rPr lang="pl-PL" dirty="0"/>
              <a:t> to sytuacja, w której twórca, np. osoba pisząca artykuł naukowy, włącza do </a:t>
            </a:r>
            <a:r>
              <a:rPr lang="pl-PL" dirty="0" smtClean="0"/>
              <a:t>niego bez </a:t>
            </a:r>
            <a:r>
              <a:rPr lang="pl-PL" dirty="0"/>
              <a:t>odpowiednich oznaczeń fragmenty innych własnych prac</a:t>
            </a:r>
            <a:r>
              <a:rPr lang="pl-PL" dirty="0" smtClean="0"/>
              <a:t>.</a:t>
            </a:r>
          </a:p>
          <a:p>
            <a:pPr marL="0" indent="0" algn="just">
              <a:buNone/>
            </a:pPr>
            <a:r>
              <a:rPr lang="pl-PL" dirty="0" err="1"/>
              <a:t>Autoplagiat</a:t>
            </a:r>
            <a:r>
              <a:rPr lang="pl-PL" dirty="0"/>
              <a:t> nie jest naruszeniem autorskich praw osobistych, bo nie dochodzi </a:t>
            </a:r>
            <a:r>
              <a:rPr lang="pl-PL" dirty="0" smtClean="0"/>
              <a:t>do niezgodnego </a:t>
            </a:r>
            <a:r>
              <a:rPr lang="pl-PL" dirty="0"/>
              <a:t>z prawdą przypisania autorstwa. Może być natomiast naruszeniem </a:t>
            </a:r>
            <a:r>
              <a:rPr lang="pl-PL" dirty="0" smtClean="0"/>
              <a:t>praw majątkowych</a:t>
            </a:r>
            <a:r>
              <a:rPr lang="pl-PL" dirty="0"/>
              <a:t>, jeżeli dochodzi do kopiowania tekstu z artykułu, do którego prawa </a:t>
            </a:r>
            <a:r>
              <a:rPr lang="pl-PL" dirty="0" smtClean="0"/>
              <a:t>zostały przeniesione </a:t>
            </a:r>
            <a:r>
              <a:rPr lang="pl-PL" dirty="0"/>
              <a:t>na wydawcę</a:t>
            </a:r>
            <a:r>
              <a:rPr lang="pl-PL" dirty="0" smtClean="0"/>
              <a:t>.</a:t>
            </a:r>
          </a:p>
          <a:p>
            <a:pPr marL="0" indent="0" algn="just">
              <a:buNone/>
            </a:pPr>
            <a:r>
              <a:rPr lang="pl-PL" dirty="0" err="1"/>
              <a:t>Autoplagiat</a:t>
            </a:r>
            <a:r>
              <a:rPr lang="pl-PL" dirty="0"/>
              <a:t> jest naruszeniem zasad naukowej rzetelności, co w przypadku </a:t>
            </a:r>
            <a:r>
              <a:rPr lang="pl-PL" dirty="0" smtClean="0"/>
              <a:t>pracowników naukowych </a:t>
            </a:r>
            <a:r>
              <a:rPr lang="pl-PL" dirty="0"/>
              <a:t>skutkuje odpowiedzialnością dyscyplinarną.</a:t>
            </a:r>
          </a:p>
          <a:p>
            <a:pPr marL="0" indent="0" algn="just">
              <a:buNone/>
            </a:pPr>
            <a:endParaRPr lang="pl-PL" dirty="0"/>
          </a:p>
        </p:txBody>
      </p:sp>
    </p:spTree>
    <p:extLst>
      <p:ext uri="{BB962C8B-B14F-4D97-AF65-F5344CB8AC3E}">
        <p14:creationId xmlns:p14="http://schemas.microsoft.com/office/powerpoint/2010/main" val="4109140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Odpowiedzialność za naruszenie praw autorskich</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Z naruszeniem praw autorskich mamy do czynienia za każdym razem, gdy </a:t>
            </a:r>
            <a:r>
              <a:rPr lang="pl-PL" dirty="0" smtClean="0"/>
              <a:t>wykorzystujemy:</a:t>
            </a:r>
            <a:endParaRPr lang="pl-PL" dirty="0"/>
          </a:p>
          <a:p>
            <a:pPr algn="just"/>
            <a:r>
              <a:rPr lang="pl-PL" dirty="0"/>
              <a:t>utwór poza zakresem dozwolonego użytku bez uzyskania wymaganego zezwolenia (w postaci</a:t>
            </a:r>
          </a:p>
          <a:p>
            <a:pPr algn="just"/>
            <a:r>
              <a:rPr lang="pl-PL" dirty="0" smtClean="0"/>
              <a:t>Licencji </a:t>
            </a:r>
            <a:r>
              <a:rPr lang="pl-PL" dirty="0"/>
              <a:t>bądź przeniesienia praw</a:t>
            </a:r>
            <a:r>
              <a:rPr lang="pl-PL" dirty="0" smtClean="0"/>
              <a:t>).</a:t>
            </a:r>
          </a:p>
          <a:p>
            <a:pPr marL="0" indent="0" algn="just">
              <a:buNone/>
            </a:pPr>
            <a:r>
              <a:rPr lang="pl-PL" dirty="0"/>
              <a:t>Naruszenie praw autorskich może skutkować odpowiedzialnością cywilną lub </a:t>
            </a:r>
            <a:r>
              <a:rPr lang="pl-PL" dirty="0" smtClean="0"/>
              <a:t>karną. W </a:t>
            </a:r>
            <a:r>
              <a:rPr lang="pl-PL" dirty="0"/>
              <a:t>szczególnych przypadkach w grę może wchodzić także </a:t>
            </a:r>
            <a:r>
              <a:rPr lang="pl-PL" dirty="0" smtClean="0"/>
              <a:t>odpowiedzialność dyscyplinarna</a:t>
            </a:r>
            <a:r>
              <a:rPr lang="pl-PL" dirty="0"/>
              <a:t>, np. wtedy, gdy naruszenia dopuści się pracownik naukowy.</a:t>
            </a:r>
          </a:p>
        </p:txBody>
      </p:sp>
    </p:spTree>
    <p:extLst>
      <p:ext uri="{BB962C8B-B14F-4D97-AF65-F5344CB8AC3E}">
        <p14:creationId xmlns:p14="http://schemas.microsoft.com/office/powerpoint/2010/main" val="319081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Zagadnienia ogólne</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5. Prawa pokrewne</a:t>
            </a:r>
          </a:p>
          <a:p>
            <a:pPr marL="0" indent="0">
              <a:buNone/>
            </a:pPr>
            <a:r>
              <a:rPr lang="pl-PL" dirty="0" smtClean="0"/>
              <a:t>a) prawa do artystycznych </a:t>
            </a:r>
            <a:r>
              <a:rPr lang="pl-PL" dirty="0" err="1" smtClean="0"/>
              <a:t>wykonań</a:t>
            </a:r>
            <a:endParaRPr lang="pl-PL" dirty="0" smtClean="0"/>
          </a:p>
          <a:p>
            <a:pPr marL="0" indent="0">
              <a:buNone/>
            </a:pPr>
            <a:r>
              <a:rPr lang="pl-PL" dirty="0" smtClean="0"/>
              <a:t>b) prawa do fonogramów i wideogramów</a:t>
            </a:r>
          </a:p>
          <a:p>
            <a:pPr marL="0" indent="0">
              <a:buNone/>
            </a:pPr>
            <a:r>
              <a:rPr lang="pl-PL" dirty="0" smtClean="0"/>
              <a:t>c) prawa do nadań programów</a:t>
            </a:r>
          </a:p>
          <a:p>
            <a:pPr marL="0" indent="0">
              <a:buNone/>
            </a:pPr>
            <a:r>
              <a:rPr lang="pl-PL" dirty="0" smtClean="0"/>
              <a:t>d) prawa do pierwszych wydań </a:t>
            </a:r>
          </a:p>
          <a:p>
            <a:pPr marL="0" indent="0">
              <a:buNone/>
            </a:pPr>
            <a:r>
              <a:rPr lang="pl-PL" dirty="0" smtClean="0"/>
              <a:t>e) prawa do wydań naukowych i krytycznych  </a:t>
            </a:r>
          </a:p>
          <a:p>
            <a:pPr marL="0" indent="0">
              <a:buNone/>
            </a:pPr>
            <a:r>
              <a:rPr lang="pl-PL" b="1" dirty="0" smtClean="0"/>
              <a:t> IV. Prawo własności przemysłowej</a:t>
            </a:r>
          </a:p>
          <a:p>
            <a:pPr marL="0" indent="0">
              <a:buNone/>
            </a:pPr>
            <a:r>
              <a:rPr lang="pl-PL" dirty="0" smtClean="0"/>
              <a:t> 1. Przedmiot prawa własności przemysłowej</a:t>
            </a:r>
          </a:p>
          <a:p>
            <a:pPr marL="0" indent="0">
              <a:buNone/>
            </a:pPr>
            <a:r>
              <a:rPr lang="pl-PL" dirty="0" smtClean="0"/>
              <a:t> 2. Podmiot prawa własności przemysłowej</a:t>
            </a:r>
          </a:p>
          <a:p>
            <a:pPr marL="0" indent="0">
              <a:buNone/>
            </a:pPr>
            <a:r>
              <a:rPr lang="pl-PL" dirty="0" smtClean="0"/>
              <a:t> 3. Treść prawa własności przemysłowej</a:t>
            </a:r>
          </a:p>
          <a:p>
            <a:pPr marL="0" indent="0">
              <a:buNone/>
            </a:pPr>
            <a:r>
              <a:rPr lang="pl-PL" dirty="0" smtClean="0"/>
              <a:t> 4. Ochrona prawa własności przemysłowej</a:t>
            </a:r>
          </a:p>
          <a:p>
            <a:pPr marL="0" indent="0">
              <a:buNone/>
            </a:pPr>
            <a:r>
              <a:rPr lang="pl-PL" dirty="0" smtClean="0"/>
              <a:t> 5. Ochrona prawa prasowego</a:t>
            </a:r>
          </a:p>
          <a:p>
            <a:pPr marL="0" indent="0">
              <a:buNone/>
            </a:pPr>
            <a:r>
              <a:rPr lang="pl-PL" dirty="0" smtClean="0"/>
              <a:t> 6. Umowy</a:t>
            </a:r>
          </a:p>
          <a:p>
            <a:endParaRPr lang="pl-PL" dirty="0"/>
          </a:p>
        </p:txBody>
      </p:sp>
    </p:spTree>
    <p:extLst>
      <p:ext uri="{BB962C8B-B14F-4D97-AF65-F5344CB8AC3E}">
        <p14:creationId xmlns:p14="http://schemas.microsoft.com/office/powerpoint/2010/main" val="3960351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Sankcje cywilne</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Twórcy, którego autorskie prawa osobiste zostały naruszone bądź zagrożone, </a:t>
            </a:r>
            <a:r>
              <a:rPr lang="pl-PL" dirty="0" smtClean="0"/>
              <a:t>przysługuje przede </a:t>
            </a:r>
            <a:r>
              <a:rPr lang="pl-PL" dirty="0"/>
              <a:t>wszystkim roszczenie o zaniechanie tego działania. W przypadku, gdy doszło już </a:t>
            </a:r>
            <a:r>
              <a:rPr lang="pl-PL" dirty="0" smtClean="0"/>
              <a:t>do naruszenia </a:t>
            </a:r>
            <a:r>
              <a:rPr lang="pl-PL" dirty="0"/>
              <a:t>tych praw, twórcy przysługuje roszczenie o przywrócenie stanu </a:t>
            </a:r>
            <a:r>
              <a:rPr lang="pl-PL" dirty="0" smtClean="0"/>
              <a:t>poprzedniego, czyli </a:t>
            </a:r>
            <a:r>
              <a:rPr lang="pl-PL" dirty="0"/>
              <a:t>usunięcie przez sprawcę skutków naruszenia. Jeśli działanie, które wywołało naruszenie, było zawinione (chodzi tu już nawet o </a:t>
            </a:r>
            <a:r>
              <a:rPr lang="pl-PL" dirty="0" smtClean="0"/>
              <a:t>najlżejszą postać </a:t>
            </a:r>
            <a:r>
              <a:rPr lang="pl-PL" dirty="0"/>
              <a:t>winy), twórca może domagać się zasądzenia zadośćuczynienia za doznaną </a:t>
            </a:r>
            <a:r>
              <a:rPr lang="pl-PL" dirty="0" smtClean="0"/>
              <a:t>krzywdę lub </a:t>
            </a:r>
            <a:r>
              <a:rPr lang="pl-PL" dirty="0"/>
              <a:t>zasądzenia odpowiedniej sumy pieniężnej na wskazany cel społeczny.</a:t>
            </a:r>
          </a:p>
        </p:txBody>
      </p:sp>
    </p:spTree>
    <p:extLst>
      <p:ext uri="{BB962C8B-B14F-4D97-AF65-F5344CB8AC3E}">
        <p14:creationId xmlns:p14="http://schemas.microsoft.com/office/powerpoint/2010/main" val="3749814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Sankcje cywilne</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latin typeface="Times New Roman" panose="02020603050405020304" pitchFamily="18" charset="0"/>
                <a:cs typeface="Times New Roman" panose="02020603050405020304" pitchFamily="18" charset="0"/>
              </a:rPr>
              <a:t>W przypadku naruszenia praw majątkowych twórcy, przysługują mu następujące </a:t>
            </a:r>
            <a:r>
              <a:rPr lang="pl-PL" dirty="0" smtClean="0">
                <a:latin typeface="Times New Roman" panose="02020603050405020304" pitchFamily="18" charset="0"/>
                <a:cs typeface="Times New Roman" panose="02020603050405020304" pitchFamily="18" charset="0"/>
              </a:rPr>
              <a:t>roszczenia:</a:t>
            </a:r>
          </a:p>
          <a:p>
            <a:pPr algn="just"/>
            <a:r>
              <a:rPr lang="pl-PL" dirty="0" smtClean="0">
                <a:latin typeface="Times New Roman" panose="02020603050405020304" pitchFamily="18" charset="0"/>
                <a:cs typeface="Times New Roman" panose="02020603050405020304" pitchFamily="18" charset="0"/>
              </a:rPr>
              <a:t>zaniechanie naruszenia;</a:t>
            </a:r>
            <a:endParaRPr lang="pl-PL" dirty="0">
              <a:latin typeface="Times New Roman" panose="02020603050405020304" pitchFamily="18" charset="0"/>
              <a:cs typeface="Times New Roman" panose="02020603050405020304" pitchFamily="18" charset="0"/>
            </a:endParaRPr>
          </a:p>
          <a:p>
            <a:pPr algn="just"/>
            <a:r>
              <a:rPr lang="pl-PL" dirty="0" smtClean="0">
                <a:latin typeface="Times New Roman" panose="02020603050405020304" pitchFamily="18" charset="0"/>
                <a:cs typeface="Times New Roman" panose="02020603050405020304" pitchFamily="18" charset="0"/>
              </a:rPr>
              <a:t>usunięcie </a:t>
            </a:r>
            <a:r>
              <a:rPr lang="pl-PL" dirty="0">
                <a:latin typeface="Times New Roman" panose="02020603050405020304" pitchFamily="18" charset="0"/>
                <a:cs typeface="Times New Roman" panose="02020603050405020304" pitchFamily="18" charset="0"/>
              </a:rPr>
              <a:t>skutków </a:t>
            </a:r>
            <a:r>
              <a:rPr lang="pl-PL" dirty="0" smtClean="0">
                <a:latin typeface="Times New Roman" panose="02020603050405020304" pitchFamily="18" charset="0"/>
                <a:cs typeface="Times New Roman" panose="02020603050405020304" pitchFamily="18" charset="0"/>
              </a:rPr>
              <a:t>naruszenia;</a:t>
            </a:r>
            <a:endParaRPr lang="pl-PL" dirty="0">
              <a:latin typeface="Times New Roman" panose="02020603050405020304" pitchFamily="18" charset="0"/>
              <a:cs typeface="Times New Roman" panose="02020603050405020304" pitchFamily="18" charset="0"/>
            </a:endParaRPr>
          </a:p>
          <a:p>
            <a:pPr algn="just"/>
            <a:r>
              <a:rPr lang="pl-PL" dirty="0" smtClean="0">
                <a:latin typeface="Times New Roman" panose="02020603050405020304" pitchFamily="18" charset="0"/>
                <a:cs typeface="Times New Roman" panose="02020603050405020304" pitchFamily="18" charset="0"/>
              </a:rPr>
              <a:t>naprawienie </a:t>
            </a:r>
            <a:r>
              <a:rPr lang="pl-PL" dirty="0">
                <a:latin typeface="Times New Roman" panose="02020603050405020304" pitchFamily="18" charset="0"/>
                <a:cs typeface="Times New Roman" panose="02020603050405020304" pitchFamily="18" charset="0"/>
              </a:rPr>
              <a:t>wyrządzonej szkody (majątkowej):</a:t>
            </a:r>
          </a:p>
          <a:p>
            <a:pPr algn="just"/>
            <a:r>
              <a:rPr lang="pl-PL" dirty="0" smtClean="0">
                <a:latin typeface="Times New Roman" panose="02020603050405020304" pitchFamily="18" charset="0"/>
                <a:cs typeface="Times New Roman" panose="02020603050405020304" pitchFamily="18" charset="0"/>
              </a:rPr>
              <a:t>na </a:t>
            </a:r>
            <a:r>
              <a:rPr lang="pl-PL" dirty="0">
                <a:latin typeface="Times New Roman" panose="02020603050405020304" pitchFamily="18" charset="0"/>
                <a:cs typeface="Times New Roman" panose="02020603050405020304" pitchFamily="18" charset="0"/>
              </a:rPr>
              <a:t>zasadach ogólnych (w takim przypadku twórca musi udowodnić nie </a:t>
            </a:r>
            <a:r>
              <a:rPr lang="pl-PL" dirty="0" smtClean="0">
                <a:latin typeface="Times New Roman" panose="02020603050405020304" pitchFamily="18" charset="0"/>
                <a:cs typeface="Times New Roman" panose="02020603050405020304" pitchFamily="18" charset="0"/>
              </a:rPr>
              <a:t>tylko;</a:t>
            </a:r>
            <a:endParaRPr lang="pl-PL" dirty="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wystąpienie szkody, ale też jej wysokość oraz winę po stronie naruszyciela</a:t>
            </a:r>
            <a:r>
              <a:rPr lang="pl-PL" dirty="0" smtClean="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 poprzez zapłatę sumy pieniężnej w wysokości odpowiadającej </a:t>
            </a:r>
            <a:r>
              <a:rPr lang="pl-PL" dirty="0" smtClean="0">
                <a:latin typeface="Times New Roman" panose="02020603050405020304" pitchFamily="18" charset="0"/>
                <a:cs typeface="Times New Roman" panose="02020603050405020304" pitchFamily="18" charset="0"/>
              </a:rPr>
              <a:t>dwukrotności;;</a:t>
            </a:r>
            <a:endParaRPr lang="pl-PL" dirty="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stosownego </a:t>
            </a:r>
            <a:r>
              <a:rPr lang="pl-PL" dirty="0" smtClean="0">
                <a:latin typeface="Times New Roman" panose="02020603050405020304" pitchFamily="18" charset="0"/>
                <a:cs typeface="Times New Roman" panose="02020603050405020304" pitchFamily="18" charset="0"/>
              </a:rPr>
              <a:t>wynagrodzenia;</a:t>
            </a:r>
            <a:endParaRPr lang="pl-PL" dirty="0">
              <a:latin typeface="Times New Roman" panose="02020603050405020304" pitchFamily="18" charset="0"/>
              <a:cs typeface="Times New Roman" panose="02020603050405020304" pitchFamily="18" charset="0"/>
            </a:endParaRPr>
          </a:p>
          <a:p>
            <a:pPr algn="just"/>
            <a:r>
              <a:rPr lang="pl-PL" dirty="0" smtClean="0">
                <a:latin typeface="Times New Roman" panose="02020603050405020304" pitchFamily="18" charset="0"/>
                <a:cs typeface="Times New Roman" panose="02020603050405020304" pitchFamily="18" charset="0"/>
              </a:rPr>
              <a:t>wydanie </a:t>
            </a:r>
            <a:r>
              <a:rPr lang="pl-PL" dirty="0">
                <a:latin typeface="Times New Roman" panose="02020603050405020304" pitchFamily="18" charset="0"/>
                <a:cs typeface="Times New Roman" panose="02020603050405020304" pitchFamily="18" charset="0"/>
              </a:rPr>
              <a:t>uzyskanych </a:t>
            </a:r>
            <a:r>
              <a:rPr lang="pl-PL" dirty="0" smtClean="0">
                <a:latin typeface="Times New Roman" panose="02020603050405020304" pitchFamily="18" charset="0"/>
                <a:cs typeface="Times New Roman" panose="02020603050405020304" pitchFamily="18" charset="0"/>
              </a:rPr>
              <a:t>korzyści.</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13319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Sankcje karne</a:t>
            </a:r>
            <a:endParaRPr lang="pl-PL" dirty="0"/>
          </a:p>
        </p:txBody>
      </p:sp>
      <p:sp>
        <p:nvSpPr>
          <p:cNvPr id="3" name="Symbol zastępczy zawartości 2"/>
          <p:cNvSpPr>
            <a:spLocks noGrp="1"/>
          </p:cNvSpPr>
          <p:nvPr>
            <p:ph idx="1"/>
          </p:nvPr>
        </p:nvSpPr>
        <p:spPr/>
        <p:txBody>
          <a:bodyPr>
            <a:noAutofit/>
          </a:bodyPr>
          <a:lstStyle/>
          <a:p>
            <a:pPr marL="0" indent="0" algn="just">
              <a:buNone/>
            </a:pPr>
            <a:r>
              <a:rPr lang="pl-PL" sz="1600" smtClean="0">
                <a:latin typeface="Times New Roman" panose="02020603050405020304" pitchFamily="18" charset="0"/>
                <a:cs typeface="Times New Roman" panose="02020603050405020304" pitchFamily="18" charset="0"/>
              </a:rPr>
              <a:t>W </a:t>
            </a:r>
            <a:r>
              <a:rPr lang="pl-PL" sz="1600" dirty="0">
                <a:latin typeface="Times New Roman" panose="02020603050405020304" pitchFamily="18" charset="0"/>
                <a:cs typeface="Times New Roman" panose="02020603050405020304" pitchFamily="18" charset="0"/>
              </a:rPr>
              <a:t>niektórych sytuacjach naruszycielowi praw autorskich można przypisać </a:t>
            </a:r>
            <a:r>
              <a:rPr lang="pl-PL" sz="1600" dirty="0" smtClean="0">
                <a:latin typeface="Times New Roman" panose="02020603050405020304" pitchFamily="18" charset="0"/>
                <a:cs typeface="Times New Roman" panose="02020603050405020304" pitchFamily="18" charset="0"/>
              </a:rPr>
              <a:t>odpowiedzialność karną </a:t>
            </a:r>
            <a:r>
              <a:rPr lang="pl-PL" sz="1600" dirty="0">
                <a:latin typeface="Times New Roman" panose="02020603050405020304" pitchFamily="18" charset="0"/>
                <a:cs typeface="Times New Roman" panose="02020603050405020304" pitchFamily="18" charset="0"/>
              </a:rPr>
              <a:t>za przestępstwo, niezależnie od tego, czy naruszenie skutkuje </a:t>
            </a:r>
            <a:r>
              <a:rPr lang="pl-PL" sz="1600" dirty="0" smtClean="0">
                <a:latin typeface="Times New Roman" panose="02020603050405020304" pitchFamily="18" charset="0"/>
                <a:cs typeface="Times New Roman" panose="02020603050405020304" pitchFamily="18" charset="0"/>
              </a:rPr>
              <a:t>jednocześnie odpowiedzialnością cywilną. odpowiedzialność </a:t>
            </a:r>
            <a:r>
              <a:rPr lang="pl-PL" sz="1600" dirty="0">
                <a:latin typeface="Times New Roman" panose="02020603050405020304" pitchFamily="18" charset="0"/>
                <a:cs typeface="Times New Roman" panose="02020603050405020304" pitchFamily="18" charset="0"/>
              </a:rPr>
              <a:t>karna może być rezultatem popełnienia plagiatu lub naruszenia </a:t>
            </a:r>
            <a:r>
              <a:rPr lang="pl-PL" sz="1600" dirty="0" smtClean="0">
                <a:latin typeface="Times New Roman" panose="02020603050405020304" pitchFamily="18" charset="0"/>
                <a:cs typeface="Times New Roman" panose="02020603050405020304" pitchFamily="18" charset="0"/>
              </a:rPr>
              <a:t>innych autorskich </a:t>
            </a:r>
            <a:r>
              <a:rPr lang="pl-PL" sz="1600" dirty="0">
                <a:latin typeface="Times New Roman" panose="02020603050405020304" pitchFamily="18" charset="0"/>
                <a:cs typeface="Times New Roman" panose="02020603050405020304" pitchFamily="18" charset="0"/>
              </a:rPr>
              <a:t>praw osobistych (brak informacji o autorstwie, publiczne zniekształcanie </a:t>
            </a:r>
            <a:r>
              <a:rPr lang="pl-PL" sz="1600" dirty="0" smtClean="0">
                <a:latin typeface="Times New Roman" panose="02020603050405020304" pitchFamily="18" charset="0"/>
                <a:cs typeface="Times New Roman" panose="02020603050405020304" pitchFamily="18" charset="0"/>
              </a:rPr>
              <a:t>utworu, uniemożliwienie </a:t>
            </a:r>
            <a:r>
              <a:rPr lang="pl-PL" sz="1600" dirty="0">
                <a:latin typeface="Times New Roman" panose="02020603050405020304" pitchFamily="18" charset="0"/>
                <a:cs typeface="Times New Roman" panose="02020603050405020304" pitchFamily="18" charset="0"/>
              </a:rPr>
              <a:t>lub utrudnianie kontroli korzystania z utworu). Przestępstwem jest nieuprawnione </a:t>
            </a:r>
            <a:r>
              <a:rPr lang="pl-PL" sz="1600" dirty="0" smtClean="0">
                <a:latin typeface="Times New Roman" panose="02020603050405020304" pitchFamily="18" charset="0"/>
                <a:cs typeface="Times New Roman" panose="02020603050405020304" pitchFamily="18" charset="0"/>
              </a:rPr>
              <a:t>lub niezgodne </a:t>
            </a:r>
            <a:r>
              <a:rPr lang="pl-PL" sz="1600" dirty="0">
                <a:latin typeface="Times New Roman" panose="02020603050405020304" pitchFamily="18" charset="0"/>
                <a:cs typeface="Times New Roman" panose="02020603050405020304" pitchFamily="18" charset="0"/>
              </a:rPr>
              <a:t>z warunkami uprawnienia rozpowszechnianie utworu bądź utrwalenie utworu w </a:t>
            </a:r>
            <a:r>
              <a:rPr lang="pl-PL" sz="1600" dirty="0" smtClean="0">
                <a:latin typeface="Times New Roman" panose="02020603050405020304" pitchFamily="18" charset="0"/>
                <a:cs typeface="Times New Roman" panose="02020603050405020304" pitchFamily="18" charset="0"/>
              </a:rPr>
              <a:t>celu rozpowszechnienia;</a:t>
            </a:r>
            <a:endParaRPr lang="pl-PL" sz="1600" dirty="0">
              <a:latin typeface="Times New Roman" panose="02020603050405020304" pitchFamily="18" charset="0"/>
              <a:cs typeface="Times New Roman" panose="02020603050405020304" pitchFamily="18" charset="0"/>
            </a:endParaRPr>
          </a:p>
          <a:p>
            <a:pPr marL="0" indent="0" algn="just">
              <a:buNone/>
            </a:pPr>
            <a:endParaRPr lang="pl-PL" sz="1600" dirty="0" smtClean="0">
              <a:latin typeface="Times New Roman" panose="02020603050405020304" pitchFamily="18" charset="0"/>
              <a:cs typeface="Times New Roman" panose="02020603050405020304" pitchFamily="18" charset="0"/>
            </a:endParaRPr>
          </a:p>
          <a:p>
            <a:pPr marL="0" indent="0" algn="just">
              <a:buNone/>
            </a:pPr>
            <a:r>
              <a:rPr lang="pl-PL" sz="1600" dirty="0" smtClean="0">
                <a:latin typeface="Times New Roman" panose="02020603050405020304" pitchFamily="18" charset="0"/>
                <a:cs typeface="Times New Roman" panose="02020603050405020304" pitchFamily="18" charset="0"/>
              </a:rPr>
              <a:t>● </a:t>
            </a:r>
            <a:r>
              <a:rPr lang="pl-PL" sz="1600" dirty="0">
                <a:latin typeface="Times New Roman" panose="02020603050405020304" pitchFamily="18" charset="0"/>
                <a:cs typeface="Times New Roman" panose="02020603050405020304" pitchFamily="18" charset="0"/>
              </a:rPr>
              <a:t>jako osobne przestępstwo ustawa o prawie autorskim traktuje nabycie lub pomoc w zbyciu, albo</a:t>
            </a:r>
          </a:p>
          <a:p>
            <a:pPr marL="0" indent="0" algn="just">
              <a:buNone/>
            </a:pPr>
            <a:r>
              <a:rPr lang="pl-PL" sz="1600" dirty="0">
                <a:latin typeface="Times New Roman" panose="02020603050405020304" pitchFamily="18" charset="0"/>
                <a:cs typeface="Times New Roman" panose="02020603050405020304" pitchFamily="18" charset="0"/>
              </a:rPr>
              <a:t>przyjęcie lub pomoc w ukryciu nośnika utworu rozpowszechnionego lub zwielokrotnionego bez</a:t>
            </a:r>
          </a:p>
          <a:p>
            <a:pPr marL="0" indent="0" algn="just">
              <a:buNone/>
            </a:pPr>
            <a:r>
              <a:rPr lang="pl-PL" sz="1600" dirty="0">
                <a:latin typeface="Times New Roman" panose="02020603050405020304" pitchFamily="18" charset="0"/>
                <a:cs typeface="Times New Roman" panose="02020603050405020304" pitchFamily="18" charset="0"/>
              </a:rPr>
              <a:t>uprawnienia lub wbrew warunkom tego uprawnienia</a:t>
            </a:r>
          </a:p>
          <a:p>
            <a:pPr marL="0" indent="0" algn="just">
              <a:buNone/>
            </a:pPr>
            <a:endParaRPr lang="pl-PL" sz="1600" dirty="0" smtClean="0">
              <a:latin typeface="Times New Roman" panose="02020603050405020304" pitchFamily="18" charset="0"/>
              <a:cs typeface="Times New Roman" panose="02020603050405020304" pitchFamily="18" charset="0"/>
            </a:endParaRPr>
          </a:p>
          <a:p>
            <a:pPr marL="0" indent="0" algn="just">
              <a:buNone/>
            </a:pPr>
            <a:r>
              <a:rPr lang="pl-PL" sz="1600" dirty="0" smtClean="0">
                <a:latin typeface="Times New Roman" panose="02020603050405020304" pitchFamily="18" charset="0"/>
                <a:cs typeface="Times New Roman" panose="02020603050405020304" pitchFamily="18" charset="0"/>
              </a:rPr>
              <a:t>● </a:t>
            </a:r>
            <a:r>
              <a:rPr lang="pl-PL" sz="1600" dirty="0">
                <a:latin typeface="Times New Roman" panose="02020603050405020304" pitchFamily="18" charset="0"/>
                <a:cs typeface="Times New Roman" panose="02020603050405020304" pitchFamily="18" charset="0"/>
              </a:rPr>
              <a:t>osobno wyróżnionym w ustawie przestępstwem jest ponadto wytwarzanie, obrót oraz reklama, ale</a:t>
            </a:r>
          </a:p>
          <a:p>
            <a:pPr marL="0" indent="0" algn="just">
              <a:buNone/>
            </a:pPr>
            <a:r>
              <a:rPr lang="pl-PL" sz="1600" dirty="0">
                <a:latin typeface="Times New Roman" panose="02020603050405020304" pitchFamily="18" charset="0"/>
                <a:cs typeface="Times New Roman" panose="02020603050405020304" pitchFamily="18" charset="0"/>
              </a:rPr>
              <a:t>też posiadanie, przechowywanie lub wykorzystywanie urządzeń przeznaczonych do</a:t>
            </a:r>
          </a:p>
          <a:p>
            <a:pPr marL="0" indent="0" algn="just">
              <a:buNone/>
            </a:pPr>
            <a:r>
              <a:rPr lang="pl-PL" sz="1600" dirty="0">
                <a:latin typeface="Times New Roman" panose="02020603050405020304" pitchFamily="18" charset="0"/>
                <a:cs typeface="Times New Roman" panose="02020603050405020304" pitchFamily="18" charset="0"/>
              </a:rPr>
              <a:t>niedozwolonego usuwania lub obchodzenia skutecznych technicznych zabezpieczeń DRM</a:t>
            </a:r>
          </a:p>
        </p:txBody>
      </p:sp>
    </p:spTree>
    <p:extLst>
      <p:ext uri="{BB962C8B-B14F-4D97-AF65-F5344CB8AC3E}">
        <p14:creationId xmlns:p14="http://schemas.microsoft.com/office/powerpoint/2010/main" val="285887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Umowy o przekazaniu praw autorskich i licencyjne</a:t>
            </a:r>
          </a:p>
        </p:txBody>
      </p:sp>
      <p:sp>
        <p:nvSpPr>
          <p:cNvPr id="3" name="Symbol zastępczy zawartości 2"/>
          <p:cNvSpPr>
            <a:spLocks noGrp="1"/>
          </p:cNvSpPr>
          <p:nvPr>
            <p:ph idx="1"/>
          </p:nvPr>
        </p:nvSpPr>
        <p:spPr/>
        <p:txBody>
          <a:bodyPr>
            <a:normAutofit/>
          </a:bodyPr>
          <a:lstStyle/>
          <a:p>
            <a:pPr marL="0" indent="0" algn="just">
              <a:buNone/>
            </a:pPr>
            <a:r>
              <a:rPr lang="pl-PL" b="1" dirty="0" smtClean="0"/>
              <a:t>Umowa o przekazaniu praw </a:t>
            </a:r>
            <a:r>
              <a:rPr lang="pl-PL" dirty="0" smtClean="0"/>
              <a:t>- Korzystanie </a:t>
            </a:r>
            <a:r>
              <a:rPr lang="pl-PL" dirty="0"/>
              <a:t>z utworu poza zakresem dozwolonego użytku oznacza wejście w </a:t>
            </a:r>
            <a:r>
              <a:rPr lang="pl-PL" dirty="0" smtClean="0"/>
              <a:t>zakres monopolu </a:t>
            </a:r>
            <a:r>
              <a:rPr lang="pl-PL" dirty="0"/>
              <a:t>autorskiego. Istnieją dwa podstawowe sposoby zrobienia tego w sposób </a:t>
            </a:r>
            <a:r>
              <a:rPr lang="pl-PL" dirty="0" smtClean="0"/>
              <a:t>legalny: uzyskanie </a:t>
            </a:r>
            <a:r>
              <a:rPr lang="pl-PL" dirty="0"/>
              <a:t>licencji uprawnionego (umowa licencyjna) lub nabycie od niego </a:t>
            </a:r>
            <a:r>
              <a:rPr lang="pl-PL" dirty="0" smtClean="0"/>
              <a:t>autorskich; praw </a:t>
            </a:r>
            <a:r>
              <a:rPr lang="pl-PL" dirty="0"/>
              <a:t>majątkowych (umowa o przeniesienie praw).</a:t>
            </a:r>
          </a:p>
        </p:txBody>
      </p:sp>
    </p:spTree>
    <p:extLst>
      <p:ext uri="{BB962C8B-B14F-4D97-AF65-F5344CB8AC3E}">
        <p14:creationId xmlns:p14="http://schemas.microsoft.com/office/powerpoint/2010/main" val="171957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Umowy o przekazaniu praw autorskich i licencyjne</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sz="3400" dirty="0">
                <a:latin typeface="Times New Roman" panose="02020603050405020304" pitchFamily="18" charset="0"/>
                <a:cs typeface="Times New Roman" panose="02020603050405020304" pitchFamily="18" charset="0"/>
              </a:rPr>
              <a:t>Po podpisaniu umowy o przeniesienie praw jedyną osobą uprawnioną do </a:t>
            </a:r>
            <a:r>
              <a:rPr lang="pl-PL" sz="3400" dirty="0" smtClean="0">
                <a:latin typeface="Times New Roman" panose="02020603050405020304" pitchFamily="18" charset="0"/>
                <a:cs typeface="Times New Roman" panose="02020603050405020304" pitchFamily="18" charset="0"/>
              </a:rPr>
              <a:t>korzystania z </a:t>
            </a:r>
            <a:r>
              <a:rPr lang="pl-PL" sz="3400" dirty="0">
                <a:latin typeface="Times New Roman" panose="02020603050405020304" pitchFamily="18" charset="0"/>
                <a:cs typeface="Times New Roman" panose="02020603050405020304" pitchFamily="18" charset="0"/>
              </a:rPr>
              <a:t>utworu staje się nabywca. Pierwotny uprawniony po jej podpisaniu traci </a:t>
            </a:r>
            <a:r>
              <a:rPr lang="pl-PL" sz="3400" dirty="0" smtClean="0">
                <a:latin typeface="Times New Roman" panose="02020603050405020304" pitchFamily="18" charset="0"/>
                <a:cs typeface="Times New Roman" panose="02020603050405020304" pitchFamily="18" charset="0"/>
              </a:rPr>
              <a:t>wskazane w </a:t>
            </a:r>
            <a:r>
              <a:rPr lang="pl-PL" sz="3400" dirty="0">
                <a:latin typeface="Times New Roman" panose="02020603050405020304" pitchFamily="18" charset="0"/>
                <a:cs typeface="Times New Roman" panose="02020603050405020304" pitchFamily="18" charset="0"/>
              </a:rPr>
              <a:t>umowie prawa majątkowe i nie może z nich korzystać. </a:t>
            </a:r>
            <a:endParaRPr lang="pl-PL" sz="3400" dirty="0" smtClean="0">
              <a:latin typeface="Times New Roman" panose="02020603050405020304" pitchFamily="18" charset="0"/>
              <a:cs typeface="Times New Roman" panose="02020603050405020304" pitchFamily="18" charset="0"/>
            </a:endParaRPr>
          </a:p>
          <a:p>
            <a:pPr marL="0" indent="0" algn="just">
              <a:buNone/>
            </a:pPr>
            <a:r>
              <a:rPr lang="pl-PL" sz="3400" dirty="0" smtClean="0">
                <a:latin typeface="Times New Roman" panose="02020603050405020304" pitchFamily="18" charset="0"/>
                <a:cs typeface="Times New Roman" panose="02020603050405020304" pitchFamily="18" charset="0"/>
              </a:rPr>
              <a:t>W </a:t>
            </a:r>
            <a:r>
              <a:rPr lang="pl-PL" sz="3400" dirty="0">
                <a:latin typeface="Times New Roman" panose="02020603050405020304" pitchFamily="18" charset="0"/>
                <a:cs typeface="Times New Roman" panose="02020603050405020304" pitchFamily="18" charset="0"/>
              </a:rPr>
              <a:t>praktyce umowa o </a:t>
            </a:r>
            <a:r>
              <a:rPr lang="pl-PL" sz="3400" dirty="0" smtClean="0">
                <a:latin typeface="Times New Roman" panose="02020603050405020304" pitchFamily="18" charset="0"/>
                <a:cs typeface="Times New Roman" panose="02020603050405020304" pitchFamily="18" charset="0"/>
              </a:rPr>
              <a:t>przeniesienie ma </a:t>
            </a:r>
            <a:r>
              <a:rPr lang="pl-PL" sz="3400" dirty="0">
                <a:latin typeface="Times New Roman" panose="02020603050405020304" pitchFamily="18" charset="0"/>
                <a:cs typeface="Times New Roman" panose="02020603050405020304" pitchFamily="18" charset="0"/>
              </a:rPr>
              <a:t>charakter ostateczny i nieodwołalny, choć ustawa pozwala od niej odstąpić w </a:t>
            </a:r>
            <a:r>
              <a:rPr lang="pl-PL" sz="3400" dirty="0" smtClean="0">
                <a:latin typeface="Times New Roman" panose="02020603050405020304" pitchFamily="18" charset="0"/>
                <a:cs typeface="Times New Roman" panose="02020603050405020304" pitchFamily="18" charset="0"/>
              </a:rPr>
              <a:t>pewnych wyjątkowych </a:t>
            </a:r>
            <a:r>
              <a:rPr lang="pl-PL" sz="3400" dirty="0">
                <a:latin typeface="Times New Roman" panose="02020603050405020304" pitchFamily="18" charset="0"/>
                <a:cs typeface="Times New Roman" panose="02020603050405020304" pitchFamily="18" charset="0"/>
              </a:rPr>
              <a:t>przypadkach. </a:t>
            </a:r>
            <a:endParaRPr lang="pl-PL" sz="3400" dirty="0" smtClean="0">
              <a:latin typeface="Times New Roman" panose="02020603050405020304" pitchFamily="18" charset="0"/>
              <a:cs typeface="Times New Roman" panose="02020603050405020304" pitchFamily="18" charset="0"/>
            </a:endParaRPr>
          </a:p>
          <a:p>
            <a:pPr marL="0" indent="0" algn="just">
              <a:buNone/>
            </a:pPr>
            <a:endParaRPr lang="pl-PL" sz="3400" dirty="0" smtClean="0">
              <a:latin typeface="Times New Roman" panose="02020603050405020304" pitchFamily="18" charset="0"/>
              <a:cs typeface="Times New Roman" panose="02020603050405020304" pitchFamily="18" charset="0"/>
            </a:endParaRPr>
          </a:p>
          <a:p>
            <a:pPr marL="0" indent="0" algn="just">
              <a:buNone/>
            </a:pPr>
            <a:r>
              <a:rPr lang="pl-PL" sz="3400" dirty="0" smtClean="0">
                <a:latin typeface="Times New Roman" panose="02020603050405020304" pitchFamily="18" charset="0"/>
                <a:cs typeface="Times New Roman" panose="02020603050405020304" pitchFamily="18" charset="0"/>
              </a:rPr>
              <a:t>Warto </a:t>
            </a:r>
            <a:r>
              <a:rPr lang="pl-PL" sz="3400" dirty="0">
                <a:latin typeface="Times New Roman" panose="02020603050405020304" pitchFamily="18" charset="0"/>
                <a:cs typeface="Times New Roman" panose="02020603050405020304" pitchFamily="18" charset="0"/>
              </a:rPr>
              <a:t>pamiętać, że:</a:t>
            </a:r>
          </a:p>
          <a:p>
            <a:pPr marL="0" indent="0" algn="just">
              <a:buNone/>
            </a:pPr>
            <a:r>
              <a:rPr lang="pl-PL" sz="3400" dirty="0">
                <a:latin typeface="Times New Roman" panose="02020603050405020304" pitchFamily="18" charset="0"/>
                <a:cs typeface="Times New Roman" panose="02020603050405020304" pitchFamily="18" charset="0"/>
              </a:rPr>
              <a:t>● umowę o przeniesienie praw majątkowych można porównać do umowy sprzedaży</a:t>
            </a:r>
          </a:p>
          <a:p>
            <a:pPr marL="0" indent="0" algn="just">
              <a:buNone/>
            </a:pPr>
            <a:r>
              <a:rPr lang="pl-PL" sz="3400" dirty="0">
                <a:latin typeface="Times New Roman" panose="02020603050405020304" pitchFamily="18" charset="0"/>
                <a:cs typeface="Times New Roman" panose="02020603050405020304" pitchFamily="18" charset="0"/>
              </a:rPr>
              <a:t>mieszkania. Po jej podpisaniu jedyną osobą uprawnioną do korzystania z utworu</a:t>
            </a:r>
          </a:p>
          <a:p>
            <a:pPr marL="0" indent="0" algn="just">
              <a:buNone/>
            </a:pPr>
            <a:r>
              <a:rPr lang="pl-PL" sz="3400" dirty="0">
                <a:latin typeface="Times New Roman" panose="02020603050405020304" pitchFamily="18" charset="0"/>
                <a:cs typeface="Times New Roman" panose="02020603050405020304" pitchFamily="18" charset="0"/>
              </a:rPr>
              <a:t>staje się nabywca (analogicznie - po sprzedaży mieszkania nie możemy już w nim</a:t>
            </a:r>
          </a:p>
          <a:p>
            <a:pPr marL="0" indent="0" algn="just">
              <a:buNone/>
            </a:pPr>
            <a:r>
              <a:rPr lang="pl-PL" sz="3400" dirty="0">
                <a:latin typeface="Times New Roman" panose="02020603050405020304" pitchFamily="18" charset="0"/>
                <a:cs typeface="Times New Roman" panose="02020603050405020304" pitchFamily="18" charset="0"/>
              </a:rPr>
              <a:t>mieszkać)</a:t>
            </a:r>
          </a:p>
          <a:p>
            <a:pPr marL="0" indent="0" algn="just">
              <a:buNone/>
            </a:pPr>
            <a:r>
              <a:rPr lang="pl-PL" sz="3400" dirty="0">
                <a:latin typeface="Times New Roman" panose="02020603050405020304" pitchFamily="18" charset="0"/>
                <a:cs typeface="Times New Roman" panose="02020603050405020304" pitchFamily="18" charset="0"/>
              </a:rPr>
              <a:t>● twórca nadal może korzystać z praw osobistych, ponieważ te są niezbywalne. W praktyce</a:t>
            </a:r>
          </a:p>
          <a:p>
            <a:pPr marL="0" indent="0" algn="just">
              <a:buNone/>
            </a:pPr>
            <a:r>
              <a:rPr lang="pl-PL" sz="3400" dirty="0">
                <a:latin typeface="Times New Roman" panose="02020603050405020304" pitchFamily="18" charset="0"/>
                <a:cs typeface="Times New Roman" panose="02020603050405020304" pitchFamily="18" charset="0"/>
              </a:rPr>
              <a:t>jednak to osoba posiadająca prawa majątkowe kontroluje wykorzystanie utworu</a:t>
            </a:r>
            <a:endParaRPr lang="pl-PL" sz="3400" dirty="0" smtClean="0">
              <a:latin typeface="Times New Roman" panose="02020603050405020304" pitchFamily="18" charset="0"/>
              <a:cs typeface="Times New Roman" panose="02020603050405020304" pitchFamily="18" charset="0"/>
            </a:endParaRPr>
          </a:p>
          <a:p>
            <a:pPr marL="0" indent="0" algn="just">
              <a:buNone/>
            </a:pPr>
            <a:endParaRPr lang="pl-PL" dirty="0"/>
          </a:p>
        </p:txBody>
      </p:sp>
    </p:spTree>
    <p:extLst>
      <p:ext uri="{BB962C8B-B14F-4D97-AF65-F5344CB8AC3E}">
        <p14:creationId xmlns:p14="http://schemas.microsoft.com/office/powerpoint/2010/main" val="36852814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Umowy o przekazaniu praw autorskich i licencyjnych</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smtClean="0">
                <a:latin typeface="Times New Roman" panose="02020603050405020304" pitchFamily="18" charset="0"/>
                <a:cs typeface="Times New Roman" panose="02020603050405020304" pitchFamily="18" charset="0"/>
              </a:rPr>
              <a:t>Umowa </a:t>
            </a:r>
            <a:r>
              <a:rPr lang="pl-PL" b="1" dirty="0">
                <a:latin typeface="Times New Roman" panose="02020603050405020304" pitchFamily="18" charset="0"/>
                <a:cs typeface="Times New Roman" panose="02020603050405020304" pitchFamily="18" charset="0"/>
              </a:rPr>
              <a:t>licencyjna - </a:t>
            </a:r>
            <a:r>
              <a:rPr lang="pl-PL" dirty="0">
                <a:latin typeface="Times New Roman" panose="02020603050405020304" pitchFamily="18" charset="0"/>
                <a:cs typeface="Times New Roman" panose="02020603050405020304" pitchFamily="18" charset="0"/>
              </a:rPr>
              <a:t>Licencja to udzielanie zgody na konkretne wykorzystanie utworu. W odróżnieniu od </a:t>
            </a:r>
            <a:r>
              <a:rPr lang="pl-PL" dirty="0" smtClean="0">
                <a:latin typeface="Times New Roman" panose="02020603050405020304" pitchFamily="18" charset="0"/>
                <a:cs typeface="Times New Roman" panose="02020603050405020304" pitchFamily="18" charset="0"/>
              </a:rPr>
              <a:t>umowy przeniesienia </a:t>
            </a:r>
            <a:r>
              <a:rPr lang="pl-PL" dirty="0">
                <a:latin typeface="Times New Roman" panose="02020603050405020304" pitchFamily="18" charset="0"/>
                <a:cs typeface="Times New Roman" panose="02020603050405020304" pitchFamily="18" charset="0"/>
              </a:rPr>
              <a:t>praw, udzielając licencji nie traci się swoich przywilejów </a:t>
            </a:r>
            <a:r>
              <a:rPr lang="pl-PL" dirty="0" smtClean="0">
                <a:latin typeface="Times New Roman" panose="02020603050405020304" pitchFamily="18" charset="0"/>
                <a:cs typeface="Times New Roman" panose="02020603050405020304" pitchFamily="18" charset="0"/>
              </a:rPr>
              <a:t>wynikających z </a:t>
            </a:r>
            <a:r>
              <a:rPr lang="pl-PL" dirty="0">
                <a:latin typeface="Times New Roman" panose="02020603050405020304" pitchFamily="18" charset="0"/>
                <a:cs typeface="Times New Roman" panose="02020603050405020304" pitchFamily="18" charset="0"/>
              </a:rPr>
              <a:t>autorskiego prawa majątkowego.</a:t>
            </a:r>
          </a:p>
          <a:p>
            <a:pPr marL="0" indent="0" algn="just">
              <a:buNone/>
            </a:pPr>
            <a:endParaRPr lang="pl-PL" b="1" dirty="0" smtClean="0">
              <a:latin typeface="Times New Roman" panose="02020603050405020304" pitchFamily="18" charset="0"/>
              <a:cs typeface="Times New Roman" panose="02020603050405020304" pitchFamily="18" charset="0"/>
            </a:endParaRPr>
          </a:p>
          <a:p>
            <a:pPr marL="0" indent="0" algn="just">
              <a:buNone/>
            </a:pPr>
            <a:r>
              <a:rPr lang="pl-PL" b="1" dirty="0" smtClean="0">
                <a:latin typeface="Times New Roman" panose="02020603050405020304" pitchFamily="18" charset="0"/>
                <a:cs typeface="Times New Roman" panose="02020603050405020304" pitchFamily="18" charset="0"/>
              </a:rPr>
              <a:t>Warto </a:t>
            </a:r>
            <a:r>
              <a:rPr lang="pl-PL" b="1" dirty="0">
                <a:latin typeface="Times New Roman" panose="02020603050405020304" pitchFamily="18" charset="0"/>
                <a:cs typeface="Times New Roman" panose="02020603050405020304" pitchFamily="18" charset="0"/>
              </a:rPr>
              <a:t>pamiętać, że:</a:t>
            </a:r>
          </a:p>
          <a:p>
            <a:pPr marL="0" indent="0" algn="just">
              <a:buNone/>
            </a:pPr>
            <a:r>
              <a:rPr lang="pl-PL" dirty="0">
                <a:latin typeface="Times New Roman" panose="02020603050405020304" pitchFamily="18" charset="0"/>
                <a:cs typeface="Times New Roman" panose="02020603050405020304" pitchFamily="18" charset="0"/>
              </a:rPr>
              <a:t>● licencjodawca w ramach umowy licencyjnej zezwala licencjobiorcy na korzystanie z utworu.</a:t>
            </a:r>
          </a:p>
          <a:p>
            <a:pPr marL="0" indent="0" algn="just">
              <a:buNone/>
            </a:pPr>
            <a:r>
              <a:rPr lang="pl-PL" dirty="0">
                <a:latin typeface="Times New Roman" panose="02020603050405020304" pitchFamily="18" charset="0"/>
                <a:cs typeface="Times New Roman" panose="02020603050405020304" pitchFamily="18" charset="0"/>
              </a:rPr>
              <a:t>Strony umowy, a często sam licencjodawca jednostronnie określa, kto może z tych </a:t>
            </a:r>
            <a:r>
              <a:rPr lang="pl-PL" dirty="0" smtClean="0">
                <a:latin typeface="Times New Roman" panose="02020603050405020304" pitchFamily="18" charset="0"/>
                <a:cs typeface="Times New Roman" panose="02020603050405020304" pitchFamily="18" charset="0"/>
              </a:rPr>
              <a:t>praw korzystać </a:t>
            </a:r>
            <a:r>
              <a:rPr lang="pl-PL" dirty="0">
                <a:latin typeface="Times New Roman" panose="02020603050405020304" pitchFamily="18" charset="0"/>
                <a:cs typeface="Times New Roman" panose="02020603050405020304" pitchFamily="18" charset="0"/>
              </a:rPr>
              <a:t>i na jakich zasadach</a:t>
            </a:r>
          </a:p>
          <a:p>
            <a:pPr marL="0" indent="0" algn="just">
              <a:buNone/>
            </a:pPr>
            <a:r>
              <a:rPr lang="pl-PL" dirty="0">
                <a:latin typeface="Times New Roman" panose="02020603050405020304" pitchFamily="18" charset="0"/>
                <a:cs typeface="Times New Roman" panose="02020603050405020304" pitchFamily="18" charset="0"/>
              </a:rPr>
              <a:t>● licencja może mieć charakter wyłączny lub niewyłączny. Niewyłączność licencji oznacza,</a:t>
            </a:r>
          </a:p>
          <a:p>
            <a:pPr marL="0" indent="0" algn="just">
              <a:buNone/>
            </a:pPr>
            <a:r>
              <a:rPr lang="pl-PL" dirty="0">
                <a:latin typeface="Times New Roman" panose="02020603050405020304" pitchFamily="18" charset="0"/>
                <a:cs typeface="Times New Roman" panose="02020603050405020304" pitchFamily="18" charset="0"/>
              </a:rPr>
              <a:t>że licencjobiorca nie ma wyłączności na korzystanie z utworu w zakresie </a:t>
            </a:r>
            <a:r>
              <a:rPr lang="pl-PL" dirty="0" smtClean="0">
                <a:latin typeface="Times New Roman" panose="02020603050405020304" pitchFamily="18" charset="0"/>
                <a:cs typeface="Times New Roman" panose="02020603050405020304" pitchFamily="18" charset="0"/>
              </a:rPr>
              <a:t>opisanym w umowie.</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2016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Umowy o przekazaniu praw autorskich i licencyjnych</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 - umowa </a:t>
            </a:r>
            <a:r>
              <a:rPr lang="pl-PL" dirty="0"/>
              <a:t>licencyjna niewyłączna może mieć dowolną formę, także </a:t>
            </a:r>
            <a:r>
              <a:rPr lang="pl-PL" dirty="0" smtClean="0"/>
              <a:t>ustną, choć dużo bezpieczniejsza </a:t>
            </a:r>
            <a:r>
              <a:rPr lang="pl-PL" dirty="0"/>
              <a:t>jest licencja zawarta w formie pisemnej umowy, gdzie strony wspólnie</a:t>
            </a:r>
          </a:p>
          <a:p>
            <a:pPr marL="0" indent="0" algn="just">
              <a:buNone/>
            </a:pPr>
            <a:r>
              <a:rPr lang="pl-PL" dirty="0"/>
              <a:t>ustalają i spisują zasady</a:t>
            </a:r>
          </a:p>
          <a:p>
            <a:pPr marL="0" indent="0" algn="just">
              <a:buNone/>
            </a:pPr>
            <a:r>
              <a:rPr lang="pl-PL" dirty="0"/>
              <a:t>● zgodnie z przepisami postanowienia o niewyłączności licencji nie trzeba nawet</a:t>
            </a:r>
          </a:p>
          <a:p>
            <a:pPr marL="0" indent="0" algn="just">
              <a:buNone/>
            </a:pPr>
            <a:r>
              <a:rPr lang="pl-PL" dirty="0"/>
              <a:t>wprowadzać do tekstu umowy. To wyłączność musi być wyraźnie w </a:t>
            </a:r>
            <a:r>
              <a:rPr lang="pl-PL" dirty="0" smtClean="0"/>
              <a:t>umowie zastrzeżona</a:t>
            </a:r>
            <a:endParaRPr lang="pl-PL" dirty="0"/>
          </a:p>
          <a:p>
            <a:pPr marL="0" indent="0" algn="just">
              <a:buNone/>
            </a:pPr>
            <a:r>
              <a:rPr lang="pl-PL" dirty="0"/>
              <a:t>● w przypadku licencji wyłącznej konieczne jest wyraźne stwierdzenie faktu </a:t>
            </a:r>
            <a:r>
              <a:rPr lang="pl-PL" dirty="0" smtClean="0"/>
              <a:t>takiego licencjonowania </a:t>
            </a:r>
            <a:r>
              <a:rPr lang="pl-PL" dirty="0"/>
              <a:t>w tekście umowy</a:t>
            </a:r>
          </a:p>
          <a:p>
            <a:pPr marL="0" indent="0" algn="just">
              <a:buNone/>
            </a:pPr>
            <a:r>
              <a:rPr lang="pl-PL" dirty="0"/>
              <a:t>● umowa licencji wyłącznej, musi bezwzględnie mieć formę pisemną, gdyż inaczej jest nieważna</a:t>
            </a:r>
          </a:p>
        </p:txBody>
      </p:sp>
    </p:spTree>
    <p:extLst>
      <p:ext uri="{BB962C8B-B14F-4D97-AF65-F5344CB8AC3E}">
        <p14:creationId xmlns:p14="http://schemas.microsoft.com/office/powerpoint/2010/main" val="1111014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Pola eksploatacji</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Zarówno umowy licencyjne, jak i umowy o przeniesienie praw podpisuje się na </a:t>
            </a:r>
            <a:r>
              <a:rPr lang="pl-PL" dirty="0" smtClean="0"/>
              <a:t>konkretne </a:t>
            </a:r>
            <a:r>
              <a:rPr lang="pl-PL" b="1" dirty="0" smtClean="0"/>
              <a:t>pola </a:t>
            </a:r>
            <a:r>
              <a:rPr lang="pl-PL" b="1" dirty="0"/>
              <a:t>eksploatacji</a:t>
            </a:r>
            <a:r>
              <a:rPr lang="pl-PL" dirty="0"/>
              <a:t>.</a:t>
            </a:r>
          </a:p>
          <a:p>
            <a:pPr marL="0" indent="0" algn="just">
              <a:buNone/>
            </a:pPr>
            <a:r>
              <a:rPr lang="pl-PL" b="1" dirty="0"/>
              <a:t>Pole eksploatacji </a:t>
            </a:r>
            <a:r>
              <a:rPr lang="pl-PL" dirty="0"/>
              <a:t>to pojęcie oznaczające odrębny sposób korzystania z utworu. W </a:t>
            </a:r>
            <a:r>
              <a:rPr lang="pl-PL" dirty="0" smtClean="0"/>
              <a:t>ustawie znaleźć </a:t>
            </a:r>
            <a:r>
              <a:rPr lang="pl-PL" dirty="0"/>
              <a:t>można kilkanaście przykładów: technika drukarska, reprograficzna, </a:t>
            </a:r>
            <a:r>
              <a:rPr lang="pl-PL" dirty="0" smtClean="0"/>
              <a:t>zapis magnetyczny</a:t>
            </a:r>
            <a:r>
              <a:rPr lang="pl-PL" dirty="0"/>
              <a:t>, technika cyfrowa, wprowadzanie do obrotu, użyczenie lub </a:t>
            </a:r>
            <a:r>
              <a:rPr lang="pl-PL" dirty="0" smtClean="0"/>
              <a:t>najem oryginału </a:t>
            </a:r>
            <a:r>
              <a:rPr lang="pl-PL" dirty="0"/>
              <a:t>albo egzemplarzy, publiczne wykonanie, wystawienie, wyświetlenie,</a:t>
            </a:r>
          </a:p>
          <a:p>
            <a:pPr marL="0" indent="0" algn="just">
              <a:buNone/>
            </a:pPr>
            <a:r>
              <a:rPr lang="pl-PL" dirty="0"/>
              <a:t>odtworzenie oraz nadawanie i reemitowanie.</a:t>
            </a:r>
          </a:p>
          <a:p>
            <a:pPr marL="0" indent="0" algn="just">
              <a:buNone/>
            </a:pPr>
            <a:r>
              <a:rPr lang="pl-PL" b="1" dirty="0"/>
              <a:t>Szczególnym przykładem pola eksploatacji </a:t>
            </a:r>
            <a:r>
              <a:rPr lang="pl-PL" dirty="0"/>
              <a:t>jest „publiczne udostępnianie utworu w </a:t>
            </a:r>
            <a:r>
              <a:rPr lang="pl-PL" dirty="0" smtClean="0"/>
              <a:t>taki sposób</a:t>
            </a:r>
            <a:r>
              <a:rPr lang="pl-PL" dirty="0"/>
              <a:t>, aby każdy mógł mieć do niego dostęp w miejscu i w czasie przez </a:t>
            </a:r>
            <a:r>
              <a:rPr lang="pl-PL" dirty="0" smtClean="0"/>
              <a:t>siebie wybranym</a:t>
            </a:r>
            <a:r>
              <a:rPr lang="pl-PL" dirty="0"/>
              <a:t>”, które w praktyce oznacza wszystkie media cyfrowe, a w szczególności Internet.</a:t>
            </a:r>
          </a:p>
        </p:txBody>
      </p:sp>
    </p:spTree>
    <p:extLst>
      <p:ext uri="{BB962C8B-B14F-4D97-AF65-F5344CB8AC3E}">
        <p14:creationId xmlns:p14="http://schemas.microsoft.com/office/powerpoint/2010/main" val="35281033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Pola eksploatacji</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a:t>pole </a:t>
            </a:r>
            <a:r>
              <a:rPr lang="pl-PL" b="1" dirty="0" smtClean="0"/>
              <a:t>eksploatacji - </a:t>
            </a:r>
            <a:r>
              <a:rPr lang="pl-PL" b="1" dirty="0"/>
              <a:t>przykład </a:t>
            </a:r>
            <a:r>
              <a:rPr lang="pl-PL" b="1" dirty="0" smtClean="0"/>
              <a:t>wykorzystania</a:t>
            </a:r>
          </a:p>
          <a:p>
            <a:pPr marL="0" indent="0">
              <a:buNone/>
            </a:pPr>
            <a:endParaRPr lang="pl-PL" b="1" dirty="0"/>
          </a:p>
          <a:p>
            <a:pPr algn="just"/>
            <a:r>
              <a:rPr lang="pl-PL" b="1" dirty="0"/>
              <a:t>technika drukarska</a:t>
            </a:r>
            <a:r>
              <a:rPr lang="pl-PL" dirty="0"/>
              <a:t> </a:t>
            </a:r>
            <a:r>
              <a:rPr lang="pl-PL" dirty="0" smtClean="0"/>
              <a:t>- wydanie </a:t>
            </a:r>
            <a:r>
              <a:rPr lang="pl-PL" dirty="0"/>
              <a:t>powieści w formie drukowanej książki</a:t>
            </a:r>
          </a:p>
          <a:p>
            <a:pPr algn="just"/>
            <a:r>
              <a:rPr lang="pl-PL" b="1" dirty="0"/>
              <a:t>zapis </a:t>
            </a:r>
            <a:r>
              <a:rPr lang="pl-PL" b="1" dirty="0" smtClean="0"/>
              <a:t>magnetyczny</a:t>
            </a:r>
            <a:r>
              <a:rPr lang="pl-PL" dirty="0" smtClean="0"/>
              <a:t>-  </a:t>
            </a:r>
            <a:r>
              <a:rPr lang="pl-PL" dirty="0"/>
              <a:t>utrwalenie filmu na kasetach video</a:t>
            </a:r>
          </a:p>
          <a:p>
            <a:pPr algn="just"/>
            <a:r>
              <a:rPr lang="pl-PL" b="1" dirty="0"/>
              <a:t>dźwiękowy zapis </a:t>
            </a:r>
            <a:r>
              <a:rPr lang="pl-PL" b="1" dirty="0" smtClean="0"/>
              <a:t>cyfrowy</a:t>
            </a:r>
            <a:r>
              <a:rPr lang="pl-PL" dirty="0" smtClean="0"/>
              <a:t>-  </a:t>
            </a:r>
            <a:r>
              <a:rPr lang="pl-PL" dirty="0"/>
              <a:t>wydanie powieści w formie audiobooka </a:t>
            </a:r>
            <a:r>
              <a:rPr lang="pl-PL" dirty="0" smtClean="0"/>
              <a:t>zapisanego w </a:t>
            </a:r>
            <a:r>
              <a:rPr lang="pl-PL" dirty="0"/>
              <a:t>plikach mp3</a:t>
            </a:r>
          </a:p>
          <a:p>
            <a:pPr algn="just"/>
            <a:r>
              <a:rPr lang="pl-PL" b="1" dirty="0"/>
              <a:t>publiczne </a:t>
            </a:r>
            <a:r>
              <a:rPr lang="pl-PL" b="1" dirty="0" smtClean="0"/>
              <a:t>wykonanie</a:t>
            </a:r>
            <a:r>
              <a:rPr lang="pl-PL" dirty="0" smtClean="0"/>
              <a:t> -  </a:t>
            </a:r>
            <a:r>
              <a:rPr lang="pl-PL" dirty="0"/>
              <a:t>zaśpiewanie piosenki podczas koncertu</a:t>
            </a:r>
          </a:p>
          <a:p>
            <a:pPr algn="just"/>
            <a:r>
              <a:rPr lang="pl-PL" b="1" dirty="0"/>
              <a:t>publiczne </a:t>
            </a:r>
            <a:r>
              <a:rPr lang="pl-PL" b="1" dirty="0" smtClean="0"/>
              <a:t>odtwarzanie</a:t>
            </a:r>
            <a:r>
              <a:rPr lang="pl-PL" dirty="0" smtClean="0"/>
              <a:t> - </a:t>
            </a:r>
            <a:r>
              <a:rPr lang="pl-PL" dirty="0"/>
              <a:t>odtworzenie piosenki na dyskotece</a:t>
            </a:r>
          </a:p>
          <a:p>
            <a:pPr algn="just"/>
            <a:r>
              <a:rPr lang="pl-PL" b="1" dirty="0"/>
              <a:t>publiczne </a:t>
            </a:r>
            <a:r>
              <a:rPr lang="pl-PL" b="1" dirty="0" smtClean="0"/>
              <a:t>udostępnianie utworu </a:t>
            </a:r>
            <a:r>
              <a:rPr lang="pl-PL" b="1" dirty="0"/>
              <a:t>w taki sposób, </a:t>
            </a:r>
            <a:r>
              <a:rPr lang="pl-PL" b="1" dirty="0" smtClean="0"/>
              <a:t>aby każdy mógł mieć </a:t>
            </a:r>
            <a:r>
              <a:rPr lang="pl-PL" b="1" dirty="0"/>
              <a:t>do niego dostęp w </a:t>
            </a:r>
            <a:r>
              <a:rPr lang="pl-PL" b="1" dirty="0" smtClean="0"/>
              <a:t>miejscu i </a:t>
            </a:r>
            <a:r>
              <a:rPr lang="pl-PL" b="1" dirty="0"/>
              <a:t>w czasie przez siebie wybranym czasie</a:t>
            </a:r>
            <a:r>
              <a:rPr lang="pl-PL" dirty="0"/>
              <a:t> -udostępnienie fotografii cyfrowych w Internecie</a:t>
            </a:r>
          </a:p>
        </p:txBody>
      </p:sp>
    </p:spTree>
    <p:extLst>
      <p:ext uri="{BB962C8B-B14F-4D97-AF65-F5344CB8AC3E}">
        <p14:creationId xmlns:p14="http://schemas.microsoft.com/office/powerpoint/2010/main" val="10659488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Wolne licencje</a:t>
            </a:r>
            <a:endParaRPr lang="pl-PL" dirty="0"/>
          </a:p>
        </p:txBody>
      </p:sp>
      <p:sp>
        <p:nvSpPr>
          <p:cNvPr id="3" name="Symbol zastępczy zawartości 2"/>
          <p:cNvSpPr>
            <a:spLocks noGrp="1"/>
          </p:cNvSpPr>
          <p:nvPr>
            <p:ph idx="1"/>
          </p:nvPr>
        </p:nvSpPr>
        <p:spPr/>
        <p:txBody>
          <a:bodyPr>
            <a:normAutofit lnSpcReduction="10000"/>
          </a:bodyPr>
          <a:lstStyle/>
          <a:p>
            <a:pPr marL="0" indent="0" algn="just">
              <a:buNone/>
            </a:pPr>
            <a:r>
              <a:rPr lang="pl-PL" b="1" dirty="0"/>
              <a:t>Wolna licencja </a:t>
            </a:r>
            <a:r>
              <a:rPr lang="pl-PL" dirty="0"/>
              <a:t>to taka, która zezwala na nieograniczone, nieodpłatne i niewyłączne</a:t>
            </a:r>
          </a:p>
          <a:p>
            <a:pPr marL="0" indent="0" algn="just">
              <a:buNone/>
            </a:pPr>
            <a:r>
              <a:rPr lang="pl-PL" dirty="0"/>
              <a:t>korzystanie z dzieł w oryginale i w opracowaniu. Wolne licencje to rodzaj publicznej umowy</a:t>
            </a:r>
          </a:p>
          <a:p>
            <a:pPr marL="0" indent="0" algn="just">
              <a:buNone/>
            </a:pPr>
            <a:r>
              <a:rPr lang="pl-PL" dirty="0"/>
              <a:t>licencyjnej między twórcą i korzystającymi utworu, które gwarantują korzystającym pełne,</a:t>
            </a:r>
          </a:p>
          <a:p>
            <a:pPr marL="0" indent="0" algn="just">
              <a:buNone/>
            </a:pPr>
            <a:r>
              <a:rPr lang="pl-PL" dirty="0"/>
              <a:t>niczym nie ograniczone prawo do korzystania z utworu - w dowolny sposób, wszędzie</a:t>
            </a:r>
          </a:p>
          <a:p>
            <a:pPr marL="0" indent="0" algn="just">
              <a:buNone/>
            </a:pPr>
            <a:r>
              <a:rPr lang="pl-PL" dirty="0"/>
              <a:t>i zawsze.</a:t>
            </a:r>
          </a:p>
        </p:txBody>
      </p:sp>
    </p:spTree>
    <p:extLst>
      <p:ext uri="{BB962C8B-B14F-4D97-AF65-F5344CB8AC3E}">
        <p14:creationId xmlns:p14="http://schemas.microsoft.com/office/powerpoint/2010/main" val="263476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Własność intelektualna</a:t>
            </a:r>
            <a:endParaRPr lang="pl-PL" dirty="0"/>
          </a:p>
        </p:txBody>
      </p:sp>
      <p:sp>
        <p:nvSpPr>
          <p:cNvPr id="3" name="Symbol zastępczy zawartości 2"/>
          <p:cNvSpPr>
            <a:spLocks noGrp="1"/>
          </p:cNvSpPr>
          <p:nvPr>
            <p:ph idx="1"/>
          </p:nvPr>
        </p:nvSpPr>
        <p:spPr/>
        <p:txBody>
          <a:bodyPr>
            <a:normAutofit fontScale="85000" lnSpcReduction="20000"/>
          </a:bodyPr>
          <a:lstStyle/>
          <a:p>
            <a:pPr marL="514350" indent="-514350" algn="just">
              <a:buAutoNum type="arabicPeriod"/>
            </a:pPr>
            <a:r>
              <a:rPr lang="pl-PL" b="1" dirty="0" smtClean="0"/>
              <a:t>Utwór</a:t>
            </a:r>
            <a:r>
              <a:rPr lang="pl-PL" dirty="0" smtClean="0"/>
              <a:t> z godnie z ustawą to: każdy przejaw</a:t>
            </a:r>
          </a:p>
          <a:p>
            <a:pPr marL="0" indent="0" algn="just">
              <a:buNone/>
            </a:pPr>
            <a:r>
              <a:rPr lang="pl-PL" dirty="0" smtClean="0"/>
              <a:t>działalności twórczej o indywidualnym charakterze, ustalony w jakiejkolwiek postaci, niezależnie od wartości, przeznaczenia i sposobu wyrażenia. Przy określaniu, czy rezultat twórczej aktywności autora jest utworem w sensie prawnym, nie ma znaczenia wartość artystyczna lub materialna jego pracy ani cel jej powstania. Nawet najbardziej grafomański wiersz w systemie prawa autorskiego uzyska taką samą ochronę jak poezja Miłosza. Cechą pozwalającą uznać, że mamy do czynienia z utworem, jest indywidualny charakter działalności twórczej.</a:t>
            </a:r>
          </a:p>
          <a:p>
            <a:pPr marL="0" indent="0" algn="just">
              <a:buNone/>
            </a:pPr>
            <a:endParaRPr lang="pl-PL" dirty="0"/>
          </a:p>
        </p:txBody>
      </p:sp>
    </p:spTree>
    <p:extLst>
      <p:ext uri="{BB962C8B-B14F-4D97-AF65-F5344CB8AC3E}">
        <p14:creationId xmlns:p14="http://schemas.microsoft.com/office/powerpoint/2010/main" val="6212406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Wolne licencje</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Autorem koncepcji wolnych licencji jest Richard Stallman, który zaproponował </a:t>
            </a:r>
            <a:r>
              <a:rPr lang="pl-PL" dirty="0" smtClean="0"/>
              <a:t>oryginalny zestaw </a:t>
            </a:r>
            <a:r>
              <a:rPr lang="pl-PL" dirty="0"/>
              <a:t>czterech wolności w odniesieniu do korzystania z programów </a:t>
            </a:r>
            <a:r>
              <a:rPr lang="pl-PL" dirty="0" smtClean="0"/>
              <a:t>komputerowych. Przekładając </a:t>
            </a:r>
            <a:r>
              <a:rPr lang="pl-PL" dirty="0"/>
              <a:t>je na język kultury na nasze potrzeby można to ująć np. tak</a:t>
            </a:r>
            <a:r>
              <a:rPr lang="pl-PL" dirty="0" smtClean="0"/>
              <a:t>:</a:t>
            </a:r>
          </a:p>
          <a:p>
            <a:pPr marL="0" indent="0" algn="just">
              <a:buNone/>
            </a:pPr>
            <a:endParaRPr lang="pl-PL" dirty="0" smtClean="0"/>
          </a:p>
          <a:p>
            <a:pPr marL="0" indent="0" algn="just">
              <a:buNone/>
            </a:pPr>
            <a:r>
              <a:rPr lang="pl-PL" dirty="0" smtClean="0"/>
              <a:t>1</a:t>
            </a:r>
            <a:r>
              <a:rPr lang="pl-PL" dirty="0"/>
              <a:t>. Dostęp </a:t>
            </a:r>
            <a:r>
              <a:rPr lang="pl-PL" dirty="0" smtClean="0"/>
              <a:t>- Mam </a:t>
            </a:r>
            <a:r>
              <a:rPr lang="pl-PL" dirty="0"/>
              <a:t>prawo do zapoznania się z utworem (czyli utwór musi być </a:t>
            </a:r>
            <a:r>
              <a:rPr lang="pl-PL" dirty="0" smtClean="0"/>
              <a:t>jakoś rozpowszechniony</a:t>
            </a:r>
            <a:r>
              <a:rPr lang="pl-PL" dirty="0"/>
              <a:t>)</a:t>
            </a:r>
          </a:p>
          <a:p>
            <a:pPr marL="0" indent="0" algn="just">
              <a:buNone/>
            </a:pPr>
            <a:r>
              <a:rPr lang="pl-PL" dirty="0"/>
              <a:t>2. </a:t>
            </a:r>
            <a:r>
              <a:rPr lang="pl-PL" dirty="0" smtClean="0"/>
              <a:t>Rozpowszechnianie - </a:t>
            </a:r>
            <a:r>
              <a:rPr lang="pl-PL" dirty="0"/>
              <a:t>Mam prawo do swobodnego rozpowszechniania kopii utworu</a:t>
            </a:r>
          </a:p>
          <a:p>
            <a:pPr marL="0" indent="0" algn="just">
              <a:buNone/>
            </a:pPr>
            <a:r>
              <a:rPr lang="pl-PL" dirty="0"/>
              <a:t>3. Adaptacja </a:t>
            </a:r>
            <a:r>
              <a:rPr lang="pl-PL" dirty="0" smtClean="0"/>
              <a:t>- Mam </a:t>
            </a:r>
            <a:r>
              <a:rPr lang="pl-PL" dirty="0"/>
              <a:t>prawo do tworzenia utworów zależnych na własne potrzeby</a:t>
            </a:r>
          </a:p>
          <a:p>
            <a:pPr marL="0" indent="0" algn="just">
              <a:buNone/>
            </a:pPr>
            <a:r>
              <a:rPr lang="pl-PL" dirty="0"/>
              <a:t>4. </a:t>
            </a:r>
            <a:r>
              <a:rPr lang="pl-PL" dirty="0" smtClean="0"/>
              <a:t>Rozpowszechnianie adaptacji - Mam </a:t>
            </a:r>
            <a:r>
              <a:rPr lang="pl-PL" dirty="0"/>
              <a:t>prawo do swobodnego rozpowszechniania utworów zależnych (</a:t>
            </a:r>
            <a:r>
              <a:rPr lang="pl-PL" dirty="0" smtClean="0"/>
              <a:t>czyli mam </a:t>
            </a:r>
            <a:r>
              <a:rPr lang="pl-PL" dirty="0"/>
              <a:t>prawo do pomagania innym)</a:t>
            </a:r>
          </a:p>
        </p:txBody>
      </p:sp>
    </p:spTree>
    <p:extLst>
      <p:ext uri="{BB962C8B-B14F-4D97-AF65-F5344CB8AC3E}">
        <p14:creationId xmlns:p14="http://schemas.microsoft.com/office/powerpoint/2010/main" val="31569801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Wolne licencje</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Warto pamiętać, że:</a:t>
            </a:r>
          </a:p>
          <a:p>
            <a:pPr algn="just"/>
            <a:r>
              <a:rPr lang="pl-PL" dirty="0" smtClean="0"/>
              <a:t>utwory </a:t>
            </a:r>
            <a:r>
              <a:rPr lang="pl-PL" dirty="0"/>
              <a:t>objęte wolną licencją nie muszą automatycznie być dostępne za darmo</a:t>
            </a:r>
          </a:p>
          <a:p>
            <a:pPr algn="just"/>
            <a:r>
              <a:rPr lang="pl-PL" dirty="0" smtClean="0"/>
              <a:t>stosowanie </a:t>
            </a:r>
            <a:r>
              <a:rPr lang="pl-PL" dirty="0"/>
              <a:t>wolnych licencji pozwala uporządkować dystrybucję treści, dając </a:t>
            </a:r>
            <a:r>
              <a:rPr lang="pl-PL" dirty="0" smtClean="0"/>
              <a:t>ich użytkownikom </a:t>
            </a:r>
            <a:r>
              <a:rPr lang="pl-PL" dirty="0"/>
              <a:t>szerokie uprawnienia. Bez zastosowania licencji obowiązuje ich </a:t>
            </a:r>
            <a:r>
              <a:rPr lang="pl-PL" dirty="0" smtClean="0"/>
              <a:t>bardzo restrykcyjne </a:t>
            </a:r>
            <a:r>
              <a:rPr lang="pl-PL" dirty="0"/>
              <a:t>prawo autorskie, nawet jeśli z technicznego punktu widzenia wszystkie </a:t>
            </a:r>
            <a:r>
              <a:rPr lang="pl-PL" dirty="0" smtClean="0"/>
              <a:t>zakazane nim </a:t>
            </a:r>
            <a:r>
              <a:rPr lang="pl-PL" dirty="0"/>
              <a:t>czynności są bardzo proste do wykonania</a:t>
            </a:r>
          </a:p>
          <a:p>
            <a:pPr marL="0" indent="0" algn="just">
              <a:buNone/>
            </a:pPr>
            <a:r>
              <a:rPr lang="pl-PL" dirty="0" smtClean="0"/>
              <a:t>Ważnym </a:t>
            </a:r>
            <a:r>
              <a:rPr lang="pl-PL" dirty="0"/>
              <a:t>elementem niektórych wolnych licencji jest tzw. </a:t>
            </a:r>
            <a:r>
              <a:rPr lang="pl-PL" dirty="0" err="1"/>
              <a:t>copyleft</a:t>
            </a:r>
            <a:r>
              <a:rPr lang="pl-PL" dirty="0"/>
              <a:t>. Mechanizm ten nakłada </a:t>
            </a:r>
            <a:r>
              <a:rPr lang="pl-PL" dirty="0" smtClean="0"/>
              <a:t>na:</a:t>
            </a:r>
            <a:endParaRPr lang="pl-PL" dirty="0"/>
          </a:p>
          <a:p>
            <a:pPr algn="just"/>
            <a:r>
              <a:rPr lang="pl-PL" dirty="0"/>
              <a:t>twórcę dzieła zależnego obowiązek udostępnienia go na tej samej licencji, na jakiej</a:t>
            </a:r>
          </a:p>
          <a:p>
            <a:pPr algn="just"/>
            <a:r>
              <a:rPr lang="pl-PL" dirty="0"/>
              <a:t>udostępniono oryginalny utwór.</a:t>
            </a:r>
          </a:p>
        </p:txBody>
      </p:sp>
    </p:spTree>
    <p:extLst>
      <p:ext uri="{BB962C8B-B14F-4D97-AF65-F5344CB8AC3E}">
        <p14:creationId xmlns:p14="http://schemas.microsoft.com/office/powerpoint/2010/main" val="19177115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Licencje Creative </a:t>
            </a:r>
            <a:r>
              <a:rPr lang="pl-PL" dirty="0" err="1"/>
              <a:t>Commons</a:t>
            </a:r>
            <a:endParaRPr lang="pl-PL" dirty="0"/>
          </a:p>
        </p:txBody>
      </p:sp>
      <p:sp>
        <p:nvSpPr>
          <p:cNvPr id="3" name="Symbol zastępczy zawartości 2"/>
          <p:cNvSpPr>
            <a:spLocks noGrp="1"/>
          </p:cNvSpPr>
          <p:nvPr>
            <p:ph idx="1"/>
          </p:nvPr>
        </p:nvSpPr>
        <p:spPr/>
        <p:txBody>
          <a:bodyPr>
            <a:normAutofit fontScale="92500"/>
          </a:bodyPr>
          <a:lstStyle/>
          <a:p>
            <a:pPr algn="just"/>
            <a:r>
              <a:rPr lang="pl-PL" dirty="0"/>
              <a:t>Creative </a:t>
            </a:r>
            <a:r>
              <a:rPr lang="pl-PL" dirty="0" err="1"/>
              <a:t>Commons</a:t>
            </a:r>
            <a:r>
              <a:rPr lang="pl-PL" dirty="0"/>
              <a:t> to amerykańska organizacja pozarządowa, która </a:t>
            </a:r>
            <a:r>
              <a:rPr lang="pl-PL" dirty="0" smtClean="0"/>
              <a:t>stworzyła własny </a:t>
            </a:r>
            <a:r>
              <a:rPr lang="pl-PL" dirty="0"/>
              <a:t>system licencji i wciąż zajmuje się jego rozwijaniem.</a:t>
            </a:r>
          </a:p>
          <a:p>
            <a:pPr algn="just"/>
            <a:r>
              <a:rPr lang="pl-PL" dirty="0"/>
              <a:t>Wszystkie licencje systemu Creative </a:t>
            </a:r>
            <a:r>
              <a:rPr lang="pl-PL" dirty="0" err="1"/>
              <a:t>Commons</a:t>
            </a:r>
            <a:r>
              <a:rPr lang="pl-PL" dirty="0"/>
              <a:t> zawierają zezwolenie na </a:t>
            </a:r>
            <a:r>
              <a:rPr lang="pl-PL" dirty="0" smtClean="0"/>
              <a:t>korzystanie z </a:t>
            </a:r>
            <a:r>
              <a:rPr lang="pl-PL" dirty="0"/>
              <a:t>utworu, bez ograniczeń czasowych i terytorialnych, nieodpłatnie, wraz z </a:t>
            </a:r>
            <a:r>
              <a:rPr lang="pl-PL" dirty="0" smtClean="0"/>
              <a:t>bardzo szerokim wyłączeniem </a:t>
            </a:r>
            <a:r>
              <a:rPr lang="pl-PL" dirty="0"/>
              <a:t>odpowiedzialności licencjodawcy</a:t>
            </a:r>
            <a:r>
              <a:rPr lang="pl-PL" dirty="0" smtClean="0"/>
              <a:t>.</a:t>
            </a:r>
          </a:p>
          <a:p>
            <a:pPr marL="0" indent="0" algn="just">
              <a:buNone/>
            </a:pPr>
            <a:endParaRPr lang="pl-PL" dirty="0"/>
          </a:p>
        </p:txBody>
      </p:sp>
    </p:spTree>
    <p:extLst>
      <p:ext uri="{BB962C8B-B14F-4D97-AF65-F5344CB8AC3E}">
        <p14:creationId xmlns:p14="http://schemas.microsoft.com/office/powerpoint/2010/main" val="35606134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Licencje Creative </a:t>
            </a:r>
            <a:r>
              <a:rPr lang="pl-PL" dirty="0" err="1"/>
              <a:t>Commons</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Warto pamiętać, że:</a:t>
            </a:r>
          </a:p>
          <a:p>
            <a:pPr marL="0" indent="0" algn="just">
              <a:buNone/>
            </a:pPr>
            <a:endParaRPr lang="pl-PL" dirty="0" smtClean="0"/>
          </a:p>
          <a:p>
            <a:pPr marL="0" indent="0" algn="just">
              <a:buNone/>
            </a:pPr>
            <a:r>
              <a:rPr lang="pl-PL" dirty="0" smtClean="0"/>
              <a:t>● </a:t>
            </a:r>
            <a:r>
              <a:rPr lang="pl-PL" b="1" dirty="0"/>
              <a:t>licencje Creative </a:t>
            </a:r>
            <a:r>
              <a:rPr lang="pl-PL" b="1" dirty="0" err="1"/>
              <a:t>Commons</a:t>
            </a:r>
            <a:r>
              <a:rPr lang="pl-PL" b="1" dirty="0"/>
              <a:t> </a:t>
            </a:r>
            <a:r>
              <a:rPr lang="pl-PL" dirty="0"/>
              <a:t>to gotowe rozwiązanie prawne, z których można skorzystać od </a:t>
            </a:r>
            <a:r>
              <a:rPr lang="pl-PL" dirty="0" smtClean="0"/>
              <a:t>razu bez </a:t>
            </a:r>
            <a:r>
              <a:rPr lang="pl-PL" dirty="0"/>
              <a:t>konieczności przygotowania własnej treści licencji. Skorzystanie z licencji z punktu widzenia </a:t>
            </a:r>
            <a:r>
              <a:rPr lang="pl-PL" dirty="0" smtClean="0"/>
              <a:t>twórcy polega </a:t>
            </a:r>
            <a:r>
              <a:rPr lang="pl-PL" dirty="0"/>
              <a:t>na oznaczeniu nią swojego utworu. Z punktu widzenia użytkownika, skorzystanie z licencji </a:t>
            </a:r>
            <a:r>
              <a:rPr lang="pl-PL" dirty="0" smtClean="0"/>
              <a:t>to wykonanie </a:t>
            </a:r>
            <a:r>
              <a:rPr lang="pl-PL" dirty="0"/>
              <a:t>określonych w niej uprawnień w stosunku do utworu udostępnionego na tej licencji </a:t>
            </a:r>
            <a:r>
              <a:rPr lang="pl-PL" dirty="0" smtClean="0"/>
              <a:t>przez twórcę</a:t>
            </a:r>
          </a:p>
          <a:p>
            <a:pPr marL="0" indent="0" algn="just">
              <a:buNone/>
            </a:pPr>
            <a:endParaRPr lang="pl-PL" dirty="0" smtClean="0"/>
          </a:p>
          <a:p>
            <a:pPr marL="0" indent="0" algn="just">
              <a:buNone/>
            </a:pPr>
            <a:r>
              <a:rPr lang="pl-PL" dirty="0" smtClean="0"/>
              <a:t>●  </a:t>
            </a:r>
            <a:r>
              <a:rPr lang="pl-PL" b="1" dirty="0" smtClean="0"/>
              <a:t>dwie </a:t>
            </a:r>
            <a:r>
              <a:rPr lang="pl-PL" b="1" dirty="0"/>
              <a:t>z wielu różnych licencji Creative </a:t>
            </a:r>
            <a:r>
              <a:rPr lang="pl-PL" b="1" dirty="0" err="1"/>
              <a:t>Commons</a:t>
            </a:r>
            <a:r>
              <a:rPr lang="pl-PL" b="1" dirty="0"/>
              <a:t> są wolne (spełniają cztery </a:t>
            </a:r>
            <a:r>
              <a:rPr lang="pl-PL" b="1" dirty="0" smtClean="0"/>
              <a:t>wolności </a:t>
            </a:r>
            <a:r>
              <a:rPr lang="pl-PL" dirty="0" smtClean="0"/>
              <a:t>R</a:t>
            </a:r>
            <a:r>
              <a:rPr lang="pl-PL" dirty="0"/>
              <a:t>. Stallmana): są to CC BY oraz CC BY-SA</a:t>
            </a:r>
          </a:p>
          <a:p>
            <a:pPr marL="0" indent="0" algn="just">
              <a:buNone/>
            </a:pPr>
            <a:endParaRPr lang="pl-PL" dirty="0" smtClean="0"/>
          </a:p>
          <a:p>
            <a:pPr marL="0" indent="0" algn="just">
              <a:buNone/>
            </a:pPr>
            <a:r>
              <a:rPr lang="pl-PL" dirty="0" smtClean="0"/>
              <a:t>● </a:t>
            </a:r>
            <a:r>
              <a:rPr lang="pl-PL" b="1" dirty="0"/>
              <a:t>niektóre licencje Creative </a:t>
            </a:r>
            <a:r>
              <a:rPr lang="pl-PL" b="1" dirty="0" err="1"/>
              <a:t>Commons</a:t>
            </a:r>
            <a:r>
              <a:rPr lang="pl-PL" b="1" dirty="0"/>
              <a:t> są bardzo restrykcyjne, np. licencja BY-NC-ND nie pozwala </a:t>
            </a:r>
            <a:r>
              <a:rPr lang="pl-PL" b="1" dirty="0" smtClean="0"/>
              <a:t>na tworzenie </a:t>
            </a:r>
            <a:r>
              <a:rPr lang="pl-PL" b="1" dirty="0"/>
              <a:t>utworów zależnych i nie pozwala na komercyjne wykorzystanie</a:t>
            </a:r>
          </a:p>
        </p:txBody>
      </p:sp>
    </p:spTree>
    <p:extLst>
      <p:ext uri="{BB962C8B-B14F-4D97-AF65-F5344CB8AC3E}">
        <p14:creationId xmlns:p14="http://schemas.microsoft.com/office/powerpoint/2010/main" val="35994860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Opis wolnych licencji</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Jedną z podstawowych umiejętności związanych z posługiwaniem się </a:t>
            </a:r>
            <a:r>
              <a:rPr lang="pl-PL" b="1" dirty="0"/>
              <a:t>wolnymi </a:t>
            </a:r>
            <a:r>
              <a:rPr lang="pl-PL" b="1" dirty="0" smtClean="0"/>
              <a:t>licencjami </a:t>
            </a:r>
            <a:r>
              <a:rPr lang="pl-PL" dirty="0" smtClean="0"/>
              <a:t>jest </a:t>
            </a:r>
            <a:r>
              <a:rPr lang="pl-PL" dirty="0"/>
              <a:t>poprawne opisywanie za ich pomocą licencjonowanych utworów. Błędny </a:t>
            </a:r>
            <a:r>
              <a:rPr lang="pl-PL" dirty="0" smtClean="0"/>
              <a:t>opis może </a:t>
            </a:r>
            <a:r>
              <a:rPr lang="pl-PL" dirty="0"/>
              <a:t>utrudnić lub uniemożliwić korzystanie z utworu zgodnie z </a:t>
            </a:r>
            <a:r>
              <a:rPr lang="pl-PL" dirty="0" smtClean="0"/>
              <a:t>licencją.</a:t>
            </a:r>
          </a:p>
          <a:p>
            <a:pPr marL="0" indent="0" algn="just">
              <a:buNone/>
            </a:pPr>
            <a:r>
              <a:rPr lang="pl-PL" b="1" dirty="0" smtClean="0"/>
              <a:t>Obowiązkowe </a:t>
            </a:r>
            <a:r>
              <a:rPr lang="pl-PL" b="1" dirty="0"/>
              <a:t>elementy opisu licencji</a:t>
            </a:r>
            <a:r>
              <a:rPr lang="pl-PL" dirty="0"/>
              <a:t>:</a:t>
            </a:r>
          </a:p>
          <a:p>
            <a:pPr algn="just"/>
            <a:r>
              <a:rPr lang="pl-PL" dirty="0" smtClean="0"/>
              <a:t>informacja </a:t>
            </a:r>
            <a:r>
              <a:rPr lang="pl-PL" dirty="0"/>
              <a:t>o autorze lub autorach, albo o innym niż autor(-</a:t>
            </a:r>
            <a:r>
              <a:rPr lang="pl-PL" dirty="0" err="1"/>
              <a:t>rzy</a:t>
            </a:r>
            <a:r>
              <a:rPr lang="pl-PL" dirty="0"/>
              <a:t>) licencjodawcy</a:t>
            </a:r>
          </a:p>
          <a:p>
            <a:pPr algn="just"/>
            <a:r>
              <a:rPr lang="pl-PL" dirty="0" smtClean="0"/>
              <a:t>źródło </a:t>
            </a:r>
            <a:r>
              <a:rPr lang="pl-PL" dirty="0"/>
              <a:t>(adres bibliograficzny z tytułem utworu lub link, jeśli wykorzystywany utwór </a:t>
            </a:r>
            <a:r>
              <a:rPr lang="pl-PL" dirty="0" smtClean="0"/>
              <a:t>jest dostępny </a:t>
            </a:r>
            <a:r>
              <a:rPr lang="pl-PL" dirty="0"/>
              <a:t>w sieci)</a:t>
            </a:r>
          </a:p>
          <a:p>
            <a:pPr algn="just"/>
            <a:r>
              <a:rPr lang="pl-PL" dirty="0" smtClean="0"/>
              <a:t>dokładna </a:t>
            </a:r>
            <a:r>
              <a:rPr lang="pl-PL" dirty="0"/>
              <a:t>nazwa licencji z odnośnikiem do strony licencji w serwisie Creative</a:t>
            </a:r>
          </a:p>
          <a:p>
            <a:pPr algn="just"/>
            <a:r>
              <a:rPr lang="pl-PL" dirty="0" err="1"/>
              <a:t>Commons</a:t>
            </a:r>
            <a:r>
              <a:rPr lang="pl-PL" dirty="0"/>
              <a:t> lub – w przypadku druku – adresem URL do niej</a:t>
            </a:r>
          </a:p>
        </p:txBody>
      </p:sp>
    </p:spTree>
    <p:extLst>
      <p:ext uri="{BB962C8B-B14F-4D97-AF65-F5344CB8AC3E}">
        <p14:creationId xmlns:p14="http://schemas.microsoft.com/office/powerpoint/2010/main" val="16808926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Opis wolnych licencji</a:t>
            </a:r>
            <a:endParaRPr lang="pl-PL" dirty="0"/>
          </a:p>
        </p:txBody>
      </p:sp>
      <p:sp>
        <p:nvSpPr>
          <p:cNvPr id="3" name="Symbol zastępczy zawartości 2"/>
          <p:cNvSpPr>
            <a:spLocks noGrp="1"/>
          </p:cNvSpPr>
          <p:nvPr>
            <p:ph idx="1"/>
          </p:nvPr>
        </p:nvSpPr>
        <p:spPr>
          <a:xfrm>
            <a:off x="539552" y="1556792"/>
            <a:ext cx="8229600" cy="4525963"/>
          </a:xfrm>
        </p:spPr>
        <p:txBody>
          <a:bodyPr>
            <a:normAutofit fontScale="70000" lnSpcReduction="20000"/>
          </a:bodyPr>
          <a:lstStyle/>
          <a:p>
            <a:pPr marL="0" indent="0">
              <a:buNone/>
            </a:pPr>
            <a:r>
              <a:rPr lang="pl-PL" b="1" dirty="0"/>
              <a:t>Przykłady poprawnych informacji licencyjnych:</a:t>
            </a:r>
          </a:p>
          <a:p>
            <a:pPr marL="0" indent="0">
              <a:buNone/>
            </a:pPr>
            <a:r>
              <a:rPr lang="pl-PL" dirty="0" smtClean="0"/>
              <a:t>a) Wykorzystanie </a:t>
            </a:r>
            <a:r>
              <a:rPr lang="pl-PL" dirty="0"/>
              <a:t>hasła z Wikipedii:</a:t>
            </a:r>
          </a:p>
          <a:p>
            <a:pPr marL="0" indent="0">
              <a:buNone/>
            </a:pPr>
            <a:endParaRPr lang="pl-PL" b="1" dirty="0"/>
          </a:p>
          <a:p>
            <a:pPr marL="0" indent="0">
              <a:buNone/>
            </a:pPr>
            <a:r>
              <a:rPr lang="pl-PL" b="1" dirty="0" smtClean="0"/>
              <a:t>źródło</a:t>
            </a:r>
            <a:r>
              <a:rPr lang="pl-PL" dirty="0"/>
              <a:t>: Wikipedia, http://pl.wikipedia.org/wiki/Historia Gdańska,</a:t>
            </a:r>
          </a:p>
          <a:p>
            <a:pPr marL="0" indent="0">
              <a:buNone/>
            </a:pPr>
            <a:r>
              <a:rPr lang="pl-PL" b="1" dirty="0"/>
              <a:t>autorzy</a:t>
            </a:r>
            <a:r>
              <a:rPr lang="pl-PL" dirty="0"/>
              <a:t>: </a:t>
            </a:r>
            <a:r>
              <a:rPr lang="pl-PL" dirty="0">
                <a:hlinkClick r:id="rId2"/>
              </a:rPr>
              <a:t>http://</a:t>
            </a:r>
            <a:r>
              <a:rPr lang="pl-PL" dirty="0" smtClean="0">
                <a:hlinkClick r:id="rId2"/>
              </a:rPr>
              <a:t>pl.wikipedia.org/w/index.php</a:t>
            </a:r>
            <a:r>
              <a:rPr lang="pl-PL" dirty="0" smtClean="0"/>
              <a:t>? </a:t>
            </a:r>
            <a:r>
              <a:rPr lang="pl-PL" dirty="0" err="1" smtClean="0"/>
              <a:t>title</a:t>
            </a:r>
            <a:r>
              <a:rPr lang="pl-PL" dirty="0" smtClean="0"/>
              <a:t>=Historia_Gda%C5%84ska&amp;action=</a:t>
            </a:r>
            <a:r>
              <a:rPr lang="pl-PL" dirty="0" err="1" smtClean="0"/>
              <a:t>history</a:t>
            </a:r>
            <a:endParaRPr lang="pl-PL" dirty="0"/>
          </a:p>
          <a:p>
            <a:pPr marL="0" indent="0">
              <a:buNone/>
            </a:pPr>
            <a:r>
              <a:rPr lang="pl-PL" b="1" dirty="0"/>
              <a:t>licencja: </a:t>
            </a:r>
            <a:r>
              <a:rPr lang="pl-PL" dirty="0"/>
              <a:t>CC-BY-SA 3.0, http://creativecommons.org/licenses/by-sa</a:t>
            </a:r>
          </a:p>
          <a:p>
            <a:pPr marL="0" indent="0">
              <a:buNone/>
            </a:pPr>
            <a:endParaRPr lang="pl-PL" b="1" dirty="0" smtClean="0"/>
          </a:p>
          <a:p>
            <a:pPr marL="0" indent="0">
              <a:buNone/>
            </a:pPr>
            <a:r>
              <a:rPr lang="pl-PL" b="1" dirty="0" smtClean="0"/>
              <a:t>Fotografia </a:t>
            </a:r>
            <a:r>
              <a:rPr lang="pl-PL" b="1" dirty="0"/>
              <a:t>z prywatnego bloga wykorzystana na portalu:</a:t>
            </a:r>
          </a:p>
          <a:p>
            <a:pPr marL="0" indent="0">
              <a:buNone/>
            </a:pPr>
            <a:r>
              <a:rPr lang="pl-PL" b="1" dirty="0"/>
              <a:t>autor/tytuł</a:t>
            </a:r>
            <a:r>
              <a:rPr lang="pl-PL" dirty="0"/>
              <a:t>: Pociąg na stacji Warszawa Śródmieście WKD, fot. bart32,</a:t>
            </a:r>
          </a:p>
          <a:p>
            <a:pPr marL="0" indent="0">
              <a:buNone/>
            </a:pPr>
            <a:r>
              <a:rPr lang="pl-PL" b="1" dirty="0"/>
              <a:t>źródło</a:t>
            </a:r>
            <a:r>
              <a:rPr lang="pl-PL" dirty="0"/>
              <a:t>: http://bart32.blox.pl/?p=732,</a:t>
            </a:r>
          </a:p>
          <a:p>
            <a:pPr marL="0" indent="0">
              <a:buNone/>
            </a:pPr>
            <a:r>
              <a:rPr lang="pl-PL" b="1" dirty="0"/>
              <a:t>licencja</a:t>
            </a:r>
            <a:r>
              <a:rPr lang="pl-PL" dirty="0"/>
              <a:t>: CC-BY-SA 3.0 (http://creativecommons.org/licenses/by/3.0/pl/)</a:t>
            </a:r>
          </a:p>
        </p:txBody>
      </p:sp>
    </p:spTree>
    <p:extLst>
      <p:ext uri="{BB962C8B-B14F-4D97-AF65-F5344CB8AC3E}">
        <p14:creationId xmlns:p14="http://schemas.microsoft.com/office/powerpoint/2010/main" val="39980135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Ruch wolnej kultury</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dirty="0">
                <a:solidFill>
                  <a:srgbClr val="000000"/>
                </a:solidFill>
                <a:latin typeface="LiberationSansNarrow"/>
              </a:rPr>
              <a:t>Ruch Wolnej Kultury głosi wolność korzystania z dóbr kultury.</a:t>
            </a:r>
          </a:p>
          <a:p>
            <a:pPr marL="0" indent="0" algn="just">
              <a:buNone/>
            </a:pPr>
            <a:r>
              <a:rPr lang="pl-PL" dirty="0">
                <a:solidFill>
                  <a:srgbClr val="000000"/>
                </a:solidFill>
                <a:latin typeface="LiberationSansNarrow"/>
              </a:rPr>
              <a:t>Czerpie z doświadczeń ruchu Wolnego Oprogramowania, który wypracował nie tylko spójne </a:t>
            </a:r>
            <a:r>
              <a:rPr lang="pl-PL" b="1" dirty="0" smtClean="0">
                <a:solidFill>
                  <a:srgbClr val="FF960E"/>
                </a:solidFill>
                <a:latin typeface="LiberationSansNarrow-Bold"/>
              </a:rPr>
              <a:t>założenia ideowe </a:t>
            </a:r>
            <a:r>
              <a:rPr lang="pl-PL" dirty="0">
                <a:solidFill>
                  <a:srgbClr val="000000"/>
                </a:solidFill>
                <a:latin typeface="LiberationSansNarrow"/>
              </a:rPr>
              <a:t>(tzw. cztery wolności Stallmana), ale także </a:t>
            </a:r>
            <a:r>
              <a:rPr lang="pl-PL" b="1" dirty="0">
                <a:solidFill>
                  <a:srgbClr val="FF960E"/>
                </a:solidFill>
                <a:latin typeface="LiberationSansNarrow-Bold"/>
              </a:rPr>
              <a:t>narzędzia prawne </a:t>
            </a:r>
            <a:r>
              <a:rPr lang="pl-PL" dirty="0">
                <a:solidFill>
                  <a:srgbClr val="000000"/>
                </a:solidFill>
                <a:latin typeface="LiberationSansNarrow"/>
              </a:rPr>
              <a:t>(takie jak wolne </a:t>
            </a:r>
            <a:r>
              <a:rPr lang="pl-PL" dirty="0" smtClean="0">
                <a:solidFill>
                  <a:srgbClr val="000000"/>
                </a:solidFill>
                <a:latin typeface="LiberationSansNarrow"/>
              </a:rPr>
              <a:t>licencje i </a:t>
            </a:r>
            <a:r>
              <a:rPr lang="pl-PL" dirty="0">
                <a:solidFill>
                  <a:srgbClr val="000000"/>
                </a:solidFill>
                <a:latin typeface="LiberationSansNarrow"/>
              </a:rPr>
              <a:t>mechanizm </a:t>
            </a:r>
            <a:r>
              <a:rPr lang="pl-PL" dirty="0" err="1">
                <a:solidFill>
                  <a:srgbClr val="000000"/>
                </a:solidFill>
                <a:latin typeface="LiberationSansNarrow"/>
              </a:rPr>
              <a:t>copyleft</a:t>
            </a:r>
            <a:r>
              <a:rPr lang="pl-PL" dirty="0">
                <a:solidFill>
                  <a:srgbClr val="000000"/>
                </a:solidFill>
                <a:latin typeface="LiberationSansNarrow"/>
              </a:rPr>
              <a:t>) oraz </a:t>
            </a:r>
            <a:r>
              <a:rPr lang="pl-PL" b="1" dirty="0">
                <a:solidFill>
                  <a:srgbClr val="FF960E"/>
                </a:solidFill>
                <a:latin typeface="LiberationSansNarrow-Bold"/>
              </a:rPr>
              <a:t>techniczne</a:t>
            </a:r>
            <a:r>
              <a:rPr lang="pl-PL" dirty="0">
                <a:solidFill>
                  <a:srgbClr val="000000"/>
                </a:solidFill>
                <a:latin typeface="LiberationSansNarrow"/>
              </a:rPr>
              <a:t>, pozwalające na pracę wielu niezależnych osób nad </a:t>
            </a:r>
            <a:r>
              <a:rPr lang="pl-PL" dirty="0" smtClean="0">
                <a:solidFill>
                  <a:srgbClr val="000000"/>
                </a:solidFill>
                <a:latin typeface="LiberationSansNarrow"/>
              </a:rPr>
              <a:t>wspólnym projektem </a:t>
            </a:r>
            <a:r>
              <a:rPr lang="pl-PL" dirty="0">
                <a:solidFill>
                  <a:srgbClr val="000000"/>
                </a:solidFill>
                <a:latin typeface="LiberationSansNarrow"/>
              </a:rPr>
              <a:t>(narzędzia kontroli wersji, zgłaszania błędów, zarządzania projektami itp.).</a:t>
            </a:r>
            <a:endParaRPr lang="pl-PL" dirty="0"/>
          </a:p>
        </p:txBody>
      </p:sp>
    </p:spTree>
    <p:extLst>
      <p:ext uri="{BB962C8B-B14F-4D97-AF65-F5344CB8AC3E}">
        <p14:creationId xmlns:p14="http://schemas.microsoft.com/office/powerpoint/2010/main" val="30714843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Organizacje zbiorowego zarządzania</a:t>
            </a:r>
            <a:br>
              <a:rPr lang="pl-PL" dirty="0"/>
            </a:br>
            <a:r>
              <a:rPr lang="pl-PL" dirty="0"/>
              <a:t>prawami autorskimi i pokrewnymi</a:t>
            </a:r>
          </a:p>
        </p:txBody>
      </p:sp>
      <p:sp>
        <p:nvSpPr>
          <p:cNvPr id="3" name="Symbol zastępczy zawartości 2"/>
          <p:cNvSpPr>
            <a:spLocks noGrp="1"/>
          </p:cNvSpPr>
          <p:nvPr>
            <p:ph idx="1"/>
          </p:nvPr>
        </p:nvSpPr>
        <p:spPr/>
        <p:txBody>
          <a:bodyPr>
            <a:noAutofit/>
          </a:bodyPr>
          <a:lstStyle/>
          <a:p>
            <a:pPr marL="0" indent="0" algn="just">
              <a:buNone/>
            </a:pPr>
            <a:r>
              <a:rPr lang="pl-PL" sz="1800" dirty="0">
                <a:latin typeface="Times New Roman" panose="02020603050405020304" pitchFamily="18" charset="0"/>
                <a:cs typeface="Times New Roman" panose="02020603050405020304" pitchFamily="18" charset="0"/>
              </a:rPr>
              <a:t>Niektóre formy działalności oznaczają korzystanie z setek i tysięcy utworów - tak na </a:t>
            </a:r>
            <a:r>
              <a:rPr lang="pl-PL" sz="1800" dirty="0" smtClean="0">
                <a:latin typeface="Times New Roman" panose="02020603050405020304" pitchFamily="18" charset="0"/>
                <a:cs typeface="Times New Roman" panose="02020603050405020304" pitchFamily="18" charset="0"/>
              </a:rPr>
              <a:t>przykład działa </a:t>
            </a:r>
            <a:r>
              <a:rPr lang="pl-PL" sz="1800" dirty="0">
                <a:latin typeface="Times New Roman" panose="02020603050405020304" pitchFamily="18" charset="0"/>
                <a:cs typeface="Times New Roman" panose="02020603050405020304" pitchFamily="18" charset="0"/>
              </a:rPr>
              <a:t>każda stacja radiowa.</a:t>
            </a:r>
          </a:p>
          <a:p>
            <a:pPr marL="0" indent="0" algn="just">
              <a:buNone/>
            </a:pPr>
            <a:r>
              <a:rPr lang="pl-PL" sz="1800" b="1" dirty="0">
                <a:latin typeface="Times New Roman" panose="02020603050405020304" pitchFamily="18" charset="0"/>
                <a:cs typeface="Times New Roman" panose="02020603050405020304" pitchFamily="18" charset="0"/>
              </a:rPr>
              <a:t>Organizacje Zbiorowego Zarządzania (OZZ)</a:t>
            </a:r>
            <a:r>
              <a:rPr lang="pl-PL" sz="1800" dirty="0">
                <a:latin typeface="Times New Roman" panose="02020603050405020304" pitchFamily="18" charset="0"/>
                <a:cs typeface="Times New Roman" panose="02020603050405020304" pitchFamily="18" charset="0"/>
              </a:rPr>
              <a:t>, zajmują się głównie udzielaniem zezwoleń </a:t>
            </a:r>
            <a:r>
              <a:rPr lang="pl-PL" sz="1800" dirty="0" smtClean="0">
                <a:latin typeface="Times New Roman" panose="02020603050405020304" pitchFamily="18" charset="0"/>
                <a:cs typeface="Times New Roman" panose="02020603050405020304" pitchFamily="18" charset="0"/>
              </a:rPr>
              <a:t>na wykorzystanie </a:t>
            </a:r>
            <a:r>
              <a:rPr lang="pl-PL" sz="1800" dirty="0">
                <a:latin typeface="Times New Roman" panose="02020603050405020304" pitchFamily="18" charset="0"/>
                <a:cs typeface="Times New Roman" panose="02020603050405020304" pitchFamily="18" charset="0"/>
              </a:rPr>
              <a:t>utworów niejako hurtem.</a:t>
            </a:r>
          </a:p>
          <a:p>
            <a:pPr marL="0" indent="0" algn="just">
              <a:buNone/>
            </a:pPr>
            <a:endParaRPr lang="pl-PL" sz="1800" b="1" dirty="0" smtClean="0">
              <a:latin typeface="Times New Roman" panose="02020603050405020304" pitchFamily="18" charset="0"/>
              <a:cs typeface="Times New Roman" panose="02020603050405020304" pitchFamily="18" charset="0"/>
            </a:endParaRPr>
          </a:p>
          <a:p>
            <a:pPr marL="0" indent="0" algn="just">
              <a:buNone/>
            </a:pPr>
            <a:r>
              <a:rPr lang="pl-PL" sz="1800" b="1" dirty="0" smtClean="0">
                <a:latin typeface="Times New Roman" panose="02020603050405020304" pitchFamily="18" charset="0"/>
                <a:cs typeface="Times New Roman" panose="02020603050405020304" pitchFamily="18" charset="0"/>
              </a:rPr>
              <a:t>Podstawą </a:t>
            </a:r>
            <a:r>
              <a:rPr lang="pl-PL" sz="1800" b="1" dirty="0">
                <a:latin typeface="Times New Roman" panose="02020603050405020304" pitchFamily="18" charset="0"/>
                <a:cs typeface="Times New Roman" panose="02020603050405020304" pitchFamily="18" charset="0"/>
              </a:rPr>
              <a:t>działania OZZ jest albo:</a:t>
            </a:r>
          </a:p>
          <a:p>
            <a:pPr marL="0" indent="0" algn="just">
              <a:buNone/>
            </a:pPr>
            <a:r>
              <a:rPr lang="pl-PL" sz="1800" b="1" dirty="0" smtClean="0">
                <a:latin typeface="Times New Roman" panose="02020603050405020304" pitchFamily="18" charset="0"/>
                <a:cs typeface="Times New Roman" panose="02020603050405020304" pitchFamily="18" charset="0"/>
              </a:rPr>
              <a:t>a) ustawa </a:t>
            </a:r>
            <a:r>
              <a:rPr lang="pl-PL" sz="1800" dirty="0">
                <a:latin typeface="Times New Roman" panose="02020603050405020304" pitchFamily="18" charset="0"/>
                <a:cs typeface="Times New Roman" panose="02020603050405020304" pitchFamily="18" charset="0"/>
              </a:rPr>
              <a:t>(w niektórych przypadkach przepisy nakazują korzystać z utworów za pośrednictwem </a:t>
            </a:r>
            <a:r>
              <a:rPr lang="pl-PL" sz="1800" dirty="0" smtClean="0">
                <a:latin typeface="Times New Roman" panose="02020603050405020304" pitchFamily="18" charset="0"/>
                <a:cs typeface="Times New Roman" panose="02020603050405020304" pitchFamily="18" charset="0"/>
              </a:rPr>
              <a:t>OZZ);</a:t>
            </a:r>
          </a:p>
          <a:p>
            <a:pPr marL="0" indent="0" algn="just">
              <a:buNone/>
            </a:pPr>
            <a:r>
              <a:rPr lang="pl-PL" sz="1800" b="1" dirty="0" smtClean="0">
                <a:latin typeface="Times New Roman" panose="02020603050405020304" pitchFamily="18" charset="0"/>
                <a:cs typeface="Times New Roman" panose="02020603050405020304" pitchFamily="18" charset="0"/>
              </a:rPr>
              <a:t>b) umowa </a:t>
            </a:r>
            <a:r>
              <a:rPr lang="pl-PL" sz="1800" dirty="0">
                <a:latin typeface="Times New Roman" panose="02020603050405020304" pitchFamily="18" charset="0"/>
                <a:cs typeface="Times New Roman" panose="02020603050405020304" pitchFamily="18" charset="0"/>
              </a:rPr>
              <a:t>(twórcy podpisując z OZZ umowy, przekazują im część praw do zarządzania </a:t>
            </a:r>
            <a:r>
              <a:rPr lang="pl-PL" sz="1800" dirty="0" smtClean="0">
                <a:latin typeface="Times New Roman" panose="02020603050405020304" pitchFamily="18" charset="0"/>
                <a:cs typeface="Times New Roman" panose="02020603050405020304" pitchFamily="18" charset="0"/>
              </a:rPr>
              <a:t>własnymi utworami </a:t>
            </a:r>
            <a:r>
              <a:rPr lang="pl-PL" sz="1800" dirty="0">
                <a:latin typeface="Times New Roman" panose="02020603050405020304" pitchFamily="18" charset="0"/>
                <a:cs typeface="Times New Roman" panose="02020603050405020304" pitchFamily="18" charset="0"/>
              </a:rPr>
              <a:t>i zgadzają się też, że to za pośrednictwem OZZ otrzymywać będą wynagrodzenie </a:t>
            </a:r>
            <a:r>
              <a:rPr lang="pl-PL" sz="1800" dirty="0" smtClean="0">
                <a:latin typeface="Times New Roman" panose="02020603050405020304" pitchFamily="18" charset="0"/>
                <a:cs typeface="Times New Roman" panose="02020603050405020304" pitchFamily="18" charset="0"/>
              </a:rPr>
              <a:t>za wykorzystanie </a:t>
            </a:r>
            <a:r>
              <a:rPr lang="pl-PL" sz="1800" dirty="0">
                <a:latin typeface="Times New Roman" panose="02020603050405020304" pitchFamily="18" charset="0"/>
                <a:cs typeface="Times New Roman" panose="02020603050405020304" pitchFamily="18" charset="0"/>
              </a:rPr>
              <a:t>swojej twórczości</a:t>
            </a:r>
            <a:r>
              <a:rPr lang="pl-PL" sz="1800" dirty="0" smtClean="0">
                <a:latin typeface="Times New Roman" panose="02020603050405020304" pitchFamily="18" charset="0"/>
                <a:cs typeface="Times New Roman" panose="02020603050405020304" pitchFamily="18" charset="0"/>
              </a:rPr>
              <a:t>);</a:t>
            </a:r>
          </a:p>
          <a:p>
            <a:pPr marL="0" indent="0" algn="just">
              <a:buNone/>
            </a:pPr>
            <a:r>
              <a:rPr lang="pl-PL" sz="1800" b="1" dirty="0" smtClean="0">
                <a:latin typeface="Times New Roman" panose="02020603050405020304" pitchFamily="18" charset="0"/>
                <a:cs typeface="Times New Roman" panose="02020603050405020304" pitchFamily="18" charset="0"/>
              </a:rPr>
              <a:t>c)  działanie </a:t>
            </a:r>
            <a:r>
              <a:rPr lang="pl-PL" sz="1800" b="1" dirty="0">
                <a:latin typeface="Times New Roman" panose="02020603050405020304" pitchFamily="18" charset="0"/>
                <a:cs typeface="Times New Roman" panose="02020603050405020304" pitchFamily="18" charset="0"/>
              </a:rPr>
              <a:t>bezumowne </a:t>
            </a:r>
            <a:r>
              <a:rPr lang="pl-PL" sz="1800" dirty="0">
                <a:latin typeface="Times New Roman" panose="02020603050405020304" pitchFamily="18" charset="0"/>
                <a:cs typeface="Times New Roman" panose="02020603050405020304" pitchFamily="18" charset="0"/>
              </a:rPr>
              <a:t>(tzw. prowadzenie cudzych spraw bez zlecenia, </a:t>
            </a:r>
            <a:r>
              <a:rPr lang="pl-PL" sz="1800" dirty="0" smtClean="0">
                <a:latin typeface="Times New Roman" panose="02020603050405020304" pitchFamily="18" charset="0"/>
                <a:cs typeface="Times New Roman" panose="02020603050405020304" pitchFamily="18" charset="0"/>
              </a:rPr>
              <a:t>podejmowane w </a:t>
            </a:r>
            <a:r>
              <a:rPr lang="pl-PL" sz="1800" dirty="0">
                <a:latin typeface="Times New Roman" panose="02020603050405020304" pitchFamily="18" charset="0"/>
                <a:cs typeface="Times New Roman" panose="02020603050405020304" pitchFamily="18" charset="0"/>
              </a:rPr>
              <a:t>przeświadczeniu, że nieuchwytny twórca chciałby pobierać wynagrodzenie za swoje utwory </a:t>
            </a:r>
            <a:r>
              <a:rPr lang="pl-PL" sz="1800" dirty="0" smtClean="0">
                <a:latin typeface="Times New Roman" panose="02020603050405020304" pitchFamily="18" charset="0"/>
                <a:cs typeface="Times New Roman" panose="02020603050405020304" pitchFamily="18" charset="0"/>
              </a:rPr>
              <a:t>według stawek </a:t>
            </a:r>
            <a:r>
              <a:rPr lang="pl-PL" sz="1800" dirty="0">
                <a:latin typeface="Times New Roman" panose="02020603050405020304" pitchFamily="18" charset="0"/>
                <a:cs typeface="Times New Roman" panose="02020603050405020304" pitchFamily="18" charset="0"/>
              </a:rPr>
              <a:t>OZZ, a nie np. zezwolić na ich nieodpłatne wykorzystanie bądź w ogóle zakazać </a:t>
            </a:r>
            <a:r>
              <a:rPr lang="pl-PL" sz="1800" dirty="0" smtClean="0">
                <a:latin typeface="Times New Roman" panose="02020603050405020304" pitchFamily="18" charset="0"/>
                <a:cs typeface="Times New Roman" panose="02020603050405020304" pitchFamily="18" charset="0"/>
              </a:rPr>
              <a:t>określonego wykorzystania</a:t>
            </a:r>
            <a:r>
              <a:rPr lang="pl-PL"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618842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Organizacje zbiorowego zarządzania</a:t>
            </a:r>
            <a:br>
              <a:rPr lang="pl-PL" dirty="0"/>
            </a:br>
            <a:r>
              <a:rPr lang="pl-PL" dirty="0"/>
              <a:t>prawami autorskimi i pokrewnymi</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latin typeface="Times New Roman" panose="02020603050405020304" pitchFamily="18" charset="0"/>
                <a:cs typeface="Times New Roman" panose="02020603050405020304" pitchFamily="18" charset="0"/>
              </a:rPr>
              <a:t>W Polsce </a:t>
            </a:r>
            <a:r>
              <a:rPr lang="pl-PL" dirty="0" smtClean="0">
                <a:latin typeface="Times New Roman" panose="02020603050405020304" pitchFamily="18" charset="0"/>
                <a:cs typeface="Times New Roman" panose="02020603050405020304" pitchFamily="18" charset="0"/>
              </a:rPr>
              <a:t>jest </a:t>
            </a:r>
            <a:r>
              <a:rPr lang="pl-PL" dirty="0">
                <a:latin typeface="Times New Roman" panose="02020603050405020304" pitchFamily="18" charset="0"/>
                <a:cs typeface="Times New Roman" panose="02020603050405020304" pitchFamily="18" charset="0"/>
              </a:rPr>
              <a:t>kilkanaście różnych OZZ, które reprezentują różnych uprawnionych i mają </a:t>
            </a:r>
            <a:r>
              <a:rPr lang="pl-PL" dirty="0" smtClean="0">
                <a:latin typeface="Times New Roman" panose="02020603050405020304" pitchFamily="18" charset="0"/>
                <a:cs typeface="Times New Roman" panose="02020603050405020304" pitchFamily="18" charset="0"/>
              </a:rPr>
              <a:t>różny zakres </a:t>
            </a:r>
            <a:r>
              <a:rPr lang="pl-PL" dirty="0">
                <a:latin typeface="Times New Roman" panose="02020603050405020304" pitchFamily="18" charset="0"/>
                <a:cs typeface="Times New Roman" panose="02020603050405020304" pitchFamily="18" charset="0"/>
              </a:rPr>
              <a:t>działania m. in.:</a:t>
            </a:r>
          </a:p>
          <a:p>
            <a:pPr algn="just"/>
            <a:r>
              <a:rPr lang="pl-PL" dirty="0" smtClean="0">
                <a:latin typeface="Times New Roman" panose="02020603050405020304" pitchFamily="18" charset="0"/>
                <a:cs typeface="Times New Roman" panose="02020603050405020304" pitchFamily="18" charset="0"/>
              </a:rPr>
              <a:t>Stowarzyszenie </a:t>
            </a:r>
            <a:r>
              <a:rPr lang="pl-PL" dirty="0">
                <a:latin typeface="Times New Roman" panose="02020603050405020304" pitchFamily="18" charset="0"/>
                <a:cs typeface="Times New Roman" panose="02020603050405020304" pitchFamily="18" charset="0"/>
              </a:rPr>
              <a:t>Artystów Wykonawców Utworów Muzycznych i Słowno-Muzycznych (SAWP</a:t>
            </a:r>
            <a:r>
              <a:rPr lang="pl-PL" dirty="0" smtClean="0">
                <a:latin typeface="Times New Roman" panose="02020603050405020304" pitchFamily="18" charset="0"/>
                <a:cs typeface="Times New Roman" panose="02020603050405020304" pitchFamily="18" charset="0"/>
              </a:rPr>
              <a:t>);</a:t>
            </a:r>
          </a:p>
          <a:p>
            <a:pPr algn="just"/>
            <a:r>
              <a:rPr lang="pl-PL" dirty="0" smtClean="0">
                <a:latin typeface="Times New Roman" panose="02020603050405020304" pitchFamily="18" charset="0"/>
                <a:cs typeface="Times New Roman" panose="02020603050405020304" pitchFamily="18" charset="0"/>
              </a:rPr>
              <a:t>Związek </a:t>
            </a:r>
            <a:r>
              <a:rPr lang="pl-PL" dirty="0">
                <a:latin typeface="Times New Roman" panose="02020603050405020304" pitchFamily="18" charset="0"/>
                <a:cs typeface="Times New Roman" panose="02020603050405020304" pitchFamily="18" charset="0"/>
              </a:rPr>
              <a:t>Artystów Scen Polskich (ZASP</a:t>
            </a:r>
            <a:r>
              <a:rPr lang="pl-PL" dirty="0" smtClean="0">
                <a:latin typeface="Times New Roman" panose="02020603050405020304" pitchFamily="18" charset="0"/>
                <a:cs typeface="Times New Roman" panose="02020603050405020304" pitchFamily="18" charset="0"/>
              </a:rPr>
              <a:t>);</a:t>
            </a:r>
          </a:p>
          <a:p>
            <a:pPr algn="just"/>
            <a:r>
              <a:rPr lang="pl-PL" dirty="0" smtClean="0">
                <a:latin typeface="Times New Roman" panose="02020603050405020304" pitchFamily="18" charset="0"/>
                <a:cs typeface="Times New Roman" panose="02020603050405020304" pitchFamily="18" charset="0"/>
              </a:rPr>
              <a:t>Stowarzyszenie </a:t>
            </a:r>
            <a:r>
              <a:rPr lang="pl-PL" dirty="0">
                <a:latin typeface="Times New Roman" panose="02020603050405020304" pitchFamily="18" charset="0"/>
                <a:cs typeface="Times New Roman" panose="02020603050405020304" pitchFamily="18" charset="0"/>
              </a:rPr>
              <a:t>Filmowców Polskich (SFP</a:t>
            </a:r>
            <a:r>
              <a:rPr lang="pl-PL" dirty="0" smtClean="0">
                <a:latin typeface="Times New Roman" panose="02020603050405020304" pitchFamily="18" charset="0"/>
                <a:cs typeface="Times New Roman" panose="02020603050405020304" pitchFamily="18" charset="0"/>
              </a:rPr>
              <a:t>);</a:t>
            </a:r>
          </a:p>
          <a:p>
            <a:pPr algn="just"/>
            <a:r>
              <a:rPr lang="pl-PL" dirty="0" smtClean="0">
                <a:latin typeface="Times New Roman" panose="02020603050405020304" pitchFamily="18" charset="0"/>
                <a:cs typeface="Times New Roman" panose="02020603050405020304" pitchFamily="18" charset="0"/>
              </a:rPr>
              <a:t>Związek </a:t>
            </a:r>
            <a:r>
              <a:rPr lang="pl-PL" dirty="0">
                <a:latin typeface="Times New Roman" panose="02020603050405020304" pitchFamily="18" charset="0"/>
                <a:cs typeface="Times New Roman" panose="02020603050405020304" pitchFamily="18" charset="0"/>
              </a:rPr>
              <a:t>Producentów Audio-Video (ZPAV</a:t>
            </a:r>
            <a:r>
              <a:rPr lang="pl-PL" dirty="0" smtClean="0">
                <a:latin typeface="Times New Roman" panose="02020603050405020304" pitchFamily="18" charset="0"/>
                <a:cs typeface="Times New Roman" panose="02020603050405020304" pitchFamily="18" charset="0"/>
              </a:rPr>
              <a:t>);</a:t>
            </a:r>
          </a:p>
          <a:p>
            <a:pPr algn="just"/>
            <a:r>
              <a:rPr lang="pl-PL" dirty="0" smtClean="0">
                <a:latin typeface="Times New Roman" panose="02020603050405020304" pitchFamily="18" charset="0"/>
                <a:cs typeface="Times New Roman" panose="02020603050405020304" pitchFamily="18" charset="0"/>
              </a:rPr>
              <a:t>Stowarzyszenie </a:t>
            </a:r>
            <a:r>
              <a:rPr lang="pl-PL" dirty="0">
                <a:latin typeface="Times New Roman" panose="02020603050405020304" pitchFamily="18" charset="0"/>
                <a:cs typeface="Times New Roman" panose="02020603050405020304" pitchFamily="18" charset="0"/>
              </a:rPr>
              <a:t>Autorów ZAiKS</a:t>
            </a:r>
          </a:p>
          <a:p>
            <a:pPr marL="0" indent="0" algn="just">
              <a:buNone/>
            </a:pPr>
            <a:r>
              <a:rPr lang="pl-PL" sz="3600" b="1" dirty="0">
                <a:latin typeface="Times New Roman" panose="02020603050405020304" pitchFamily="18" charset="0"/>
                <a:cs typeface="Times New Roman" panose="02020603050405020304" pitchFamily="18" charset="0"/>
              </a:rPr>
              <a:t>Warto pamiętać</a:t>
            </a:r>
            <a:r>
              <a:rPr lang="pl-PL" sz="3600" dirty="0">
                <a:latin typeface="Times New Roman" panose="02020603050405020304" pitchFamily="18" charset="0"/>
                <a:cs typeface="Times New Roman" panose="02020603050405020304" pitchFamily="18" charset="0"/>
              </a:rPr>
              <a:t>, </a:t>
            </a:r>
            <a:r>
              <a:rPr lang="pl-PL" sz="3600" b="1" dirty="0">
                <a:latin typeface="Times New Roman" panose="02020603050405020304" pitchFamily="18" charset="0"/>
                <a:cs typeface="Times New Roman" panose="02020603050405020304" pitchFamily="18" charset="0"/>
              </a:rPr>
              <a:t>że płacenie OZZ z tytułu wykorzystania utworów poza </a:t>
            </a:r>
            <a:r>
              <a:rPr lang="pl-PL" sz="3600" b="1" dirty="0" smtClean="0">
                <a:latin typeface="Times New Roman" panose="02020603050405020304" pitchFamily="18" charset="0"/>
                <a:cs typeface="Times New Roman" panose="02020603050405020304" pitchFamily="18" charset="0"/>
              </a:rPr>
              <a:t>zakresem dozwolonego </a:t>
            </a:r>
            <a:r>
              <a:rPr lang="pl-PL" sz="3600" b="1" dirty="0">
                <a:latin typeface="Times New Roman" panose="02020603050405020304" pitchFamily="18" charset="0"/>
                <a:cs typeface="Times New Roman" panose="02020603050405020304" pitchFamily="18" charset="0"/>
              </a:rPr>
              <a:t>użytku nie jest konieczne, jeśli </a:t>
            </a:r>
            <a:r>
              <a:rPr lang="pl-PL" sz="3600" b="1" dirty="0" smtClean="0">
                <a:latin typeface="Times New Roman" panose="02020603050405020304" pitchFamily="18" charset="0"/>
                <a:cs typeface="Times New Roman" panose="02020603050405020304" pitchFamily="18" charset="0"/>
              </a:rPr>
              <a:t>korzystamy wyłącznie </a:t>
            </a:r>
            <a:r>
              <a:rPr lang="pl-PL" sz="3600" b="1" dirty="0">
                <a:latin typeface="Times New Roman" panose="02020603050405020304" pitchFamily="18" charset="0"/>
                <a:cs typeface="Times New Roman" panose="02020603050405020304" pitchFamily="18" charset="0"/>
              </a:rPr>
              <a:t>z </a:t>
            </a:r>
            <a:r>
              <a:rPr lang="pl-PL" sz="3600" b="1" dirty="0" smtClean="0">
                <a:latin typeface="Times New Roman" panose="02020603050405020304" pitchFamily="18" charset="0"/>
                <a:cs typeface="Times New Roman" panose="02020603050405020304" pitchFamily="18" charset="0"/>
              </a:rPr>
              <a:t>utworów publikowanych </a:t>
            </a:r>
            <a:r>
              <a:rPr lang="pl-PL" sz="3600" b="1" dirty="0">
                <a:latin typeface="Times New Roman" panose="02020603050405020304" pitchFamily="18" charset="0"/>
                <a:cs typeface="Times New Roman" panose="02020603050405020304" pitchFamily="18" charset="0"/>
              </a:rPr>
              <a:t>na wolnych licencjach.</a:t>
            </a:r>
            <a:endParaRPr lang="pl-PL"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028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Ochrona własności przemysłowej - 5 kwietnia 2020</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smtClean="0">
                <a:solidFill>
                  <a:srgbClr val="000000"/>
                </a:solidFill>
                <a:latin typeface="LiberationSansNarrow-Bold"/>
              </a:rPr>
              <a:t>Pojęcie własności przemysłowej-</a:t>
            </a:r>
          </a:p>
          <a:p>
            <a:pPr marL="0" indent="0" algn="just">
              <a:buNone/>
            </a:pPr>
            <a:r>
              <a:rPr lang="pl-PL" b="1" dirty="0" smtClean="0">
                <a:solidFill>
                  <a:srgbClr val="000000"/>
                </a:solidFill>
                <a:latin typeface="LiberationSansNarrow-Bold"/>
              </a:rPr>
              <a:t>Własność </a:t>
            </a:r>
            <a:r>
              <a:rPr lang="pl-PL" b="1" dirty="0">
                <a:solidFill>
                  <a:srgbClr val="000000"/>
                </a:solidFill>
                <a:latin typeface="LiberationSansNarrow-Bold"/>
              </a:rPr>
              <a:t>przemysłowa </a:t>
            </a:r>
            <a:r>
              <a:rPr lang="pl-PL" dirty="0">
                <a:solidFill>
                  <a:srgbClr val="000000"/>
                </a:solidFill>
                <a:latin typeface="LiberationSansNarrow"/>
              </a:rPr>
              <a:t>dotyczy </a:t>
            </a:r>
            <a:r>
              <a:rPr lang="pl-PL" b="1" dirty="0">
                <a:solidFill>
                  <a:srgbClr val="000000"/>
                </a:solidFill>
                <a:latin typeface="LiberationSansNarrow-Bold"/>
              </a:rPr>
              <a:t>dóbr intelektualnych </a:t>
            </a:r>
            <a:r>
              <a:rPr lang="pl-PL" dirty="0">
                <a:solidFill>
                  <a:srgbClr val="000000"/>
                </a:solidFill>
                <a:latin typeface="LiberationSansNarrow"/>
              </a:rPr>
              <a:t>wykorzystywanych w </a:t>
            </a:r>
            <a:r>
              <a:rPr lang="pl-PL" b="1" dirty="0" smtClean="0">
                <a:solidFill>
                  <a:srgbClr val="000000"/>
                </a:solidFill>
                <a:latin typeface="LiberationSansNarrow-Bold"/>
              </a:rPr>
              <a:t>działalności;</a:t>
            </a:r>
            <a:endParaRPr lang="pl-PL" b="1" dirty="0">
              <a:solidFill>
                <a:srgbClr val="000000"/>
              </a:solidFill>
              <a:latin typeface="LiberationSansNarrow-Bold"/>
            </a:endParaRPr>
          </a:p>
          <a:p>
            <a:pPr algn="just"/>
            <a:r>
              <a:rPr lang="pl-PL" b="1" dirty="0">
                <a:solidFill>
                  <a:srgbClr val="000000"/>
                </a:solidFill>
                <a:latin typeface="LiberationSansNarrow-Bold"/>
              </a:rPr>
              <a:t>gospodarczej </a:t>
            </a:r>
            <a:r>
              <a:rPr lang="pl-PL" dirty="0">
                <a:solidFill>
                  <a:srgbClr val="000000"/>
                </a:solidFill>
                <a:latin typeface="LiberationSansNarrow"/>
              </a:rPr>
              <a:t>- twórcze rozstrzygnięcie danego problemu, rozwiązania technicznego lub</a:t>
            </a:r>
          </a:p>
          <a:p>
            <a:pPr algn="just"/>
            <a:r>
              <a:rPr lang="pl-PL" dirty="0">
                <a:solidFill>
                  <a:srgbClr val="000000"/>
                </a:solidFill>
                <a:latin typeface="LiberationSansNarrow"/>
              </a:rPr>
              <a:t>organizacyjnego w przemyśle bądź o znaczeniu związanym z prowadzoną działalnością.</a:t>
            </a:r>
          </a:p>
          <a:p>
            <a:pPr marL="0" indent="0" algn="just">
              <a:buNone/>
            </a:pPr>
            <a:r>
              <a:rPr lang="pl-PL" dirty="0">
                <a:latin typeface="LiberationSansNarrow"/>
              </a:rPr>
              <a:t>Podstawową cechą </a:t>
            </a:r>
            <a:r>
              <a:rPr lang="pl-PL" b="1" dirty="0">
                <a:latin typeface="LiberationSansNarrow-Bold"/>
              </a:rPr>
              <a:t>odróżniającą własność przemysłową od prawa autorskiego </a:t>
            </a:r>
            <a:r>
              <a:rPr lang="pl-PL" dirty="0" smtClean="0">
                <a:latin typeface="LiberationSansNarrow"/>
              </a:rPr>
              <a:t>jest to</a:t>
            </a:r>
            <a:r>
              <a:rPr lang="pl-PL" dirty="0">
                <a:latin typeface="LiberationSansNarrow"/>
              </a:rPr>
              <a:t>, że w celu zapewnienia ochrony </a:t>
            </a:r>
            <a:r>
              <a:rPr lang="pl-PL" b="1" dirty="0">
                <a:latin typeface="LiberationSansNarrow-Bold"/>
              </a:rPr>
              <a:t>konieczne jest dokonanie rejestracji we </a:t>
            </a:r>
            <a:r>
              <a:rPr lang="pl-PL" b="1" dirty="0" smtClean="0">
                <a:latin typeface="LiberationSansNarrow-Bold"/>
              </a:rPr>
              <a:t>właściwym urzędzie </a:t>
            </a:r>
            <a:r>
              <a:rPr lang="pl-PL" dirty="0" smtClean="0">
                <a:latin typeface="LiberationSansNarrow"/>
              </a:rPr>
              <a:t>państwowym.</a:t>
            </a:r>
            <a:endParaRPr lang="pl-PL" dirty="0"/>
          </a:p>
        </p:txBody>
      </p:sp>
    </p:spTree>
    <p:extLst>
      <p:ext uri="{BB962C8B-B14F-4D97-AF65-F5344CB8AC3E}">
        <p14:creationId xmlns:p14="http://schemas.microsoft.com/office/powerpoint/2010/main" val="3349772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Własność intelektualna</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smtClean="0"/>
              <a:t>Własność intelektualna </a:t>
            </a:r>
            <a:r>
              <a:rPr lang="pl-PL" dirty="0" smtClean="0"/>
              <a:t>to prawa związane z działalnością intelektualną w dziedzinie literackiej, artystycznej, naukowej i przemysłowej. Konwencja o ustanowieniu Światowej Organizacji Własności Intelektualnej (WIPO) definiuje pojęcie własności intelektualnej jako zbiór praw odnoszących się w szczególności do:</a:t>
            </a:r>
          </a:p>
          <a:p>
            <a:pPr algn="just"/>
            <a:r>
              <a:rPr lang="pl-PL" dirty="0" smtClean="0"/>
              <a:t>dzieł literackich, artystycznych i naukowych,</a:t>
            </a:r>
          </a:p>
          <a:p>
            <a:pPr algn="just"/>
            <a:r>
              <a:rPr lang="pl-PL" dirty="0" smtClean="0"/>
              <a:t>interpretacji artystów interpretatorów oraz </a:t>
            </a:r>
            <a:r>
              <a:rPr lang="pl-PL" dirty="0" err="1" smtClean="0"/>
              <a:t>wykonań</a:t>
            </a:r>
            <a:r>
              <a:rPr lang="pl-PL" dirty="0" smtClean="0"/>
              <a:t> artystów wykonawców</a:t>
            </a:r>
            <a:r>
              <a:rPr lang="pl-PL" dirty="0"/>
              <a:t>;</a:t>
            </a:r>
            <a:endParaRPr lang="pl-PL" dirty="0" smtClean="0"/>
          </a:p>
          <a:p>
            <a:pPr algn="just"/>
            <a:r>
              <a:rPr lang="pl-PL" dirty="0" smtClean="0"/>
              <a:t>wynalazków we wszystkich dziedzinach działalności ludzkiej;</a:t>
            </a:r>
          </a:p>
          <a:p>
            <a:pPr algn="just"/>
            <a:r>
              <a:rPr lang="pl-PL" dirty="0" smtClean="0"/>
              <a:t>odkryć naukowych;</a:t>
            </a:r>
          </a:p>
          <a:p>
            <a:endParaRPr lang="pl-PL" dirty="0"/>
          </a:p>
        </p:txBody>
      </p:sp>
    </p:spTree>
    <p:extLst>
      <p:ext uri="{BB962C8B-B14F-4D97-AF65-F5344CB8AC3E}">
        <p14:creationId xmlns:p14="http://schemas.microsoft.com/office/powerpoint/2010/main" val="18352519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własności przemysłowej</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a:t>Wśród dóbr chronionych prawem własności przemysłowej wyróżniamy:</a:t>
            </a:r>
          </a:p>
          <a:p>
            <a:pPr marL="0" indent="0">
              <a:buNone/>
            </a:pPr>
            <a:r>
              <a:rPr lang="pl-PL" dirty="0"/>
              <a:t>● projekty </a:t>
            </a:r>
            <a:r>
              <a:rPr lang="pl-PL" dirty="0" smtClean="0"/>
              <a:t>wynalazcze (ochrona patentu)</a:t>
            </a:r>
            <a:endParaRPr lang="pl-PL" dirty="0"/>
          </a:p>
          <a:p>
            <a:pPr marL="0" indent="0">
              <a:buNone/>
            </a:pPr>
            <a:r>
              <a:rPr lang="pl-PL" dirty="0"/>
              <a:t>➔ </a:t>
            </a:r>
            <a:r>
              <a:rPr lang="pl-PL" dirty="0" smtClean="0"/>
              <a:t>wynalazki (ochrona patentu)</a:t>
            </a:r>
            <a:endParaRPr lang="pl-PL" dirty="0"/>
          </a:p>
          <a:p>
            <a:pPr marL="0" indent="0">
              <a:buNone/>
            </a:pPr>
            <a:r>
              <a:rPr lang="pl-PL" dirty="0"/>
              <a:t>➔ wzory </a:t>
            </a:r>
            <a:r>
              <a:rPr lang="pl-PL" dirty="0" smtClean="0"/>
              <a:t>użytkowe (prawo z rejestru)</a:t>
            </a:r>
            <a:endParaRPr lang="pl-PL" dirty="0"/>
          </a:p>
          <a:p>
            <a:pPr marL="0" indent="0">
              <a:buNone/>
            </a:pPr>
            <a:r>
              <a:rPr lang="pl-PL" dirty="0"/>
              <a:t>➔ wzory </a:t>
            </a:r>
            <a:r>
              <a:rPr lang="pl-PL" dirty="0" smtClean="0"/>
              <a:t>przemysłowe (prawo ochronne)</a:t>
            </a:r>
            <a:endParaRPr lang="pl-PL" dirty="0"/>
          </a:p>
          <a:p>
            <a:pPr marL="0" indent="0">
              <a:buNone/>
            </a:pPr>
            <a:r>
              <a:rPr lang="pl-PL" dirty="0"/>
              <a:t>➔ topografie układów </a:t>
            </a:r>
            <a:r>
              <a:rPr lang="pl-PL" dirty="0" smtClean="0"/>
              <a:t>scalonych (prawo z rejestracji)</a:t>
            </a:r>
            <a:endParaRPr lang="pl-PL" dirty="0"/>
          </a:p>
          <a:p>
            <a:pPr marL="0" indent="0">
              <a:buNone/>
            </a:pPr>
            <a:r>
              <a:rPr lang="pl-PL" dirty="0"/>
              <a:t>➔ projekty </a:t>
            </a:r>
            <a:r>
              <a:rPr lang="pl-PL" dirty="0" smtClean="0"/>
              <a:t>racjonalizatorskie (prawo z rejestracji)</a:t>
            </a:r>
            <a:endParaRPr lang="pl-PL" dirty="0"/>
          </a:p>
          <a:p>
            <a:pPr marL="0" indent="0">
              <a:buNone/>
            </a:pPr>
            <a:r>
              <a:rPr lang="pl-PL" dirty="0"/>
              <a:t>● oznaczenia </a:t>
            </a:r>
            <a:r>
              <a:rPr lang="pl-PL" dirty="0" smtClean="0"/>
              <a:t>handlowe (prawo ochronne)</a:t>
            </a:r>
            <a:endParaRPr lang="pl-PL" dirty="0"/>
          </a:p>
          <a:p>
            <a:pPr marL="0" indent="0">
              <a:buNone/>
            </a:pPr>
            <a:r>
              <a:rPr lang="pl-PL" dirty="0"/>
              <a:t>➔ znaki </a:t>
            </a:r>
            <a:r>
              <a:rPr lang="pl-PL" dirty="0" smtClean="0"/>
              <a:t>towarowe (prawo ochronne)</a:t>
            </a:r>
            <a:endParaRPr lang="pl-PL" dirty="0"/>
          </a:p>
          <a:p>
            <a:pPr marL="0" indent="0">
              <a:buNone/>
            </a:pPr>
            <a:r>
              <a:rPr lang="pl-PL" dirty="0"/>
              <a:t>➔ oznaczenia </a:t>
            </a:r>
            <a:r>
              <a:rPr lang="pl-PL" dirty="0" smtClean="0"/>
              <a:t>geograficzne (prawo z rejestru)</a:t>
            </a:r>
            <a:endParaRPr lang="pl-PL" dirty="0"/>
          </a:p>
        </p:txBody>
      </p:sp>
    </p:spTree>
    <p:extLst>
      <p:ext uri="{BB962C8B-B14F-4D97-AF65-F5344CB8AC3E}">
        <p14:creationId xmlns:p14="http://schemas.microsoft.com/office/powerpoint/2010/main" val="15394879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własności przemysłowej</a:t>
            </a:r>
            <a:endParaRPr lang="pl-PL"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b="1" dirty="0" smtClean="0"/>
              <a:t>Patent,  prawo ochronne, prawo z rejestracji </a:t>
            </a:r>
            <a:r>
              <a:rPr lang="pl-PL" dirty="0" smtClean="0"/>
              <a:t>– oznacza nabycie prawa wyłącznego korzystania z wynalazku, wzoru użytkowego, znaku towarowego  etc. W sposób zarobkowy lub zawodowy na terenie całej  RP (lub szerzej).</a:t>
            </a:r>
          </a:p>
          <a:p>
            <a:pPr marL="0" indent="0" algn="just">
              <a:buNone/>
            </a:pPr>
            <a:r>
              <a:rPr lang="pl-PL" b="1" dirty="0" smtClean="0"/>
              <a:t>Patenty</a:t>
            </a:r>
            <a:r>
              <a:rPr lang="pl-PL" dirty="0" smtClean="0"/>
              <a:t> – są udzielane bez względu na dziedzinę techniki na wynalazki, które są nowe; posiadają poziom wynalazczy, nadają się do przemysłowego stosowania.</a:t>
            </a:r>
          </a:p>
          <a:p>
            <a:pPr marL="0" indent="0" algn="just">
              <a:buNone/>
            </a:pPr>
            <a:r>
              <a:rPr lang="pl-PL" b="1" dirty="0" smtClean="0"/>
              <a:t>Wzór użytkowy </a:t>
            </a:r>
            <a:r>
              <a:rPr lang="pl-PL" b="1" dirty="0"/>
              <a:t>– </a:t>
            </a:r>
            <a:r>
              <a:rPr lang="pl-PL" dirty="0"/>
              <a:t>nowe i użyteczne rozwiązanie o charakterze technicznym, dotyczące kształtu, budowy i zestawienia przedmiotu o trwałej postaci, przy czym użyteczność takiego rozwiązania wyraża się możliwością osiągnięcia celu mającego praktyczne znaczenie przy wytwarzaniu lub korzystaniu z wyrobu o cechach wzoru </a:t>
            </a:r>
            <a:r>
              <a:rPr lang="pl-PL" dirty="0" smtClean="0"/>
              <a:t>użytkowego.</a:t>
            </a:r>
            <a:endParaRPr lang="pl-PL" dirty="0"/>
          </a:p>
          <a:p>
            <a:pPr marL="0" indent="0" algn="just">
              <a:buNone/>
            </a:pPr>
            <a:r>
              <a:rPr lang="pl-PL" dirty="0" smtClean="0"/>
              <a:t>W </a:t>
            </a:r>
            <a:r>
              <a:rPr lang="pl-PL" dirty="0"/>
              <a:t>odróżnieniu od wynalazku od wzoru użytkowego wymaga się jedynie, aby w dacie pierwszeństwa był nowy i cechował się charakterem technicznym (może być on więc rozwiązaniem wynikającym w sposób oczywisty ze stanu techniki). Pozwala to na konwersję zgłoszenia wynalazku na zgłoszenie wzoru użytkowego z zachowaniem pierwotnej daty zgłoszenia[2], jeżeli urząd patentowy odmawia udzielenia patentu na wynalazek, który zdaniem eksperta Urzędu jest oczywisty dla znawcy. Konwersja ta możliwa jest tylko dla rozwiązań, które same w sobie są wzorami użytkowymi.</a:t>
            </a:r>
          </a:p>
          <a:p>
            <a:pPr marL="0" indent="0" algn="just">
              <a:buNone/>
            </a:pPr>
            <a:r>
              <a:rPr lang="pl-PL" dirty="0" smtClean="0"/>
              <a:t>Na </a:t>
            </a:r>
            <a:r>
              <a:rPr lang="pl-PL" dirty="0"/>
              <a:t>wzór użytkowy (niem. </a:t>
            </a:r>
            <a:r>
              <a:rPr lang="pl-PL" dirty="0" err="1"/>
              <a:t>Gebrauchsmuster</a:t>
            </a:r>
            <a:r>
              <a:rPr lang="pl-PL" dirty="0"/>
              <a:t>, ang. </a:t>
            </a:r>
            <a:r>
              <a:rPr lang="pl-PL" dirty="0" err="1"/>
              <a:t>utility</a:t>
            </a:r>
            <a:r>
              <a:rPr lang="pl-PL" dirty="0"/>
              <a:t> model) udzielane jest prawo ochronne, które upoważnia właściciela do wyłącznego korzystania ze wzoru użytkowego w sposób zarobkowy lub zawodowy na całym obszarze kraju. Czas trwania prawa ochronnego na wzór użytkowy jest znacznie krótszy od czasu trwania patentu i wynosi 6 lub 10 (w Polsce) lat od daty dokonania zgłoszenia w Urzędzie Patentowym.</a:t>
            </a:r>
          </a:p>
        </p:txBody>
      </p:sp>
    </p:spTree>
    <p:extLst>
      <p:ext uri="{BB962C8B-B14F-4D97-AF65-F5344CB8AC3E}">
        <p14:creationId xmlns:p14="http://schemas.microsoft.com/office/powerpoint/2010/main" val="3200125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własności przemysłowej</a:t>
            </a:r>
            <a:endParaRPr lang="pl-PL" dirty="0"/>
          </a:p>
        </p:txBody>
      </p:sp>
      <p:sp>
        <p:nvSpPr>
          <p:cNvPr id="3" name="Symbol zastępczy zawartości 2"/>
          <p:cNvSpPr>
            <a:spLocks noGrp="1"/>
          </p:cNvSpPr>
          <p:nvPr>
            <p:ph idx="1"/>
          </p:nvPr>
        </p:nvSpPr>
        <p:spPr/>
        <p:txBody>
          <a:bodyPr>
            <a:noAutofit/>
          </a:bodyPr>
          <a:lstStyle/>
          <a:p>
            <a:pPr marL="0" indent="0" algn="just">
              <a:buNone/>
            </a:pPr>
            <a:r>
              <a:rPr lang="pl-PL" sz="2000" dirty="0"/>
              <a:t>Wzór przemysłowy Według polskiej definicji zawartej w ustawie Prawo własności przemysłowej jest to „nowa i posiadająca indywidualny charakter postać wytworu lub jego części, nadana mu w szczególności przez cechy linii, konturów, kształtów, kolorystykę, fakturę lub materiał wytworu oraz przez jego ornamentację. Wytworem jest każdy przedmiot wytworzony w sposób przemysłowy lub rzemieślniczy, obejmujący w szczególności opakowanie, symbole graficzne oraz kroje pisma typograficznego, z wyłączeniem </a:t>
            </a:r>
            <a:r>
              <a:rPr lang="pl-PL" sz="2000" dirty="0" smtClean="0"/>
              <a:t>programów </a:t>
            </a:r>
            <a:r>
              <a:rPr lang="pl-PL" sz="2000" dirty="0"/>
              <a:t>komputerowych</a:t>
            </a:r>
            <a:r>
              <a:rPr lang="pl-PL" sz="2000" dirty="0" smtClean="0"/>
              <a:t>.” </a:t>
            </a:r>
            <a:r>
              <a:rPr lang="pl-PL" sz="2000" dirty="0"/>
              <a:t>(np. kształt naczynia, meble, glazura itp</a:t>
            </a:r>
            <a:r>
              <a:rPr lang="pl-PL" sz="2000" dirty="0" smtClean="0"/>
              <a:t>.).</a:t>
            </a:r>
          </a:p>
          <a:p>
            <a:pPr marL="0" indent="0" algn="just">
              <a:buNone/>
            </a:pPr>
            <a:r>
              <a:rPr lang="pl-PL" sz="2000" dirty="0"/>
              <a:t>Za wytwór uważa się </a:t>
            </a:r>
            <a:r>
              <a:rPr lang="pl-PL" sz="2000" dirty="0" smtClean="0"/>
              <a:t>także: </a:t>
            </a:r>
          </a:p>
          <a:p>
            <a:pPr marL="0" indent="0" algn="just">
              <a:buNone/>
            </a:pPr>
            <a:r>
              <a:rPr lang="pl-PL" sz="2000" dirty="0" smtClean="0"/>
              <a:t>- przedmiot </a:t>
            </a:r>
            <a:r>
              <a:rPr lang="pl-PL" sz="2000" dirty="0"/>
              <a:t>składający się z wielu wymienialnych części składowych umożliwiających jego rozłożenie i ponowne złożenie (wytwór złożony, np. układanka</a:t>
            </a:r>
            <a:r>
              <a:rPr lang="pl-PL" sz="2000" dirty="0" smtClean="0"/>
              <a:t>)</a:t>
            </a:r>
            <a:endParaRPr lang="pl-PL" sz="2000" dirty="0"/>
          </a:p>
        </p:txBody>
      </p:sp>
    </p:spTree>
    <p:extLst>
      <p:ext uri="{BB962C8B-B14F-4D97-AF65-F5344CB8AC3E}">
        <p14:creationId xmlns:p14="http://schemas.microsoft.com/office/powerpoint/2010/main" val="35062749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własności przemysłowej</a:t>
            </a:r>
            <a:endParaRPr lang="pl-PL" dirty="0"/>
          </a:p>
        </p:txBody>
      </p:sp>
      <p:sp>
        <p:nvSpPr>
          <p:cNvPr id="3" name="Symbol zastępczy zawartości 2"/>
          <p:cNvSpPr>
            <a:spLocks noGrp="1"/>
          </p:cNvSpPr>
          <p:nvPr>
            <p:ph idx="1"/>
          </p:nvPr>
        </p:nvSpPr>
        <p:spPr/>
        <p:txBody>
          <a:bodyPr>
            <a:noAutofit/>
          </a:bodyPr>
          <a:lstStyle/>
          <a:p>
            <a:pPr marL="0" indent="0" algn="just">
              <a:buNone/>
            </a:pPr>
            <a:r>
              <a:rPr lang="pl-PL" sz="1600" dirty="0" smtClean="0"/>
              <a:t>- część </a:t>
            </a:r>
            <a:r>
              <a:rPr lang="pl-PL" sz="1600" dirty="0"/>
              <a:t>składową, jeżeli po jej włączeniu do wytworu złożonego, pozostaje widoczna w trakcie jego zwykłego używania (nie dotyczy to np. naprawy wytworu) część składową, jeżeli może być przedmiotem samodzielnego obrotu (np. lusterko samochodowe</a:t>
            </a:r>
            <a:r>
              <a:rPr lang="pl-PL" sz="1600" dirty="0" smtClean="0"/>
              <a:t>).</a:t>
            </a:r>
          </a:p>
          <a:p>
            <a:pPr marL="0" indent="0" algn="just">
              <a:buNone/>
            </a:pPr>
            <a:endParaRPr lang="pl-PL" sz="1600" dirty="0"/>
          </a:p>
          <a:p>
            <a:pPr marL="0" indent="0" algn="just">
              <a:buNone/>
            </a:pPr>
            <a:r>
              <a:rPr lang="pl-PL" sz="1600" b="1" dirty="0" smtClean="0"/>
              <a:t>Ochrona </a:t>
            </a:r>
            <a:r>
              <a:rPr lang="pl-PL" sz="1600" b="1" dirty="0"/>
              <a:t>wzoru przemysłowego nie obejmuje cech wytworu</a:t>
            </a:r>
          </a:p>
          <a:p>
            <a:pPr marL="0" indent="0" algn="just">
              <a:buNone/>
            </a:pPr>
            <a:r>
              <a:rPr lang="pl-PL" sz="1600" dirty="0" smtClean="0"/>
              <a:t>wynikających </a:t>
            </a:r>
            <a:r>
              <a:rPr lang="pl-PL" sz="1600" dirty="0"/>
              <a:t>wyłącznie z jego funkcji technicznej (np. gwint nakrętki o indywidualnym kształcie)</a:t>
            </a:r>
          </a:p>
          <a:p>
            <a:pPr marL="0" indent="0" algn="just">
              <a:buNone/>
            </a:pPr>
            <a:r>
              <a:rPr lang="pl-PL" sz="1600" dirty="0"/>
              <a:t>które muszą być odtworzone w dokładnej formie i wymiarach w celu umożliwienia mechanicznego połączenia go lub współdziałania z innym wytworem (np. mocowanie lusterka samochodowego).</a:t>
            </a:r>
          </a:p>
          <a:p>
            <a:pPr marL="0" indent="0" algn="just">
              <a:buNone/>
            </a:pPr>
            <a:r>
              <a:rPr lang="pl-PL" sz="1600" dirty="0"/>
              <a:t>Rejestracją i udzielaniem praw do wzorów przemysłowych zajmuje się w Polsce Urząd Patentowy Rzeczypospolitej Polskiej. Ochrona prawna wzoru przemysłowego w Polsce może maksymalnie trwać przez 25 lat (dzielone na pięć 5-letnich okresów ochronnych). Urząd wydaje uprawnionemu dokument w postaci Świadectwa Rejestracji na Prawo z Rejestracji wzoru przemysłowego.</a:t>
            </a:r>
          </a:p>
          <a:p>
            <a:pPr marL="0" indent="0" algn="just">
              <a:buNone/>
            </a:pPr>
            <a:r>
              <a:rPr lang="pl-PL" sz="1600" dirty="0" smtClean="0"/>
              <a:t>Ochroną </a:t>
            </a:r>
            <a:r>
              <a:rPr lang="pl-PL" sz="1600" dirty="0"/>
              <a:t>wzorów przemysłowych Wspólnoty (ang. </a:t>
            </a:r>
            <a:r>
              <a:rPr lang="pl-PL" sz="1600" dirty="0" err="1"/>
              <a:t>registered</a:t>
            </a:r>
            <a:r>
              <a:rPr lang="pl-PL" sz="1600" dirty="0"/>
              <a:t> </a:t>
            </a:r>
            <a:r>
              <a:rPr lang="pl-PL" sz="1600" dirty="0" err="1"/>
              <a:t>Community</a:t>
            </a:r>
            <a:r>
              <a:rPr lang="pl-PL" sz="1600" dirty="0"/>
              <a:t> design, RCD) zajmuje się Urząd Unii Europejskiej ds. Własności Intelektualnej (dawny Urząd Harmonizacji w ramach Rynku Wewnętrznego).</a:t>
            </a:r>
          </a:p>
          <a:p>
            <a:pPr marL="0" indent="0">
              <a:buNone/>
            </a:pPr>
            <a:endParaRPr lang="pl-PL" sz="1600" dirty="0"/>
          </a:p>
        </p:txBody>
      </p:sp>
    </p:spTree>
    <p:extLst>
      <p:ext uri="{BB962C8B-B14F-4D97-AF65-F5344CB8AC3E}">
        <p14:creationId xmlns:p14="http://schemas.microsoft.com/office/powerpoint/2010/main" val="21660404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własności przemysłowej</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smtClean="0"/>
              <a:t>Znak </a:t>
            </a:r>
            <a:r>
              <a:rPr lang="pl-PL" dirty="0"/>
              <a:t>towarowy (ang. </a:t>
            </a:r>
            <a:r>
              <a:rPr lang="pl-PL" dirty="0" err="1"/>
              <a:t>trademark</a:t>
            </a:r>
            <a:r>
              <a:rPr lang="pl-PL" dirty="0"/>
              <a:t>) – każde oznaczenie, które nadaje się do odróżnienia towarów jednego przedsiębiorcy od towarów innego przedsiębiorcy i jest możliwe do przedstawienia w rejestrze znaków towarowych w sposób pozwalający na ustalenie jednoznacznego i dokładnego przedmiotu udzielonej ochrony. Znakiem towarowym może być w szczególności wyraz, rysunek, ornament, kompozycja kolorystyczna, forma przestrzenna, w tym forma towaru lub opakowania, a także melodia lub inny sygnał </a:t>
            </a:r>
            <a:r>
              <a:rPr lang="pl-PL" dirty="0" smtClean="0"/>
              <a:t>dźwiękowy. </a:t>
            </a:r>
            <a:r>
              <a:rPr lang="pl-PL" dirty="0"/>
              <a:t>Potocznie na znak towarowy mówi się „znak handlowy”, „znak firmowy”, „firmowa nazwa” lub „logo”.</a:t>
            </a:r>
          </a:p>
          <a:p>
            <a:pPr marL="0" indent="0" algn="just">
              <a:buNone/>
            </a:pPr>
            <a:endParaRPr lang="pl-PL" dirty="0" smtClean="0"/>
          </a:p>
          <a:p>
            <a:pPr marL="0" indent="0" algn="just">
              <a:buNone/>
            </a:pPr>
            <a:r>
              <a:rPr lang="pl-PL" dirty="0" smtClean="0"/>
              <a:t>Aby </a:t>
            </a:r>
            <a:r>
              <a:rPr lang="pl-PL" dirty="0"/>
              <a:t>znak towarowy korzystał z ochrony prawnej, musi zostać zarejestrowany w odpowiednim urzędzie ds. własności przemysłowej. W Polsce jest to Urząd Patentowy RP z siedzibą w Warszawie. Czas trwania prawa ochronnego na znak towarowy wynosi 10 </a:t>
            </a:r>
            <a:r>
              <a:rPr lang="pl-PL" dirty="0" smtClean="0"/>
              <a:t>lat </a:t>
            </a:r>
            <a:r>
              <a:rPr lang="pl-PL" dirty="0"/>
              <a:t>i istnieje możliwość jego przedłużenia na kolejne okresy. Prawo ochronne ogranicza się do towarów i usług wskazanych w </a:t>
            </a:r>
            <a:r>
              <a:rPr lang="pl-PL" dirty="0" smtClean="0"/>
              <a:t>zgłoszeniu. </a:t>
            </a:r>
            <a:r>
              <a:rPr lang="pl-PL" dirty="0"/>
              <a:t>Przez uzyskanie prawa ochronnego nabywa się prawo wyłącznego używania znaku towarowego w sposób zarobkowy lub </a:t>
            </a:r>
            <a:r>
              <a:rPr lang="pl-PL" dirty="0" smtClean="0"/>
              <a:t>zawodowy </a:t>
            </a:r>
            <a:r>
              <a:rPr lang="pl-PL" dirty="0"/>
              <a:t>na określonym obszarze. Uprawniony może wskazać, że jego znak został zarejestrowany, poprzez umieszczenie w sąsiedztwie znaku towarowego litery „R” wpisanej w </a:t>
            </a:r>
            <a:r>
              <a:rPr lang="pl-PL" dirty="0" smtClean="0"/>
              <a:t>okrąg.</a:t>
            </a:r>
            <a:endParaRPr lang="pl-PL" dirty="0"/>
          </a:p>
        </p:txBody>
      </p:sp>
    </p:spTree>
    <p:extLst>
      <p:ext uri="{BB962C8B-B14F-4D97-AF65-F5344CB8AC3E}">
        <p14:creationId xmlns:p14="http://schemas.microsoft.com/office/powerpoint/2010/main" val="40012694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własności przemysłowej</a:t>
            </a:r>
            <a:endParaRPr lang="pl-PL" dirty="0"/>
          </a:p>
        </p:txBody>
      </p:sp>
      <p:sp>
        <p:nvSpPr>
          <p:cNvPr id="3" name="Symbol zastępczy zawartości 2"/>
          <p:cNvSpPr>
            <a:spLocks noGrp="1"/>
          </p:cNvSpPr>
          <p:nvPr>
            <p:ph idx="1"/>
          </p:nvPr>
        </p:nvSpPr>
        <p:spPr/>
        <p:txBody>
          <a:bodyPr>
            <a:normAutofit fontScale="47500" lnSpcReduction="20000"/>
          </a:bodyPr>
          <a:lstStyle/>
          <a:p>
            <a:pPr marL="0" indent="0">
              <a:buNone/>
            </a:pPr>
            <a:r>
              <a:rPr lang="pl-PL" b="1" dirty="0"/>
              <a:t>Kategorie normatywne znaków towarowych</a:t>
            </a:r>
          </a:p>
          <a:p>
            <a:pPr marL="0" indent="0" algn="just">
              <a:buNone/>
            </a:pPr>
            <a:r>
              <a:rPr lang="pl-PL" sz="2900" dirty="0" smtClean="0"/>
              <a:t>Ze </a:t>
            </a:r>
            <a:r>
              <a:rPr lang="pl-PL" sz="2900" dirty="0"/>
              <a:t>względu na sposób wykorzystania znaku towarowego w obrocie wyróżnia się:</a:t>
            </a:r>
          </a:p>
          <a:p>
            <a:pPr marL="0" indent="0" algn="just">
              <a:buNone/>
            </a:pPr>
            <a:endParaRPr lang="pl-PL" sz="2900" dirty="0"/>
          </a:p>
          <a:p>
            <a:pPr marL="0" indent="0" algn="just">
              <a:buNone/>
            </a:pPr>
            <a:r>
              <a:rPr lang="pl-PL" sz="2900" dirty="0" smtClean="0"/>
              <a:t> - znak </a:t>
            </a:r>
            <a:r>
              <a:rPr lang="pl-PL" sz="2900" dirty="0"/>
              <a:t>towarowy indywidualny – zapewnia wyłączność używania temu podmiotowi, na którego rzecz jest on zarejestrowany;</a:t>
            </a:r>
          </a:p>
          <a:p>
            <a:pPr marL="0" indent="0" algn="just">
              <a:buNone/>
            </a:pPr>
            <a:r>
              <a:rPr lang="pl-PL" sz="2900" dirty="0" smtClean="0"/>
              <a:t>- znak </a:t>
            </a:r>
            <a:r>
              <a:rPr lang="pl-PL" sz="2900" dirty="0"/>
              <a:t>towarowy na który zostało udzielone wspólne prawo ochronne – znak towarowy przeznaczony do równoczesnego używania przez kilku niezależnych przedsiębiorców;</a:t>
            </a:r>
          </a:p>
          <a:p>
            <a:pPr marL="0" indent="0" algn="just">
              <a:buNone/>
            </a:pPr>
            <a:r>
              <a:rPr lang="pl-PL" sz="2900" dirty="0" smtClean="0"/>
              <a:t>- wspólny </a:t>
            </a:r>
            <a:r>
              <a:rPr lang="pl-PL" sz="2900" dirty="0"/>
              <a:t>znak towarowy – obejmuje dwa rodzaje:</a:t>
            </a:r>
          </a:p>
          <a:p>
            <a:pPr marL="0" indent="0" algn="just">
              <a:buNone/>
            </a:pPr>
            <a:r>
              <a:rPr lang="pl-PL" sz="2900" dirty="0" smtClean="0"/>
              <a:t>- wspólny </a:t>
            </a:r>
            <a:r>
              <a:rPr lang="pl-PL" sz="2900" dirty="0"/>
              <a:t>znak towarowy zwykły – przeznaczony do używania przez organizację posiadającą osobowość prawną, która została powołana do reprezentowania interesów przedsiębiorców oraz przedsiębiorców w niej zrzeszonych. Prawo ochronne na wspólny znak towarowy zwykły może zostać udzielone tylko na rzecz organizacji,</a:t>
            </a:r>
          </a:p>
          <a:p>
            <a:pPr marL="0" indent="0" algn="just">
              <a:buNone/>
            </a:pPr>
            <a:r>
              <a:rPr lang="pl-PL" sz="2900" dirty="0" smtClean="0"/>
              <a:t>- wspólny </a:t>
            </a:r>
            <a:r>
              <a:rPr lang="pl-PL" sz="2900" dirty="0"/>
              <a:t>znak towarowy gwarancyjny – przeznaczony do używania przez przedsiębiorców stosujących się do zasad ustalonych w regulaminie znaku przyjętym przez organizację posiadającą osobowość prawną, na której rzecz znak ten został zarejestrowany. Organizacja na rzecz której znak ten został zarejestrowany sama nie może go używać.</a:t>
            </a:r>
          </a:p>
          <a:p>
            <a:pPr marL="0" indent="0" algn="just">
              <a:buNone/>
            </a:pPr>
            <a:r>
              <a:rPr lang="pl-PL" sz="2900" dirty="0"/>
              <a:t>Ze względu na postrzeganie znaku towarowego przez odbiorców i jego znajomość wyróżnia się:</a:t>
            </a:r>
          </a:p>
          <a:p>
            <a:pPr marL="0" indent="0" algn="just">
              <a:buNone/>
            </a:pPr>
            <a:endParaRPr lang="pl-PL" sz="2900" dirty="0"/>
          </a:p>
          <a:p>
            <a:pPr marL="0" indent="0" algn="just">
              <a:buNone/>
            </a:pPr>
            <a:r>
              <a:rPr lang="pl-PL" sz="2900" dirty="0" smtClean="0"/>
              <a:t>- znak </a:t>
            </a:r>
            <a:r>
              <a:rPr lang="pl-PL" sz="2900" dirty="0"/>
              <a:t>towarowy powszechnie znany – znak towarowy notoryjny;</a:t>
            </a:r>
          </a:p>
          <a:p>
            <a:pPr marL="0" indent="0" algn="just">
              <a:buNone/>
            </a:pPr>
            <a:r>
              <a:rPr lang="pl-PL" sz="2900" dirty="0" smtClean="0"/>
              <a:t>- znak </a:t>
            </a:r>
            <a:r>
              <a:rPr lang="pl-PL" sz="2900" dirty="0"/>
              <a:t>towarowy renomowany – znak towarowy symbolizujący potwierdzoną jakość towarów lub usług.</a:t>
            </a:r>
          </a:p>
          <a:p>
            <a:pPr marL="0" indent="0" algn="just">
              <a:buNone/>
            </a:pPr>
            <a:r>
              <a:rPr lang="pl-PL" sz="2900" dirty="0"/>
              <a:t>Ze względu na przeznaczenie znaku wyróżnia się znak towarowy i </a:t>
            </a:r>
            <a:r>
              <a:rPr lang="pl-PL" sz="2900" dirty="0" smtClean="0"/>
              <a:t>usługowy.</a:t>
            </a:r>
            <a:endParaRPr lang="pl-PL" sz="2900" dirty="0"/>
          </a:p>
        </p:txBody>
      </p:sp>
    </p:spTree>
    <p:extLst>
      <p:ext uri="{BB962C8B-B14F-4D97-AF65-F5344CB8AC3E}">
        <p14:creationId xmlns:p14="http://schemas.microsoft.com/office/powerpoint/2010/main" val="27291047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własności przemysłowej</a:t>
            </a:r>
            <a:endParaRPr lang="pl-PL" dirty="0"/>
          </a:p>
        </p:txBody>
      </p:sp>
      <p:sp>
        <p:nvSpPr>
          <p:cNvPr id="3" name="Symbol zastępczy zawartości 2"/>
          <p:cNvSpPr>
            <a:spLocks noGrp="1"/>
          </p:cNvSpPr>
          <p:nvPr>
            <p:ph idx="1"/>
          </p:nvPr>
        </p:nvSpPr>
        <p:spPr/>
        <p:txBody>
          <a:bodyPr>
            <a:noAutofit/>
          </a:bodyPr>
          <a:lstStyle/>
          <a:p>
            <a:pPr marL="0" indent="0" algn="just">
              <a:buNone/>
            </a:pPr>
            <a:r>
              <a:rPr lang="pl-PL" sz="1600" dirty="0"/>
              <a:t>Oznaczeniem geograficznym, podlegającym ochronie przewidzianej w ustawie Prawo Własności Przemysłowej (</a:t>
            </a:r>
            <a:r>
              <a:rPr lang="pl-PL" sz="1600" dirty="0" err="1"/>
              <a:t>Pwp</a:t>
            </a:r>
            <a:r>
              <a:rPr lang="pl-PL" sz="1600" dirty="0"/>
              <a:t>) jest tylko oznaczenie słowne, które odnosi się bezpośrednio lub pośrednio do nazwy miejsca, miejscowości, regionu lub </a:t>
            </a:r>
            <a:r>
              <a:rPr lang="pl-PL" sz="1600" dirty="0" smtClean="0"/>
              <a:t>kraju. Oznaczenia </a:t>
            </a:r>
            <a:r>
              <a:rPr lang="pl-PL" sz="1600" dirty="0"/>
              <a:t>te mają identyfikować towary (nie usługi), poprzez wskazanie ich pochodzenia z danego terenu, a także identyfikować towary, które są wytworzone z surowców lub półproduktów pochodzących z określonego terenu, większego niż teren wytworzenia lub przetworzenia towaru, jeśli są one przygotowane w szczególnych warunkach i istnieje system kontroli przestrzegania tych </a:t>
            </a:r>
            <a:r>
              <a:rPr lang="pl-PL" sz="1600" dirty="0" smtClean="0"/>
              <a:t>warunków. Aby </a:t>
            </a:r>
            <a:r>
              <a:rPr lang="pl-PL" sz="1600" dirty="0"/>
              <a:t>oznaczenie uznać za geograficzne, konieczne jest spełnienie warunku, żeby towarowi przypisywano pewną jakość, dobrą opinię lub inne cechy przede wszystkim właśnie dzięki pochodzeniu geograficznemu</a:t>
            </a:r>
            <a:r>
              <a:rPr lang="pl-PL" sz="1600" dirty="0" smtClean="0"/>
              <a:t>.</a:t>
            </a:r>
            <a:endParaRPr lang="pl-PL" sz="1600" dirty="0"/>
          </a:p>
          <a:p>
            <a:pPr marL="0" indent="0" algn="just">
              <a:buNone/>
            </a:pPr>
            <a:r>
              <a:rPr lang="pl-PL" sz="1600" b="1" dirty="0"/>
              <a:t>Ustawa rozróżnia dwa rodzaje oznaczeń geograficznych</a:t>
            </a:r>
            <a:r>
              <a:rPr lang="pl-PL" sz="1600" b="1" dirty="0" smtClean="0"/>
              <a:t>:</a:t>
            </a:r>
            <a:endParaRPr lang="pl-PL" sz="1600" b="1" dirty="0"/>
          </a:p>
          <a:p>
            <a:pPr marL="0" indent="0" algn="just">
              <a:buNone/>
            </a:pPr>
            <a:r>
              <a:rPr lang="pl-PL" sz="1600" dirty="0" smtClean="0"/>
              <a:t>= nazwy </a:t>
            </a:r>
            <a:r>
              <a:rPr lang="pl-PL" sz="1600" dirty="0"/>
              <a:t>regionalne – oznaczenia, które służą wskazaniu towarów pochodzących z określonego terenu oraz posiadających szczególne właściwości, które wyłącznie lub w przeważającej mierze zawdzięczają oddziaływaniu środowiska geograficznego obejmującego łącznie czynniki naturalne oraz ludzkie – których wytworzenie lub przetworzenie następuje na tym terenie, a więc zawdzięczających swoje właściwości zarówno czynnikom naturalnym, jak i ludzkim (np. „oscypek”).</a:t>
            </a:r>
          </a:p>
          <a:p>
            <a:pPr algn="just"/>
            <a:endParaRPr lang="pl-PL" sz="1600" dirty="0"/>
          </a:p>
        </p:txBody>
      </p:sp>
    </p:spTree>
    <p:extLst>
      <p:ext uri="{BB962C8B-B14F-4D97-AF65-F5344CB8AC3E}">
        <p14:creationId xmlns:p14="http://schemas.microsoft.com/office/powerpoint/2010/main" val="9106922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własności przemysłowej</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 oznaczenie </a:t>
            </a:r>
            <a:r>
              <a:rPr lang="pl-PL" dirty="0"/>
              <a:t>pochodzenia – odnoszą się do towarów, które swoje szczególne cechy nabyły dzięki swemu pochodzeniu geograficznemu, czyli terenowi gdzie zostały wytworzone lub przetworzone.</a:t>
            </a:r>
          </a:p>
          <a:p>
            <a:pPr marL="0" indent="0" algn="just">
              <a:buNone/>
            </a:pPr>
            <a:r>
              <a:rPr lang="pl-PL" dirty="0"/>
              <a:t>Zgłoszenia może dokonać organizacja upoważniona do reprezentowania interesów producentów, działająca na danym terenie, a także organ administracji rządowej lub samorządu terytorialnego, właściwy ze względu na teren, do którego odnosi się oznaczenie geograficzne.</a:t>
            </a:r>
          </a:p>
          <a:p>
            <a:pPr marL="0" indent="0" algn="just">
              <a:buNone/>
            </a:pPr>
            <a:r>
              <a:rPr lang="pl-PL" dirty="0" smtClean="0"/>
              <a:t>Prawo </a:t>
            </a:r>
            <a:r>
              <a:rPr lang="pl-PL" dirty="0"/>
              <a:t>z rejestracji oznaczenia geograficznego oznacza zakaz jego używania na obszarze Polski przez osoby, których towary nie spełniają warunków będących podstawą udzielenia prawa z rejestracji.</a:t>
            </a:r>
          </a:p>
          <a:p>
            <a:pPr marL="0" indent="0" algn="just">
              <a:buNone/>
            </a:pPr>
            <a:r>
              <a:rPr lang="pl-PL" dirty="0" smtClean="0"/>
              <a:t>Osoby </a:t>
            </a:r>
            <a:r>
              <a:rPr lang="pl-PL" dirty="0"/>
              <a:t>nieuprawnione nie mogą używać zarejestrowanego oznaczenia nawet z dodatkiem wskazującym na rodzaj wyrobu, jak „naśladownictwo”, „sposób”, „rodzaj”, „typ”.</a:t>
            </a:r>
          </a:p>
          <a:p>
            <a:pPr marL="0" indent="0" algn="just">
              <a:buNone/>
            </a:pPr>
            <a:r>
              <a:rPr lang="pl-PL" dirty="0" smtClean="0"/>
              <a:t>Ochrona </a:t>
            </a:r>
            <a:r>
              <a:rPr lang="pl-PL" dirty="0"/>
              <a:t>oznaczenia geograficznego jest bezterminowa i trwa od dnia dokonania wpisu do rejestru oznaczeń geograficznych.</a:t>
            </a:r>
          </a:p>
          <a:p>
            <a:pPr marL="0" indent="0">
              <a:buNone/>
            </a:pPr>
            <a:endParaRPr lang="pl-PL" dirty="0"/>
          </a:p>
        </p:txBody>
      </p:sp>
    </p:spTree>
    <p:extLst>
      <p:ext uri="{BB962C8B-B14F-4D97-AF65-F5344CB8AC3E}">
        <p14:creationId xmlns:p14="http://schemas.microsoft.com/office/powerpoint/2010/main" val="15265065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własności przemysłowej</a:t>
            </a:r>
            <a:endParaRPr lang="pl-PL" dirty="0"/>
          </a:p>
        </p:txBody>
      </p:sp>
      <p:sp>
        <p:nvSpPr>
          <p:cNvPr id="3" name="Symbol zastępczy zawartości 2"/>
          <p:cNvSpPr>
            <a:spLocks noGrp="1"/>
          </p:cNvSpPr>
          <p:nvPr>
            <p:ph idx="1"/>
          </p:nvPr>
        </p:nvSpPr>
        <p:spPr>
          <a:xfrm>
            <a:off x="457200" y="1600200"/>
            <a:ext cx="8291264" cy="4853136"/>
          </a:xfrm>
        </p:spPr>
        <p:txBody>
          <a:bodyPr>
            <a:noAutofit/>
          </a:bodyPr>
          <a:lstStyle/>
          <a:p>
            <a:pPr marL="0" indent="0" algn="just">
              <a:buNone/>
            </a:pPr>
            <a:r>
              <a:rPr lang="pl-PL" sz="1800" b="1" dirty="0"/>
              <a:t>Prawa własności przemysłowej </a:t>
            </a:r>
            <a:r>
              <a:rPr lang="pl-PL" sz="1800" dirty="0"/>
              <a:t>pozwalają uprawnionemu zakazać innym </a:t>
            </a:r>
            <a:r>
              <a:rPr lang="pl-PL" sz="1800" dirty="0" smtClean="0"/>
              <a:t>korzystania z </a:t>
            </a:r>
            <a:r>
              <a:rPr lang="pl-PL" sz="1800" dirty="0"/>
              <a:t>dóbr intelektualnych wykorzystywanych </a:t>
            </a:r>
            <a:r>
              <a:rPr lang="pl-PL" sz="1800" dirty="0" smtClean="0"/>
              <a:t>w działalności </a:t>
            </a:r>
            <a:r>
              <a:rPr lang="pl-PL" sz="1800" dirty="0"/>
              <a:t>gospodarczej. Ich </a:t>
            </a:r>
            <a:r>
              <a:rPr lang="pl-PL" sz="1800" dirty="0" smtClean="0"/>
              <a:t>istnienie powoduje</a:t>
            </a:r>
            <a:r>
              <a:rPr lang="pl-PL" sz="1800" dirty="0"/>
              <a:t>, że korzystanie to wymaga uzyskania zgody. Warto pamiętać, że:</a:t>
            </a:r>
          </a:p>
          <a:p>
            <a:pPr marL="0" indent="0" algn="just">
              <a:buNone/>
            </a:pPr>
            <a:r>
              <a:rPr lang="pl-PL" sz="1800" dirty="0"/>
              <a:t>● w przypadku wynalazku takie prawo nazywane jest patentem. Nazwy tej używamy nie w odniesieniu </a:t>
            </a:r>
            <a:r>
              <a:rPr lang="pl-PL" sz="1800" dirty="0" smtClean="0"/>
              <a:t>do dokumentu </a:t>
            </a:r>
            <a:r>
              <a:rPr lang="pl-PL" sz="1800" dirty="0"/>
              <a:t>(świadectwa rejestracji) czy samego pomysłu jako takiego, ale jako oznaczenia swoistego</a:t>
            </a:r>
          </a:p>
          <a:p>
            <a:pPr marL="0" indent="0" algn="just">
              <a:buNone/>
            </a:pPr>
            <a:r>
              <a:rPr lang="pl-PL" sz="1800" dirty="0"/>
              <a:t>monopolu prawnego, którego przedmiotem jest właśnie wynalazek</a:t>
            </a:r>
          </a:p>
          <a:p>
            <a:pPr marL="0" indent="0" algn="just">
              <a:buNone/>
            </a:pPr>
            <a:r>
              <a:rPr lang="pl-PL" sz="1800" dirty="0"/>
              <a:t>● liczba różnych praw własności przemysłowej jest skończona, ale co pewien czas </a:t>
            </a:r>
            <a:r>
              <a:rPr lang="pl-PL" sz="1800" dirty="0" smtClean="0"/>
              <a:t>ustawodawcy wprowadzają </a:t>
            </a:r>
            <a:r>
              <a:rPr lang="pl-PL" sz="1800" dirty="0"/>
              <a:t>nowe rodzaje tych praw. Stosunkowo nowymi dobrami podlegającymi ochronie </a:t>
            </a:r>
            <a:r>
              <a:rPr lang="pl-PL" sz="1800" dirty="0" smtClean="0"/>
              <a:t>są topografie </a:t>
            </a:r>
            <a:r>
              <a:rPr lang="pl-PL" sz="1800" dirty="0"/>
              <a:t>układów scalonych oraz nowe odmiany roślin</a:t>
            </a:r>
          </a:p>
          <a:p>
            <a:pPr marL="0" indent="0" algn="just">
              <a:buNone/>
            </a:pPr>
            <a:r>
              <a:rPr lang="pl-PL" sz="1800" dirty="0"/>
              <a:t>● odmawia się ochrony rozwiązaniom sprzecznym z porządkiem publicznym bądź </a:t>
            </a:r>
            <a:r>
              <a:rPr lang="pl-PL" sz="1800" dirty="0" smtClean="0"/>
              <a:t>naruszającym dobre </a:t>
            </a:r>
            <a:r>
              <a:rPr lang="pl-PL" sz="1800" dirty="0"/>
              <a:t>obyczaje np. sposoby klonowania ludzi czy modyfikacji tożsamości genetycznej linii </a:t>
            </a:r>
            <a:r>
              <a:rPr lang="pl-PL" sz="1800" dirty="0" smtClean="0"/>
              <a:t>zarodkowej człowieka</a:t>
            </a:r>
            <a:endParaRPr lang="pl-PL" sz="1800" dirty="0"/>
          </a:p>
          <a:p>
            <a:pPr marL="0" indent="0" algn="just">
              <a:buNone/>
            </a:pPr>
            <a:r>
              <a:rPr lang="pl-PL" sz="1800" dirty="0"/>
              <a:t>● trolle patentowe to przedsiębiorcy, którzy uzyskują tzw. ,,podejrzane patenty" wyznaczające </a:t>
            </a:r>
            <a:r>
              <a:rPr lang="pl-PL" sz="1800" dirty="0" smtClean="0"/>
              <a:t>niejasny, nieprecyzyjny </a:t>
            </a:r>
            <a:r>
              <a:rPr lang="pl-PL" sz="1800" dirty="0"/>
              <a:t>zakres ochrony, w celu wymuszania odszkodowań lub opłat licencyjnych za </a:t>
            </a:r>
            <a:r>
              <a:rPr lang="pl-PL" sz="1800" dirty="0" smtClean="0"/>
              <a:t>rzekome naruszenia </a:t>
            </a:r>
            <a:r>
              <a:rPr lang="pl-PL" sz="1800" dirty="0"/>
              <a:t>praw własności przemysłowej</a:t>
            </a:r>
          </a:p>
        </p:txBody>
      </p:sp>
    </p:spTree>
    <p:extLst>
      <p:ext uri="{BB962C8B-B14F-4D97-AF65-F5344CB8AC3E}">
        <p14:creationId xmlns:p14="http://schemas.microsoft.com/office/powerpoint/2010/main" val="14561703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własności przemysłowej</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a:t>Ograniczenia dotyczące </a:t>
            </a:r>
            <a:r>
              <a:rPr lang="pl-PL" b="1" dirty="0" smtClean="0"/>
              <a:t>praw własności przemysłowej.</a:t>
            </a:r>
          </a:p>
          <a:p>
            <a:pPr marL="0" indent="0" algn="just">
              <a:buNone/>
            </a:pPr>
            <a:r>
              <a:rPr lang="pl-PL" dirty="0"/>
              <a:t>Przyznanie komuś prawa wyłącznego z zakresu własności przemysłowej nie oznacza, </a:t>
            </a:r>
            <a:r>
              <a:rPr lang="pl-PL" dirty="0" smtClean="0"/>
              <a:t>że posiada </a:t>
            </a:r>
            <a:r>
              <a:rPr lang="pl-PL" dirty="0"/>
              <a:t>on nieograniczony monopol prawny na korzystanie z danego </a:t>
            </a:r>
            <a:r>
              <a:rPr lang="pl-PL" dirty="0" smtClean="0"/>
              <a:t>projektu wynalazczego </a:t>
            </a:r>
            <a:r>
              <a:rPr lang="pl-PL" dirty="0"/>
              <a:t>czy oznaczenia handlowego. Prawa ta podlegają wielu ograniczeniom.</a:t>
            </a:r>
          </a:p>
          <a:p>
            <a:pPr marL="0" indent="0" algn="just">
              <a:buNone/>
            </a:pPr>
            <a:r>
              <a:rPr lang="pl-PL" dirty="0"/>
              <a:t>Prawa o charakterze krajowym obejmują jedynie teren Polski, a prawa wspólnotowe teren UE.</a:t>
            </a:r>
          </a:p>
          <a:p>
            <a:pPr marL="0" indent="0" algn="just">
              <a:buNone/>
            </a:pPr>
            <a:r>
              <a:rPr lang="pl-PL" dirty="0"/>
              <a:t>Samo pojęcie praw własności przemysłowej wskazuje, że dotyczą one działalności </a:t>
            </a:r>
            <a:r>
              <a:rPr lang="pl-PL" dirty="0" smtClean="0"/>
              <a:t>gospodarczej, a </a:t>
            </a:r>
            <a:r>
              <a:rPr lang="pl-PL" dirty="0"/>
              <a:t>zatem uprawniony nie może zakazać korzystania z chronionych dóbr, np. oznaczeń </a:t>
            </a:r>
            <a:r>
              <a:rPr lang="pl-PL" dirty="0" smtClean="0"/>
              <a:t>handlowych, w </a:t>
            </a:r>
            <a:r>
              <a:rPr lang="pl-PL" dirty="0"/>
              <a:t>celach niekomercyjnych czy edukacyjnych.</a:t>
            </a:r>
          </a:p>
        </p:txBody>
      </p:sp>
    </p:spTree>
    <p:extLst>
      <p:ext uri="{BB962C8B-B14F-4D97-AF65-F5344CB8AC3E}">
        <p14:creationId xmlns:p14="http://schemas.microsoft.com/office/powerpoint/2010/main" val="123788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Własność intelektualna</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wzorów przemysłowych;</a:t>
            </a:r>
          </a:p>
          <a:p>
            <a:pPr algn="just"/>
            <a:r>
              <a:rPr lang="pl-PL" dirty="0" smtClean="0"/>
              <a:t>znaków towarowych i usługowych, nazw handlowych i oznaczeń handlowych;</a:t>
            </a:r>
          </a:p>
          <a:p>
            <a:pPr algn="just"/>
            <a:r>
              <a:rPr lang="pl-PL" dirty="0" smtClean="0"/>
              <a:t>ochrony przed nieuczciwą konkurencją;</a:t>
            </a:r>
          </a:p>
          <a:p>
            <a:pPr algn="just"/>
            <a:r>
              <a:rPr lang="pl-PL" dirty="0" smtClean="0"/>
              <a:t>inne rodzaje praw dotyczących działalności intelektualnej w dziedzinie przemysłowej, naukowej, literackiej, artystycznej.</a:t>
            </a:r>
          </a:p>
          <a:p>
            <a:pPr marL="0" indent="0" algn="just">
              <a:buNone/>
            </a:pPr>
            <a:r>
              <a:rPr lang="pl-PL" b="1" dirty="0" smtClean="0"/>
              <a:t>Własność intelektualna dzieli się na dwie podstawowe kategorie:</a:t>
            </a:r>
          </a:p>
          <a:p>
            <a:pPr marL="0" indent="0" algn="just">
              <a:buNone/>
            </a:pPr>
            <a:r>
              <a:rPr lang="pl-PL" dirty="0" smtClean="0"/>
              <a:t>• prawa autorskie (utwory) i prawa pokrewne;</a:t>
            </a:r>
          </a:p>
          <a:p>
            <a:pPr marL="0" indent="0" algn="just">
              <a:buNone/>
            </a:pPr>
            <a:r>
              <a:rPr lang="pl-PL" dirty="0" smtClean="0"/>
              <a:t>własność przemysłową (wynalazki, wzory użytkowe, wzory przemysłowe;</a:t>
            </a:r>
          </a:p>
          <a:p>
            <a:pPr marL="0" indent="0" algn="just">
              <a:buNone/>
            </a:pPr>
            <a:r>
              <a:rPr lang="pl-PL" dirty="0" smtClean="0"/>
              <a:t>znaki towarowe, oznaczenia geograficzne i topografie układów scalonych;</a:t>
            </a:r>
          </a:p>
          <a:p>
            <a:pPr marL="0" indent="0" algn="just">
              <a:buNone/>
            </a:pPr>
            <a:endParaRPr lang="pl-PL" dirty="0" smtClean="0"/>
          </a:p>
          <a:p>
            <a:endParaRPr lang="pl-PL" dirty="0"/>
          </a:p>
        </p:txBody>
      </p:sp>
    </p:spTree>
    <p:extLst>
      <p:ext uri="{BB962C8B-B14F-4D97-AF65-F5344CB8AC3E}">
        <p14:creationId xmlns:p14="http://schemas.microsoft.com/office/powerpoint/2010/main" val="23903133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Ochrona własności przemysłowej</a:t>
            </a:r>
          </a:p>
        </p:txBody>
      </p:sp>
      <p:sp>
        <p:nvSpPr>
          <p:cNvPr id="3" name="Symbol zastępczy zawartości 2"/>
          <p:cNvSpPr>
            <a:spLocks noGrp="1"/>
          </p:cNvSpPr>
          <p:nvPr>
            <p:ph idx="1"/>
          </p:nvPr>
        </p:nvSpPr>
        <p:spPr/>
        <p:txBody>
          <a:bodyPr>
            <a:noAutofit/>
          </a:bodyPr>
          <a:lstStyle/>
          <a:p>
            <a:pPr marL="0" indent="0" algn="just">
              <a:buNone/>
            </a:pPr>
            <a:r>
              <a:rPr lang="pl-PL" sz="2400" b="1" dirty="0" smtClean="0"/>
              <a:t>Rejestracja </a:t>
            </a:r>
            <a:r>
              <a:rPr lang="pl-PL" sz="2400" b="1" dirty="0"/>
              <a:t>praw własności </a:t>
            </a:r>
            <a:r>
              <a:rPr lang="pl-PL" sz="2400" b="1" dirty="0" smtClean="0"/>
              <a:t>przemysłowej</a:t>
            </a:r>
          </a:p>
          <a:p>
            <a:pPr marL="0" indent="0" algn="just">
              <a:buNone/>
            </a:pPr>
            <a:r>
              <a:rPr lang="pl-PL" sz="2000" dirty="0" smtClean="0"/>
              <a:t>Uzyskanie </a:t>
            </a:r>
            <a:r>
              <a:rPr lang="pl-PL" sz="2000" dirty="0"/>
              <a:t>większości praw własności przemysłowej wymaga zazwyczaj dokonania </a:t>
            </a:r>
            <a:r>
              <a:rPr lang="pl-PL" sz="2000" dirty="0" smtClean="0"/>
              <a:t>rejestracji. W </a:t>
            </a:r>
            <a:r>
              <a:rPr lang="pl-PL" sz="2000" dirty="0"/>
              <a:t>tym celu dokonywane jest zgłoszenie w odpowiednim urzędzie. W Polsce jest to Urząd </a:t>
            </a:r>
            <a:r>
              <a:rPr lang="pl-PL" sz="2000" dirty="0" smtClean="0"/>
              <a:t>Patentowy, a </a:t>
            </a:r>
            <a:r>
              <a:rPr lang="pl-PL" sz="2000" dirty="0"/>
              <a:t>w przypadku wspólnotowych praw własności przemysłowej urzędem tym jest Urząd ds. </a:t>
            </a:r>
            <a:r>
              <a:rPr lang="pl-PL" sz="2000" dirty="0" smtClean="0"/>
              <a:t>Harmonizacji Rynku </a:t>
            </a:r>
            <a:r>
              <a:rPr lang="pl-PL" sz="2000" dirty="0"/>
              <a:t>Wewnętrznego (OHIM) z siedzibą w Alicante (Hiszpania</a:t>
            </a:r>
            <a:r>
              <a:rPr lang="pl-PL" sz="2000" dirty="0" smtClean="0"/>
              <a:t>). Nie </a:t>
            </a:r>
            <a:r>
              <a:rPr lang="pl-PL" sz="2000" dirty="0"/>
              <a:t>zawsze rejestracja jest konieczna. Nie wymagają rejestracji niezarejestrowany </a:t>
            </a:r>
            <a:r>
              <a:rPr lang="pl-PL" sz="2000" dirty="0" smtClean="0"/>
              <a:t>wspólnotowy wzór </a:t>
            </a:r>
            <a:r>
              <a:rPr lang="pl-PL" sz="2000" dirty="0"/>
              <a:t>przemysłowy (który podlega trzyletniej ochronie prawnej) oraz powszechnie znany </a:t>
            </a:r>
            <a:r>
              <a:rPr lang="pl-PL" sz="2000" dirty="0" smtClean="0"/>
              <a:t>znak towarowy</a:t>
            </a:r>
            <a:r>
              <a:rPr lang="pl-PL" sz="2000" dirty="0"/>
              <a:t>.</a:t>
            </a:r>
          </a:p>
          <a:p>
            <a:pPr marL="0" indent="0" algn="just">
              <a:buNone/>
            </a:pPr>
            <a:r>
              <a:rPr lang="pl-PL" sz="2000" dirty="0"/>
              <a:t>Istnieją dobra intelektualne, które nie są chronione prawami wyłącznymi. Przykładem jest </a:t>
            </a:r>
            <a:r>
              <a:rPr lang="pl-PL" sz="2000" dirty="0" smtClean="0"/>
              <a:t>tajemnica przedsiębiorstwa </a:t>
            </a:r>
            <a:r>
              <a:rPr lang="pl-PL" sz="2000" dirty="0"/>
              <a:t>(know-how). Jednak i one mogą korzystać z ochrony prawnej na podstawie </a:t>
            </a:r>
            <a:r>
              <a:rPr lang="pl-PL" sz="2000" dirty="0" smtClean="0"/>
              <a:t>odrębnych przepisów</a:t>
            </a:r>
            <a:r>
              <a:rPr lang="pl-PL" sz="2000" dirty="0"/>
              <a:t>.</a:t>
            </a:r>
          </a:p>
        </p:txBody>
      </p:sp>
    </p:spTree>
    <p:extLst>
      <p:ext uri="{BB962C8B-B14F-4D97-AF65-F5344CB8AC3E}">
        <p14:creationId xmlns:p14="http://schemas.microsoft.com/office/powerpoint/2010/main" val="11352673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Ochrona własności przemysłowej</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t>Międzynarodowa ochrona własności </a:t>
            </a:r>
            <a:r>
              <a:rPr lang="pl-PL" b="1" dirty="0" smtClean="0"/>
              <a:t>przemysłowej</a:t>
            </a:r>
          </a:p>
          <a:p>
            <a:pPr marL="0" indent="0" algn="just">
              <a:buNone/>
            </a:pPr>
            <a:r>
              <a:rPr lang="pl-PL" dirty="0"/>
              <a:t>Własność przemysłowa jest chroniona nie tylko przez przepisy krajowe, ale także przez </a:t>
            </a:r>
            <a:r>
              <a:rPr lang="pl-PL" dirty="0" smtClean="0"/>
              <a:t>umowy międzynarodowe</a:t>
            </a:r>
            <a:r>
              <a:rPr lang="pl-PL" dirty="0"/>
              <a:t>. Najważniejszymi aktami prawnymi są konwencja paryska o ochronie </a:t>
            </a:r>
            <a:r>
              <a:rPr lang="pl-PL" dirty="0" smtClean="0"/>
              <a:t>własności przemysłowej </a:t>
            </a:r>
            <a:r>
              <a:rPr lang="pl-PL" dirty="0"/>
              <a:t>z dnia 20 marca 1883 r. oraz Porozumienie w sprawie handlowych </a:t>
            </a:r>
            <a:r>
              <a:rPr lang="pl-PL" dirty="0" smtClean="0"/>
              <a:t>aspektów własności </a:t>
            </a:r>
            <a:r>
              <a:rPr lang="pl-PL" dirty="0"/>
              <a:t>intelektualnej (TRIPS).</a:t>
            </a:r>
          </a:p>
          <a:p>
            <a:pPr marL="0" indent="0" algn="just">
              <a:buNone/>
            </a:pPr>
            <a:r>
              <a:rPr lang="pl-PL" dirty="0"/>
              <a:t>W oparciu o te akty prawne z ochrony własności przemysłowej mogą korzystać także </a:t>
            </a:r>
            <a:r>
              <a:rPr lang="pl-PL" dirty="0" smtClean="0"/>
              <a:t>cudzoziemcy. Przyznawane </a:t>
            </a:r>
            <a:r>
              <a:rPr lang="pl-PL" dirty="0"/>
              <a:t>są im takie same prawa jak własnym obywatelom. Podstawą tych uprawnień </a:t>
            </a:r>
            <a:r>
              <a:rPr lang="pl-PL" dirty="0" smtClean="0"/>
              <a:t>jest tzw</a:t>
            </a:r>
            <a:r>
              <a:rPr lang="pl-PL" dirty="0"/>
              <a:t>. zasada praw asymilacji cudzoziemców.</a:t>
            </a:r>
          </a:p>
        </p:txBody>
      </p:sp>
    </p:spTree>
    <p:extLst>
      <p:ext uri="{BB962C8B-B14F-4D97-AF65-F5344CB8AC3E}">
        <p14:creationId xmlns:p14="http://schemas.microsoft.com/office/powerpoint/2010/main" val="32523591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Ochrona własności przemysłowej</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latin typeface="LiberationSansNarrow"/>
              </a:rPr>
              <a:t>Warto pamiętać, </a:t>
            </a:r>
            <a:r>
              <a:rPr lang="pl-PL" b="1" dirty="0" smtClean="0">
                <a:latin typeface="LiberationSansNarrow"/>
              </a:rPr>
              <a:t>że: </a:t>
            </a:r>
            <a:r>
              <a:rPr lang="pl-PL" dirty="0" smtClean="0">
                <a:latin typeface="LiberationSansNarrow"/>
              </a:rPr>
              <a:t>ważnym </a:t>
            </a:r>
            <a:r>
              <a:rPr lang="pl-PL" dirty="0">
                <a:latin typeface="LiberationSansNarrow"/>
              </a:rPr>
              <a:t>elementem międzynarodowego prawa własności przemysłowej jest </a:t>
            </a:r>
            <a:r>
              <a:rPr lang="pl-PL" dirty="0">
                <a:latin typeface="LiberationSansNarrow-Bold"/>
              </a:rPr>
              <a:t>system </a:t>
            </a:r>
            <a:r>
              <a:rPr lang="pl-PL" dirty="0" smtClean="0">
                <a:latin typeface="LiberationSansNarrow-Bold"/>
              </a:rPr>
              <a:t>patentu europejskiego </a:t>
            </a:r>
            <a:r>
              <a:rPr lang="pl-PL" dirty="0">
                <a:latin typeface="LiberationSansNarrow"/>
              </a:rPr>
              <a:t>oparty na konwencji o udzielaniu patentów europejskich, sporządzonej w </a:t>
            </a:r>
            <a:r>
              <a:rPr lang="pl-PL" dirty="0" smtClean="0">
                <a:latin typeface="LiberationSansNarrow"/>
              </a:rPr>
              <a:t>Monachium dnia </a:t>
            </a:r>
            <a:r>
              <a:rPr lang="pl-PL" dirty="0">
                <a:latin typeface="LiberationSansNarrow"/>
              </a:rPr>
              <a:t>5 października 1973 r. (a następnie zmienianej</a:t>
            </a:r>
            <a:r>
              <a:rPr lang="pl-PL" dirty="0" smtClean="0">
                <a:latin typeface="LiberationSansNarrow"/>
              </a:rPr>
              <a:t>). W </a:t>
            </a:r>
            <a:r>
              <a:rPr lang="pl-PL" dirty="0">
                <a:latin typeface="LiberationSansNarrow"/>
              </a:rPr>
              <a:t>UE podjęto intensywne prace w celu stworzenia systemu wspólnotowych praw </a:t>
            </a:r>
            <a:r>
              <a:rPr lang="pl-PL" dirty="0" smtClean="0">
                <a:latin typeface="LiberationSansNarrow"/>
              </a:rPr>
              <a:t>własności przemysłowej</a:t>
            </a:r>
            <a:r>
              <a:rPr lang="pl-PL" dirty="0">
                <a:latin typeface="LiberationSansNarrow"/>
              </a:rPr>
              <a:t>. Dotychczas głównymi efektami tych działań są stworzenie regulacji </a:t>
            </a:r>
            <a:r>
              <a:rPr lang="pl-PL" dirty="0" smtClean="0">
                <a:latin typeface="LiberationSansNarrow"/>
              </a:rPr>
              <a:t>dotyczących </a:t>
            </a:r>
            <a:r>
              <a:rPr lang="pl-PL" dirty="0" smtClean="0">
                <a:latin typeface="LiberationSansNarrow-Bold"/>
              </a:rPr>
              <a:t>wspólnotowych </a:t>
            </a:r>
            <a:r>
              <a:rPr lang="pl-PL" dirty="0">
                <a:latin typeface="LiberationSansNarrow-Bold"/>
              </a:rPr>
              <a:t>znaków towarowych </a:t>
            </a:r>
            <a:r>
              <a:rPr lang="pl-PL" dirty="0">
                <a:latin typeface="LiberationSansNarrow"/>
              </a:rPr>
              <a:t>oraz </a:t>
            </a:r>
            <a:r>
              <a:rPr lang="pl-PL" dirty="0">
                <a:latin typeface="LiberationSansNarrow-Bold"/>
              </a:rPr>
              <a:t>wspólnotowych wzorów przemysłowych</a:t>
            </a:r>
            <a:r>
              <a:rPr lang="pl-PL" dirty="0">
                <a:latin typeface="LiberationSansNarrow"/>
              </a:rPr>
              <a:t>. </a:t>
            </a:r>
            <a:r>
              <a:rPr lang="pl-PL" dirty="0" smtClean="0">
                <a:latin typeface="LiberationSansNarrow"/>
              </a:rPr>
              <a:t>Wkrótce wprowadzony </a:t>
            </a:r>
            <a:r>
              <a:rPr lang="pl-PL" dirty="0">
                <a:latin typeface="LiberationSansNarrow"/>
              </a:rPr>
              <a:t>zostanie być może także system jednolitego patentu.</a:t>
            </a:r>
            <a:endParaRPr lang="pl-PL" dirty="0"/>
          </a:p>
        </p:txBody>
      </p:sp>
    </p:spTree>
    <p:extLst>
      <p:ext uri="{BB962C8B-B14F-4D97-AF65-F5344CB8AC3E}">
        <p14:creationId xmlns:p14="http://schemas.microsoft.com/office/powerpoint/2010/main" val="14532913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Ochrona własności przemysłowej</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t>Umowy o przeniesienie praw </a:t>
            </a:r>
            <a:r>
              <a:rPr lang="pl-PL" b="1" dirty="0" smtClean="0"/>
              <a:t>własności przemysłowej </a:t>
            </a:r>
            <a:r>
              <a:rPr lang="pl-PL" b="1" dirty="0"/>
              <a:t>oraz umowy </a:t>
            </a:r>
            <a:r>
              <a:rPr lang="pl-PL" b="1" dirty="0" smtClean="0"/>
              <a:t>licencyjne.</a:t>
            </a:r>
          </a:p>
          <a:p>
            <a:pPr marL="0" indent="0" algn="just">
              <a:buNone/>
            </a:pPr>
            <a:r>
              <a:rPr lang="pl-PL" dirty="0"/>
              <a:t>Większość praw własności przemysłowej można zbyć. Dochodzi do tego na podstawie </a:t>
            </a:r>
            <a:r>
              <a:rPr lang="pl-PL" dirty="0" smtClean="0"/>
              <a:t>umów o </a:t>
            </a:r>
            <a:r>
              <a:rPr lang="pl-PL" dirty="0"/>
              <a:t>przeniesienie praw własności przemysłowej. Przykładem jest umowa sprzedaży patentu. </a:t>
            </a:r>
            <a:r>
              <a:rPr lang="pl-PL" dirty="0" smtClean="0"/>
              <a:t>Takie umowy </a:t>
            </a:r>
            <a:r>
              <a:rPr lang="pl-PL" dirty="0"/>
              <a:t>mają zwykle złożoną treść i muszą bezwzględnie być zawarte na </a:t>
            </a:r>
            <a:r>
              <a:rPr lang="pl-PL" dirty="0" smtClean="0"/>
              <a:t>piśmie. Uprawniony </a:t>
            </a:r>
            <a:r>
              <a:rPr lang="pl-PL" dirty="0"/>
              <a:t>może sam korzystać z przedmiotów praw własności przemysłowej, ale i udzielić </a:t>
            </a:r>
            <a:r>
              <a:rPr lang="pl-PL" dirty="0" smtClean="0"/>
              <a:t>komuś innemu </a:t>
            </a:r>
            <a:r>
              <a:rPr lang="pl-PL" dirty="0"/>
              <a:t>zgody na korzystanie z nich. Z reguły zgoda ta przyjmie postać licencji, czyli upoważnienia </a:t>
            </a:r>
            <a:r>
              <a:rPr lang="pl-PL" dirty="0" smtClean="0"/>
              <a:t>do korzystania </a:t>
            </a:r>
            <a:r>
              <a:rPr lang="pl-PL" dirty="0"/>
              <a:t>z danego dobra podlegającego ochronie.</a:t>
            </a:r>
          </a:p>
        </p:txBody>
      </p:sp>
    </p:spTree>
    <p:extLst>
      <p:ext uri="{BB962C8B-B14F-4D97-AF65-F5344CB8AC3E}">
        <p14:creationId xmlns:p14="http://schemas.microsoft.com/office/powerpoint/2010/main" val="16181619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Ochrona własności przemysłowej</a:t>
            </a:r>
          </a:p>
        </p:txBody>
      </p:sp>
      <p:sp>
        <p:nvSpPr>
          <p:cNvPr id="3" name="Symbol zastępczy zawartości 2"/>
          <p:cNvSpPr>
            <a:spLocks noGrp="1"/>
          </p:cNvSpPr>
          <p:nvPr>
            <p:ph idx="1"/>
          </p:nvPr>
        </p:nvSpPr>
        <p:spPr/>
        <p:txBody>
          <a:bodyPr>
            <a:normAutofit fontScale="70000" lnSpcReduction="20000"/>
          </a:bodyPr>
          <a:lstStyle/>
          <a:p>
            <a:r>
              <a:rPr lang="pl-PL" dirty="0"/>
              <a:t>Umowa o przeniesienie </a:t>
            </a:r>
            <a:r>
              <a:rPr lang="pl-PL" dirty="0" smtClean="0"/>
              <a:t>praw a </a:t>
            </a:r>
            <a:r>
              <a:rPr lang="pl-PL" dirty="0"/>
              <a:t>Umowa licencyjna</a:t>
            </a:r>
          </a:p>
          <a:p>
            <a:pPr marL="0" indent="0">
              <a:buNone/>
            </a:pPr>
            <a:r>
              <a:rPr lang="pl-PL" b="1" dirty="0" smtClean="0"/>
              <a:t>Umowa o przeniesienie praw</a:t>
            </a:r>
            <a:r>
              <a:rPr lang="pl-PL" dirty="0" smtClean="0"/>
              <a:t>:</a:t>
            </a:r>
          </a:p>
          <a:p>
            <a:pPr marL="0" indent="0" algn="just">
              <a:buNone/>
            </a:pPr>
            <a:r>
              <a:rPr lang="pl-PL" dirty="0" smtClean="0"/>
              <a:t>- przenosi </a:t>
            </a:r>
            <a:r>
              <a:rPr lang="pl-PL" dirty="0"/>
              <a:t>określone prawa </a:t>
            </a:r>
            <a:r>
              <a:rPr lang="pl-PL" dirty="0" smtClean="0"/>
              <a:t>własności przemysłowej </a:t>
            </a:r>
            <a:r>
              <a:rPr lang="pl-PL" dirty="0"/>
              <a:t>– zbywca traci te </a:t>
            </a:r>
            <a:r>
              <a:rPr lang="pl-PL" dirty="0" smtClean="0"/>
              <a:t>prawa;</a:t>
            </a:r>
          </a:p>
          <a:p>
            <a:pPr marL="0" indent="0" algn="just">
              <a:buNone/>
            </a:pPr>
            <a:r>
              <a:rPr lang="pl-PL" dirty="0" smtClean="0"/>
              <a:t>- druga </a:t>
            </a:r>
            <a:r>
              <a:rPr lang="pl-PL" dirty="0"/>
              <a:t>strona umowy staje się </a:t>
            </a:r>
            <a:r>
              <a:rPr lang="pl-PL" dirty="0" smtClean="0"/>
              <a:t>podmiotem praw;</a:t>
            </a:r>
          </a:p>
          <a:p>
            <a:pPr marL="0" indent="0" algn="just">
              <a:buNone/>
            </a:pPr>
            <a:r>
              <a:rPr lang="pl-PL" dirty="0"/>
              <a:t>- nie można przenieść tych samych praw </a:t>
            </a:r>
            <a:r>
              <a:rPr lang="pl-PL" dirty="0" smtClean="0"/>
              <a:t>na dwie </a:t>
            </a:r>
            <a:r>
              <a:rPr lang="pl-PL" dirty="0"/>
              <a:t>różne </a:t>
            </a:r>
            <a:r>
              <a:rPr lang="pl-PL" dirty="0" smtClean="0"/>
              <a:t>osoby.</a:t>
            </a:r>
          </a:p>
          <a:p>
            <a:pPr marL="0" indent="0" algn="just">
              <a:buNone/>
            </a:pPr>
            <a:r>
              <a:rPr lang="pl-PL" b="1" dirty="0" smtClean="0"/>
              <a:t>Umowa licencyjna:</a:t>
            </a:r>
          </a:p>
          <a:p>
            <a:pPr marL="0" indent="0" algn="just">
              <a:buNone/>
            </a:pPr>
            <a:r>
              <a:rPr lang="pl-PL" dirty="0"/>
              <a:t>- upoważnia do korzystania z tych praw </a:t>
            </a:r>
            <a:r>
              <a:rPr lang="pl-PL" dirty="0" smtClean="0"/>
              <a:t>– licencjodawca </a:t>
            </a:r>
            <a:r>
              <a:rPr lang="pl-PL" dirty="0"/>
              <a:t>zachowuje te </a:t>
            </a:r>
            <a:r>
              <a:rPr lang="pl-PL" dirty="0" smtClean="0"/>
              <a:t>prawa;</a:t>
            </a:r>
          </a:p>
          <a:p>
            <a:pPr marL="0" indent="0" algn="just">
              <a:buNone/>
            </a:pPr>
            <a:r>
              <a:rPr lang="pl-PL" dirty="0"/>
              <a:t>-druga strona umowy jest </a:t>
            </a:r>
            <a:r>
              <a:rPr lang="pl-PL" dirty="0" smtClean="0"/>
              <a:t>jedynie upoważniona </a:t>
            </a:r>
            <a:r>
              <a:rPr lang="pl-PL" dirty="0"/>
              <a:t>do korzystania z </a:t>
            </a:r>
            <a:r>
              <a:rPr lang="pl-PL" dirty="0" smtClean="0"/>
              <a:t>praw;</a:t>
            </a:r>
          </a:p>
          <a:p>
            <a:pPr marL="0" indent="0" algn="just">
              <a:buNone/>
            </a:pPr>
            <a:r>
              <a:rPr lang="pl-PL" dirty="0"/>
              <a:t>- można udzielić wielu licencji, o ile mają </a:t>
            </a:r>
            <a:r>
              <a:rPr lang="pl-PL" dirty="0" smtClean="0"/>
              <a:t>one charakter niewyłączny.</a:t>
            </a:r>
            <a:endParaRPr lang="pl-PL" dirty="0"/>
          </a:p>
        </p:txBody>
      </p:sp>
    </p:spTree>
    <p:extLst>
      <p:ext uri="{BB962C8B-B14F-4D97-AF65-F5344CB8AC3E}">
        <p14:creationId xmlns:p14="http://schemas.microsoft.com/office/powerpoint/2010/main" val="24477836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Ochrona własności przemysłowej</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b="1" dirty="0"/>
              <a:t>Warto pamiętać, że</a:t>
            </a:r>
            <a:r>
              <a:rPr lang="pl-PL" dirty="0" smtClean="0"/>
              <a:t>:</a:t>
            </a:r>
          </a:p>
          <a:p>
            <a:pPr marL="0" indent="0" algn="just">
              <a:buNone/>
            </a:pPr>
            <a:r>
              <a:rPr lang="pl-PL" dirty="0" smtClean="0"/>
              <a:t>● </a:t>
            </a:r>
            <a:r>
              <a:rPr lang="pl-PL" dirty="0"/>
              <a:t>jeśli zakres korzystania z wynalazku nie ulega zawężeniu, dochodzi do zawarcia licencji pełnej.</a:t>
            </a:r>
          </a:p>
          <a:p>
            <a:pPr marL="0" indent="0" algn="just">
              <a:buNone/>
            </a:pPr>
            <a:r>
              <a:rPr lang="pl-PL" dirty="0"/>
              <a:t>W przypadku zawężenia mamy do czynienia z licencją ograniczoną</a:t>
            </a:r>
          </a:p>
          <a:p>
            <a:pPr marL="0" indent="0" algn="just">
              <a:buNone/>
            </a:pPr>
            <a:r>
              <a:rPr lang="pl-PL" dirty="0"/>
              <a:t>● podział na licencję wyłączną i niewyłączną odnosi się do tego, czy uprawniony udziela </a:t>
            </a:r>
            <a:r>
              <a:rPr lang="pl-PL" dirty="0" smtClean="0"/>
              <a:t>licencji tylko </a:t>
            </a:r>
            <a:r>
              <a:rPr lang="pl-PL" dirty="0"/>
              <a:t>jednemu podmiotowi, czy wielu podmiotom. Niewyłączność licencji, tak jak w </a:t>
            </a:r>
            <a:r>
              <a:rPr lang="pl-PL" dirty="0" smtClean="0"/>
              <a:t>przypadku licencji </a:t>
            </a:r>
            <a:r>
              <a:rPr lang="pl-PL" dirty="0" err="1"/>
              <a:t>prawnoautorskich</a:t>
            </a:r>
            <a:r>
              <a:rPr lang="pl-PL" dirty="0"/>
              <a:t>, oznacza, że licencjobiorca nie ma wyłączności na </a:t>
            </a:r>
            <a:r>
              <a:rPr lang="pl-PL" dirty="0" smtClean="0"/>
              <a:t>korzystanie z </a:t>
            </a:r>
            <a:r>
              <a:rPr lang="pl-PL" dirty="0"/>
              <a:t>wynalazku</a:t>
            </a:r>
          </a:p>
          <a:p>
            <a:pPr marL="0" indent="0" algn="just">
              <a:buNone/>
            </a:pPr>
            <a:r>
              <a:rPr lang="pl-PL" dirty="0" smtClean="0"/>
              <a:t>● </a:t>
            </a:r>
            <a:r>
              <a:rPr lang="pl-PL" dirty="0"/>
              <a:t>szczególnym rozwiązaniem w zakresie patentów jest licencja otwarta. Uprawniony z </a:t>
            </a:r>
            <a:r>
              <a:rPr lang="pl-PL" dirty="0" smtClean="0"/>
              <a:t>patentu może </a:t>
            </a:r>
            <a:r>
              <a:rPr lang="pl-PL" dirty="0"/>
              <a:t>złożyć w urzędzie patentowym oświadczenie o gotowości udzielenia licencji na </a:t>
            </a:r>
            <a:r>
              <a:rPr lang="pl-PL" dirty="0" smtClean="0"/>
              <a:t>korzystanie z </a:t>
            </a:r>
            <a:r>
              <a:rPr lang="pl-PL" dirty="0"/>
              <a:t>jego wynalazku (opłaty okresowe za ochronę wynalazku zmniejsza się wtedy o połowę)</a:t>
            </a:r>
          </a:p>
          <a:p>
            <a:pPr marL="0" indent="0" algn="just">
              <a:buNone/>
            </a:pPr>
            <a:r>
              <a:rPr lang="pl-PL" dirty="0"/>
              <a:t>● dopuszczalne jest także zawarcie licencji w sposób dorozumiany (licencja dorozumiana</a:t>
            </a:r>
            <a:r>
              <a:rPr lang="pl-PL" dirty="0" smtClean="0"/>
              <a:t>). Przykładem </a:t>
            </a:r>
            <a:r>
              <a:rPr lang="pl-PL" dirty="0"/>
              <a:t>jest zawarcie umowy o wykonanie prac badawczych – domniemywa się, </a:t>
            </a:r>
            <a:r>
              <a:rPr lang="pl-PL" dirty="0" smtClean="0"/>
              <a:t>że wykonawca </a:t>
            </a:r>
            <a:r>
              <a:rPr lang="pl-PL" dirty="0"/>
              <a:t>prac udzielił zamawiającemu licencji na korzystanie z wynalazków </a:t>
            </a:r>
            <a:r>
              <a:rPr lang="pl-PL" dirty="0" smtClean="0"/>
              <a:t>zawartych w </a:t>
            </a:r>
            <a:r>
              <a:rPr lang="pl-PL" dirty="0"/>
              <a:t>przekazanych wynikach prac</a:t>
            </a:r>
          </a:p>
        </p:txBody>
      </p:sp>
    </p:spTree>
    <p:extLst>
      <p:ext uri="{BB962C8B-B14F-4D97-AF65-F5344CB8AC3E}">
        <p14:creationId xmlns:p14="http://schemas.microsoft.com/office/powerpoint/2010/main" val="9157471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Ochrona własności przemysłowej</a:t>
            </a:r>
          </a:p>
        </p:txBody>
      </p:sp>
      <p:sp>
        <p:nvSpPr>
          <p:cNvPr id="3" name="Symbol zastępczy zawartości 2"/>
          <p:cNvSpPr>
            <a:spLocks noGrp="1"/>
          </p:cNvSpPr>
          <p:nvPr>
            <p:ph idx="1"/>
          </p:nvPr>
        </p:nvSpPr>
        <p:spPr/>
        <p:txBody>
          <a:bodyPr>
            <a:normAutofit fontScale="92500"/>
          </a:bodyPr>
          <a:lstStyle/>
          <a:p>
            <a:pPr marL="0" indent="0" algn="just">
              <a:buNone/>
            </a:pPr>
            <a:r>
              <a:rPr lang="pl-PL" b="1" dirty="0" smtClean="0"/>
              <a:t>Naruszenie </a:t>
            </a:r>
            <a:r>
              <a:rPr lang="pl-PL" b="1" dirty="0"/>
              <a:t>praw własności </a:t>
            </a:r>
            <a:r>
              <a:rPr lang="pl-PL" b="1" dirty="0" smtClean="0"/>
              <a:t>przemysłowej </a:t>
            </a:r>
          </a:p>
          <a:p>
            <a:pPr marL="0" indent="0" algn="just">
              <a:buNone/>
            </a:pPr>
            <a:r>
              <a:rPr lang="pl-PL" dirty="0"/>
              <a:t>Naruszenie to bezprawne działanie osób nieuprawnionych, polegające na dokonywaniu </a:t>
            </a:r>
            <a:r>
              <a:rPr lang="pl-PL" dirty="0" smtClean="0"/>
              <a:t>czynności zastrzeżonych </a:t>
            </a:r>
            <a:r>
              <a:rPr lang="pl-PL" dirty="0"/>
              <a:t>dla uprawnionych z praw własności przemysłowej. Naruszyciel </a:t>
            </a:r>
            <a:r>
              <a:rPr lang="pl-PL" dirty="0" smtClean="0"/>
              <a:t>ponosi odpowiedzialność </a:t>
            </a:r>
            <a:r>
              <a:rPr lang="pl-PL" dirty="0"/>
              <a:t>prawną.</a:t>
            </a:r>
          </a:p>
          <a:p>
            <a:pPr marL="0" indent="0" algn="just">
              <a:buNone/>
            </a:pPr>
            <a:r>
              <a:rPr lang="pl-PL" dirty="0"/>
              <a:t>Środki prawne związane z naruszeniem lub zagrożeniem cudzej własności przemysłowej dzielą się </a:t>
            </a:r>
            <a:r>
              <a:rPr lang="pl-PL" dirty="0" smtClean="0"/>
              <a:t>na środki </a:t>
            </a:r>
            <a:r>
              <a:rPr lang="pl-PL" dirty="0"/>
              <a:t>cywilne, administracyjne oraz karne.</a:t>
            </a:r>
          </a:p>
        </p:txBody>
      </p:sp>
    </p:spTree>
    <p:extLst>
      <p:ext uri="{BB962C8B-B14F-4D97-AF65-F5344CB8AC3E}">
        <p14:creationId xmlns:p14="http://schemas.microsoft.com/office/powerpoint/2010/main" val="38562934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Ochrona własności przemysłowej</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t>Warto pamiętać, że:</a:t>
            </a:r>
          </a:p>
          <a:p>
            <a:pPr marL="0" indent="0" algn="just">
              <a:buNone/>
            </a:pPr>
            <a:r>
              <a:rPr lang="pl-PL" dirty="0"/>
              <a:t>● przykładem przestępstwa jest np. oznaczanie towarów podrobionym znakiem </a:t>
            </a:r>
            <a:r>
              <a:rPr lang="pl-PL" dirty="0" smtClean="0"/>
              <a:t>towarowy Naruszyciel </a:t>
            </a:r>
            <a:r>
              <a:rPr lang="pl-PL" dirty="0"/>
              <a:t>będzie podlegać karze grzywny, ograniczenia wolności albo pozbawienia </a:t>
            </a:r>
            <a:r>
              <a:rPr lang="pl-PL" dirty="0" smtClean="0"/>
              <a:t>wolności do </a:t>
            </a:r>
            <a:r>
              <a:rPr lang="pl-PL" dirty="0"/>
              <a:t>lat 2</a:t>
            </a:r>
          </a:p>
          <a:p>
            <a:pPr marL="0" indent="0" algn="just">
              <a:buNone/>
            </a:pPr>
            <a:r>
              <a:rPr lang="pl-PL" dirty="0"/>
              <a:t>● ze szczególnej ochrony prawnej korzystają renomowane znaki towarowe. Takie znaki </a:t>
            </a:r>
            <a:r>
              <a:rPr lang="pl-PL" dirty="0" smtClean="0"/>
              <a:t>nie muszą </a:t>
            </a:r>
            <a:r>
              <a:rPr lang="pl-PL" dirty="0"/>
              <a:t>być nigdzie zarejestrowane, gdyż o ich ochronie decyduje sama renoma. </a:t>
            </a:r>
            <a:r>
              <a:rPr lang="pl-PL" dirty="0" smtClean="0"/>
              <a:t>Zgodnie z </a:t>
            </a:r>
            <a:r>
              <a:rPr lang="pl-PL" dirty="0"/>
              <a:t>orzecznictwem, z renomą znaku mamy do czynienia zarówno wtedy, gdy spełnione </a:t>
            </a:r>
            <a:r>
              <a:rPr lang="pl-PL" dirty="0" smtClean="0"/>
              <a:t>są przesłanki </a:t>
            </a:r>
            <a:r>
              <a:rPr lang="pl-PL" dirty="0"/>
              <a:t>ilościowe i jakościowe. Przykłady renomowanych znaków </a:t>
            </a:r>
            <a:r>
              <a:rPr lang="pl-PL" dirty="0" smtClean="0"/>
              <a:t>towarowych np. Samsung, 3M, Google.</a:t>
            </a:r>
            <a:endParaRPr lang="pl-PL" dirty="0"/>
          </a:p>
        </p:txBody>
      </p:sp>
    </p:spTree>
    <p:extLst>
      <p:ext uri="{BB962C8B-B14F-4D97-AF65-F5344CB8AC3E}">
        <p14:creationId xmlns:p14="http://schemas.microsoft.com/office/powerpoint/2010/main" val="27085418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Bazy danych</a:t>
            </a:r>
            <a:br>
              <a:rPr lang="pl-PL" dirty="0"/>
            </a:br>
            <a:r>
              <a:rPr lang="pl-PL" dirty="0"/>
              <a:t>Zwalczanie nieuczciwej </a:t>
            </a:r>
            <a:r>
              <a:rPr lang="pl-PL" dirty="0" smtClean="0"/>
              <a:t>konkurencji 26.IV 2020</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Baza danych </a:t>
            </a:r>
            <a:r>
              <a:rPr lang="pl-PL" dirty="0" smtClean="0"/>
              <a:t>– </a:t>
            </a:r>
          </a:p>
          <a:p>
            <a:pPr marL="0" indent="0" algn="just">
              <a:buNone/>
            </a:pPr>
            <a:r>
              <a:rPr lang="pl-PL" dirty="0" smtClean="0"/>
              <a:t>Bazy </a:t>
            </a:r>
            <a:r>
              <a:rPr lang="pl-PL" dirty="0"/>
              <a:t>danych to szczególna kategoria dóbr intelektualnych. Przykładem takich baz są elektroniczne</a:t>
            </a:r>
          </a:p>
          <a:p>
            <a:pPr marL="0" indent="0" algn="just">
              <a:buNone/>
            </a:pPr>
            <a:r>
              <a:rPr lang="pl-PL" dirty="0"/>
              <a:t>bazy danych pojazdów mechanicznych, strony internetowe z rozbudowanymi linkami, szczegółowe</a:t>
            </a:r>
          </a:p>
          <a:p>
            <a:pPr marL="0" indent="0" algn="just">
              <a:buNone/>
            </a:pPr>
            <a:r>
              <a:rPr lang="pl-PL" dirty="0"/>
              <a:t>terminarze meczów narodowych lig piłki nożnej, bazy danych o wirusach, wykorzystywane przez</a:t>
            </a:r>
          </a:p>
          <a:p>
            <a:pPr marL="0" indent="0" algn="just">
              <a:buNone/>
            </a:pPr>
            <a:r>
              <a:rPr lang="pl-PL" dirty="0"/>
              <a:t>oprogramowanie antywirusowe.</a:t>
            </a:r>
          </a:p>
          <a:p>
            <a:pPr marL="0" indent="0" algn="just">
              <a:buNone/>
            </a:pPr>
            <a:r>
              <a:rPr lang="pl-PL" dirty="0"/>
              <a:t>Nie każda baza danych będzie podlegać ochronie prawnej, musi bowiem stanowić:</a:t>
            </a:r>
          </a:p>
          <a:p>
            <a:pPr marL="0" indent="0" algn="just">
              <a:buNone/>
            </a:pPr>
            <a:r>
              <a:rPr lang="pl-PL" dirty="0"/>
              <a:t>1) zbiór</a:t>
            </a:r>
          </a:p>
          <a:p>
            <a:pPr marL="0" indent="0" algn="just">
              <a:buNone/>
            </a:pPr>
            <a:r>
              <a:rPr lang="pl-PL" dirty="0"/>
              <a:t>2) danych lub jakichkolwiek innych materiałów i elementów</a:t>
            </a:r>
          </a:p>
          <a:p>
            <a:pPr marL="0" indent="0" algn="just">
              <a:buNone/>
            </a:pPr>
            <a:r>
              <a:rPr lang="pl-PL" dirty="0"/>
              <a:t>3) zgromadzonych według określonej systematyki lub metody</a:t>
            </a:r>
          </a:p>
          <a:p>
            <a:pPr marL="0" indent="0" algn="just">
              <a:buNone/>
            </a:pPr>
            <a:r>
              <a:rPr lang="pl-PL" dirty="0"/>
              <a:t>4) indywidualnie dostępnych w jakikolwiek sposób, w tym środkami elektronicznymi</a:t>
            </a:r>
          </a:p>
          <a:p>
            <a:pPr marL="0" indent="0" algn="just">
              <a:buNone/>
            </a:pPr>
            <a:r>
              <a:rPr lang="pl-PL" dirty="0"/>
              <a:t>5) wymagający istotnego, co do jakości lub ilości, nakładu inwestycyjnego w celu sporządzenia</a:t>
            </a:r>
          </a:p>
          <a:p>
            <a:pPr marL="0" indent="0" algn="just">
              <a:buNone/>
            </a:pPr>
            <a:r>
              <a:rPr lang="pl-PL" dirty="0"/>
              <a:t>weryfikacji lub prezentacji jego zawartości</a:t>
            </a:r>
          </a:p>
        </p:txBody>
      </p:sp>
    </p:spTree>
    <p:extLst>
      <p:ext uri="{BB962C8B-B14F-4D97-AF65-F5344CB8AC3E}">
        <p14:creationId xmlns:p14="http://schemas.microsoft.com/office/powerpoint/2010/main" val="18907117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Bazy danych</a:t>
            </a:r>
            <a:br>
              <a:rPr lang="pl-PL" dirty="0"/>
            </a:br>
            <a:r>
              <a:rPr lang="pl-PL" dirty="0"/>
              <a:t>Zwalczanie nieuczciwej konkurencji </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Bazy </a:t>
            </a:r>
            <a:r>
              <a:rPr lang="pl-PL" dirty="0"/>
              <a:t>danych nie wymagają rejestracji i podlegają ochronie wprost na podstawie ustawy </a:t>
            </a:r>
            <a:r>
              <a:rPr lang="pl-PL" dirty="0" smtClean="0"/>
              <a:t>o ochronie </a:t>
            </a:r>
            <a:r>
              <a:rPr lang="pl-PL" dirty="0"/>
              <a:t>baz danych</a:t>
            </a:r>
          </a:p>
          <a:p>
            <a:pPr marL="0" indent="0" algn="just">
              <a:buNone/>
            </a:pPr>
            <a:r>
              <a:rPr lang="pl-PL" dirty="0"/>
              <a:t>● uprawnionym do bazy danych jest jej producent, czyli podmiot, który poniósł ryzyko</a:t>
            </a:r>
          </a:p>
          <a:p>
            <a:pPr marL="0" indent="0" algn="just">
              <a:buNone/>
            </a:pPr>
            <a:r>
              <a:rPr lang="pl-PL" dirty="0"/>
              <a:t>nakładu inwestycyjnego przy tworzeniu bazy danych. Takie prawo można sprzedać komuś</a:t>
            </a:r>
          </a:p>
          <a:p>
            <a:pPr marL="0" indent="0" algn="just">
              <a:buNone/>
            </a:pPr>
            <a:r>
              <a:rPr lang="pl-PL" dirty="0"/>
              <a:t>innemu</a:t>
            </a:r>
          </a:p>
          <a:p>
            <a:pPr marL="0" indent="0" algn="just">
              <a:buNone/>
            </a:pPr>
            <a:r>
              <a:rPr lang="pl-PL" dirty="0"/>
              <a:t>● producentem jest osoba, której nazwisko lub nazwę w tym charakterze uwidoczniono na</a:t>
            </a:r>
          </a:p>
          <a:p>
            <a:pPr marL="0" indent="0" algn="just">
              <a:buNone/>
            </a:pPr>
            <a:r>
              <a:rPr lang="pl-PL" dirty="0"/>
              <a:t>egzemplarzach bazy danych lub podano do publicznej wiadomości</a:t>
            </a:r>
          </a:p>
        </p:txBody>
      </p:sp>
    </p:spTree>
    <p:extLst>
      <p:ext uri="{BB962C8B-B14F-4D97-AF65-F5344CB8AC3E}">
        <p14:creationId xmlns:p14="http://schemas.microsoft.com/office/powerpoint/2010/main" val="3865864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Własność intelektualna</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smtClean="0"/>
              <a:t>W szerszym ujęciu własności intelektualnej w Polsce są chronione także:</a:t>
            </a:r>
          </a:p>
          <a:p>
            <a:pPr marL="0" indent="0" algn="just">
              <a:buNone/>
            </a:pPr>
            <a:r>
              <a:rPr lang="pl-PL" dirty="0" smtClean="0"/>
              <a:t>• bazy danych (na podstawie ustawy z dnia 27 lipca 2001 r. o ochronie baz danych);</a:t>
            </a:r>
          </a:p>
          <a:p>
            <a:pPr marL="0" indent="0" algn="just">
              <a:buNone/>
            </a:pPr>
            <a:r>
              <a:rPr lang="pl-PL" dirty="0" smtClean="0"/>
              <a:t>• odmiany roślin (na podstawie ustawy z dnia 26 czerwca 2003 r. o ochronie prawnej odmian roślin),</a:t>
            </a:r>
          </a:p>
          <a:p>
            <a:pPr marL="0" indent="0" algn="just">
              <a:buNone/>
            </a:pPr>
            <a:r>
              <a:rPr lang="pl-PL" dirty="0" smtClean="0"/>
              <a:t>• zwalczanie nieuczciwej konkurencji, w szczególności ochrona know-how (na podstawie ustawy z dnia 16 kwietnia 1993 r. o zwalczaniu</a:t>
            </a:r>
          </a:p>
          <a:p>
            <a:pPr marL="0" indent="0" algn="just">
              <a:buNone/>
            </a:pPr>
            <a:r>
              <a:rPr lang="pl-PL" dirty="0" smtClean="0"/>
              <a:t>nieuczciwej konkurencji).</a:t>
            </a:r>
          </a:p>
          <a:p>
            <a:pPr marL="0" indent="0">
              <a:buNone/>
            </a:pPr>
            <a:endParaRPr lang="pl-PL" dirty="0"/>
          </a:p>
        </p:txBody>
      </p:sp>
    </p:spTree>
    <p:extLst>
      <p:ext uri="{BB962C8B-B14F-4D97-AF65-F5344CB8AC3E}">
        <p14:creationId xmlns:p14="http://schemas.microsoft.com/office/powerpoint/2010/main" val="4902947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Bazy danych</a:t>
            </a:r>
            <a:br>
              <a:rPr lang="pl-PL" dirty="0"/>
            </a:br>
            <a:r>
              <a:rPr lang="pl-PL" dirty="0"/>
              <a:t>Zwalczanie nieuczciwej konkurencji </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b="1" dirty="0" smtClean="0"/>
              <a:t>Uprawnienia </a:t>
            </a:r>
            <a:r>
              <a:rPr lang="pl-PL" b="1" dirty="0"/>
              <a:t>producenta bazy </a:t>
            </a:r>
            <a:r>
              <a:rPr lang="pl-PL" b="1" dirty="0" smtClean="0"/>
              <a:t>danych:</a:t>
            </a:r>
          </a:p>
          <a:p>
            <a:pPr marL="0" indent="0" algn="just">
              <a:buNone/>
            </a:pPr>
            <a:r>
              <a:rPr lang="pl-PL" dirty="0"/>
              <a:t>Producent posiada on wyłączne prawo do tzw. pobierania danych oraz do wtórnego </a:t>
            </a:r>
            <a:r>
              <a:rPr lang="pl-PL" dirty="0" smtClean="0"/>
              <a:t>ich wykorzystania </a:t>
            </a:r>
            <a:r>
              <a:rPr lang="pl-PL" dirty="0"/>
              <a:t>w całości lub w istotnej części, co do jakości lub ilości.</a:t>
            </a:r>
          </a:p>
          <a:p>
            <a:pPr marL="0" indent="0" algn="just">
              <a:buNone/>
            </a:pPr>
            <a:r>
              <a:rPr lang="pl-PL" dirty="0"/>
              <a:t>● przykładem pobierania danych może być skopiowanie całej bazy danych na własny nośnik</a:t>
            </a:r>
          </a:p>
          <a:p>
            <a:pPr marL="0" indent="0" algn="just">
              <a:buNone/>
            </a:pPr>
            <a:r>
              <a:rPr lang="pl-PL" dirty="0"/>
              <a:t>● przykładem wtórnego wykorzystania będzie np. publiczne udostępnienie bazy danych </a:t>
            </a:r>
            <a:r>
              <a:rPr lang="pl-PL" dirty="0" smtClean="0"/>
              <a:t>na stronie </a:t>
            </a:r>
            <a:r>
              <a:rPr lang="pl-PL" dirty="0"/>
              <a:t>internetowej np. porównywarka cen, która za pośrednictwem strony www </a:t>
            </a:r>
            <a:r>
              <a:rPr lang="pl-PL" dirty="0" smtClean="0"/>
              <a:t>umożliwia klientom </a:t>
            </a:r>
            <a:r>
              <a:rPr lang="pl-PL" dirty="0"/>
              <a:t>korzystanie z elektronicznych baz danych w celu odszukania i zakupienia </a:t>
            </a:r>
            <a:r>
              <a:rPr lang="pl-PL" dirty="0" smtClean="0"/>
              <a:t>produktów w </a:t>
            </a:r>
            <a:r>
              <a:rPr lang="pl-PL" dirty="0"/>
              <a:t>najniższej cenie</a:t>
            </a:r>
          </a:p>
        </p:txBody>
      </p:sp>
    </p:spTree>
    <p:extLst>
      <p:ext uri="{BB962C8B-B14F-4D97-AF65-F5344CB8AC3E}">
        <p14:creationId xmlns:p14="http://schemas.microsoft.com/office/powerpoint/2010/main" val="10064767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Bazy danych</a:t>
            </a:r>
            <a:br>
              <a:rPr lang="pl-PL" dirty="0"/>
            </a:br>
            <a:r>
              <a:rPr lang="pl-PL" dirty="0"/>
              <a:t>Zwalczanie nieuczciwej konkurencji </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P</a:t>
            </a:r>
            <a:r>
              <a:rPr lang="pl-PL" dirty="0" smtClean="0"/>
              <a:t>roducent </a:t>
            </a:r>
            <a:r>
              <a:rPr lang="pl-PL" dirty="0"/>
              <a:t>bazy danych może zakazać podejmowania takich czynności innym osobom, </a:t>
            </a:r>
            <a:r>
              <a:rPr lang="pl-PL" dirty="0" smtClean="0"/>
              <a:t>chyba że </a:t>
            </a:r>
            <a:r>
              <a:rPr lang="pl-PL" dirty="0"/>
              <a:t>uzyskają one od niego zgodę. Z reguły zgoda ta przyjmie postać odpłatnej </a:t>
            </a:r>
            <a:r>
              <a:rPr lang="pl-PL" dirty="0" smtClean="0"/>
              <a:t>licencji istnieją </a:t>
            </a:r>
            <a:r>
              <a:rPr lang="pl-PL" dirty="0"/>
              <a:t>nieliczne wyjątki od tej zasady - np. użytkownik bazy danych może pobierać lub </a:t>
            </a:r>
            <a:r>
              <a:rPr lang="pl-PL" dirty="0" smtClean="0"/>
              <a:t>wtórnie wykorzystywać </a:t>
            </a:r>
            <a:r>
              <a:rPr lang="pl-PL" dirty="0"/>
              <a:t>niewielkie (tzw. nieistotne) części jej zawartości, o ile nie narusza to tzw</a:t>
            </a:r>
            <a:r>
              <a:rPr lang="pl-PL" dirty="0" smtClean="0"/>
              <a:t>. ,,</a:t>
            </a:r>
            <a:r>
              <a:rPr lang="pl-PL" dirty="0"/>
              <a:t>normalnego korzystania" z baz danych lub nie godzi w słuszne interesy producenta </a:t>
            </a:r>
            <a:r>
              <a:rPr lang="pl-PL" dirty="0" smtClean="0"/>
              <a:t>baz danych</a:t>
            </a:r>
            <a:endParaRPr lang="pl-PL" dirty="0"/>
          </a:p>
          <a:p>
            <a:pPr marL="0" indent="0" algn="just">
              <a:buNone/>
            </a:pPr>
            <a:r>
              <a:rPr lang="pl-PL" dirty="0"/>
              <a:t>● ponadto można bez zgody producenta korzystać z rozpowszechnionej bazy danych:</a:t>
            </a:r>
          </a:p>
          <a:p>
            <a:pPr marL="0" indent="0" algn="just">
              <a:buNone/>
            </a:pPr>
            <a:r>
              <a:rPr lang="pl-PL" dirty="0"/>
              <a:t>➔ do własnego użytku osobistego, ale tylko z zawartości nieelektronicznej bazy </a:t>
            </a:r>
            <a:r>
              <a:rPr lang="pl-PL" dirty="0" smtClean="0"/>
              <a:t>danych w </a:t>
            </a:r>
            <a:r>
              <a:rPr lang="pl-PL" dirty="0"/>
              <a:t>charakterze </a:t>
            </a:r>
            <a:r>
              <a:rPr lang="pl-PL" dirty="0" smtClean="0"/>
              <a:t>ilustracji;</a:t>
            </a:r>
            <a:endParaRPr lang="pl-PL" dirty="0"/>
          </a:p>
          <a:p>
            <a:pPr marL="0" indent="0" algn="just">
              <a:buNone/>
            </a:pPr>
            <a:r>
              <a:rPr lang="pl-PL" dirty="0"/>
              <a:t>➔ w celach dydaktycznych lub badawczych, ze wskazaniem źródła, jeżeli takie</a:t>
            </a:r>
          </a:p>
          <a:p>
            <a:pPr marL="0" indent="0" algn="just">
              <a:buNone/>
            </a:pPr>
            <a:r>
              <a:rPr lang="pl-PL" dirty="0"/>
              <a:t>korzystanie jest uzasadnione niekomercyjnym celem, dla którego wykorzystano </a:t>
            </a:r>
            <a:r>
              <a:rPr lang="pl-PL" dirty="0" smtClean="0"/>
              <a:t>bazę do </a:t>
            </a:r>
            <a:r>
              <a:rPr lang="pl-PL" dirty="0"/>
              <a:t>celów bezpieczeństwa wewnętrznego, postępowania sądowego </a:t>
            </a:r>
            <a:r>
              <a:rPr lang="pl-PL" dirty="0" smtClean="0"/>
              <a:t>lub administracyjnego.</a:t>
            </a:r>
            <a:endParaRPr lang="pl-PL" dirty="0"/>
          </a:p>
        </p:txBody>
      </p:sp>
    </p:spTree>
    <p:extLst>
      <p:ext uri="{BB962C8B-B14F-4D97-AF65-F5344CB8AC3E}">
        <p14:creationId xmlns:p14="http://schemas.microsoft.com/office/powerpoint/2010/main" val="30701253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Bazy danych</a:t>
            </a:r>
            <a:br>
              <a:rPr lang="pl-PL" dirty="0"/>
            </a:br>
            <a:r>
              <a:rPr lang="pl-PL" dirty="0"/>
              <a:t>Zwalczanie nieuczciwej konkurencji </a:t>
            </a:r>
          </a:p>
        </p:txBody>
      </p:sp>
      <p:sp>
        <p:nvSpPr>
          <p:cNvPr id="3" name="Symbol zastępczy zawartości 2"/>
          <p:cNvSpPr>
            <a:spLocks noGrp="1"/>
          </p:cNvSpPr>
          <p:nvPr>
            <p:ph idx="1"/>
          </p:nvPr>
        </p:nvSpPr>
        <p:spPr/>
        <p:txBody>
          <a:bodyPr>
            <a:normAutofit fontScale="92500" lnSpcReduction="20000"/>
          </a:bodyPr>
          <a:lstStyle/>
          <a:p>
            <a:pPr marL="0" indent="0">
              <a:buNone/>
            </a:pPr>
            <a:r>
              <a:rPr lang="pl-PL" b="1" dirty="0" smtClean="0">
                <a:latin typeface="LiberationSansNarrow-Bold"/>
              </a:rPr>
              <a:t>Czas </a:t>
            </a:r>
            <a:r>
              <a:rPr lang="pl-PL" b="1" dirty="0">
                <a:latin typeface="LiberationSansNarrow-Bold"/>
              </a:rPr>
              <a:t>ochrony baz </a:t>
            </a:r>
            <a:r>
              <a:rPr lang="pl-PL" b="1" dirty="0" smtClean="0">
                <a:latin typeface="LiberationSansNarrow-Bold"/>
              </a:rPr>
              <a:t>danych</a:t>
            </a:r>
          </a:p>
          <a:p>
            <a:pPr marL="0" indent="0" algn="just">
              <a:buNone/>
            </a:pPr>
            <a:r>
              <a:rPr lang="pl-PL" dirty="0"/>
              <a:t>Czas trwania ochrony bazy danych wynosi piętnaście lat następujących po roku, w którym </a:t>
            </a:r>
            <a:r>
              <a:rPr lang="pl-PL" dirty="0" smtClean="0"/>
              <a:t>baza danych </a:t>
            </a:r>
            <a:r>
              <a:rPr lang="pl-PL" dirty="0"/>
              <a:t>została sporządzona lub udostępniona publicznie po raz pierwszy.</a:t>
            </a:r>
          </a:p>
          <a:p>
            <a:pPr marL="0" indent="0" algn="just">
              <a:buNone/>
            </a:pPr>
            <a:r>
              <a:rPr lang="pl-PL" dirty="0"/>
              <a:t>Jednakże gdy dojdzie do istotnej zmiany treści bazy danych, w tym jej uzupełnienia, </a:t>
            </a:r>
            <a:r>
              <a:rPr lang="pl-PL" dirty="0" smtClean="0"/>
              <a:t>zmiany lub </a:t>
            </a:r>
            <a:r>
              <a:rPr lang="pl-PL" dirty="0"/>
              <a:t>usunięcia jej części, okres ochrony tej bazy ulega przedłużeniu.</a:t>
            </a:r>
          </a:p>
          <a:p>
            <a:pPr marL="0" indent="0" algn="just">
              <a:buNone/>
            </a:pPr>
            <a:r>
              <a:rPr lang="pl-PL" dirty="0"/>
              <a:t>W przypadku częstych modyfikacji bazy danych ochrona może więc w praktyce </a:t>
            </a:r>
            <a:r>
              <a:rPr lang="pl-PL" dirty="0" smtClean="0"/>
              <a:t>być bezterminowa</a:t>
            </a:r>
            <a:r>
              <a:rPr lang="pl-PL" dirty="0"/>
              <a:t>.</a:t>
            </a:r>
          </a:p>
        </p:txBody>
      </p:sp>
    </p:spTree>
    <p:extLst>
      <p:ext uri="{BB962C8B-B14F-4D97-AF65-F5344CB8AC3E}">
        <p14:creationId xmlns:p14="http://schemas.microsoft.com/office/powerpoint/2010/main" val="29161376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Bazy danych</a:t>
            </a:r>
            <a:br>
              <a:rPr lang="pl-PL" dirty="0"/>
            </a:br>
            <a:r>
              <a:rPr lang="pl-PL" dirty="0"/>
              <a:t>Zwalczanie nieuczciwej konkurencji </a:t>
            </a:r>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Naruszenie </a:t>
            </a:r>
            <a:r>
              <a:rPr lang="pl-PL" dirty="0"/>
              <a:t>prawa do bazy </a:t>
            </a:r>
            <a:r>
              <a:rPr lang="pl-PL" dirty="0" smtClean="0"/>
              <a:t>danych</a:t>
            </a:r>
          </a:p>
          <a:p>
            <a:pPr marL="0" indent="0" algn="just">
              <a:buNone/>
            </a:pPr>
            <a:r>
              <a:rPr lang="pl-PL" dirty="0"/>
              <a:t>Producentowi, którego prawa do bazy danych zostały naruszone, przysługują różne roszczenia.</a:t>
            </a:r>
          </a:p>
          <a:p>
            <a:pPr marL="0" indent="0" algn="just">
              <a:buNone/>
            </a:pPr>
            <a:r>
              <a:rPr lang="pl-PL" dirty="0"/>
              <a:t>Może żądać od naruszyciela m. in usunięcia skutków naruszenia lub naprawienia </a:t>
            </a:r>
            <a:r>
              <a:rPr lang="pl-PL" dirty="0" smtClean="0"/>
              <a:t>wyrządzonej szkody</a:t>
            </a:r>
            <a:r>
              <a:rPr lang="pl-PL" dirty="0"/>
              <a:t>. Ponadto naruszenie prawa ochronnego jest wykroczeniem. Osoba, która w </a:t>
            </a:r>
            <a:r>
              <a:rPr lang="pl-PL" dirty="0" smtClean="0"/>
              <a:t>celu osiągnięcia </a:t>
            </a:r>
            <a:r>
              <a:rPr lang="pl-PL" dirty="0"/>
              <a:t>korzyści majątkowych, bez uprawnienia lub wbrew jego warunkom, pobiera dane </a:t>
            </a:r>
            <a:r>
              <a:rPr lang="pl-PL" dirty="0" smtClean="0"/>
              <a:t>lub wtórnie </a:t>
            </a:r>
            <a:r>
              <a:rPr lang="pl-PL" dirty="0"/>
              <a:t>je wykorzystuje, podlega karze grzywny.</a:t>
            </a:r>
          </a:p>
          <a:p>
            <a:pPr marL="0" indent="0" algn="just">
              <a:buNone/>
            </a:pPr>
            <a:r>
              <a:rPr lang="pl-PL" dirty="0"/>
              <a:t>Jeżeli baza danych jest równocześnie utworem, czyli oprócz poniesionej inwestycji </a:t>
            </a:r>
            <a:r>
              <a:rPr lang="pl-PL" dirty="0" smtClean="0"/>
              <a:t>zawiera wkład </a:t>
            </a:r>
            <a:r>
              <a:rPr lang="pl-PL" dirty="0"/>
              <a:t>twórczy, to jest ona chroniona zarówno przez prawo autorskie, jak i </a:t>
            </a:r>
            <a:r>
              <a:rPr lang="pl-PL" dirty="0" smtClean="0"/>
              <a:t>regulacje chroniące </a:t>
            </a:r>
            <a:r>
              <a:rPr lang="pl-PL" dirty="0"/>
              <a:t>bazy danych.</a:t>
            </a:r>
          </a:p>
        </p:txBody>
      </p:sp>
    </p:spTree>
    <p:extLst>
      <p:ext uri="{BB962C8B-B14F-4D97-AF65-F5344CB8AC3E}">
        <p14:creationId xmlns:p14="http://schemas.microsoft.com/office/powerpoint/2010/main" val="18027707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Bazy danych</a:t>
            </a:r>
            <a:br>
              <a:rPr lang="pl-PL" dirty="0"/>
            </a:br>
            <a:r>
              <a:rPr lang="pl-PL" dirty="0"/>
              <a:t>Zwalczanie nieuczciwej konkurencji </a:t>
            </a:r>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smtClean="0"/>
              <a:t>Zwalczanie </a:t>
            </a:r>
            <a:r>
              <a:rPr lang="pl-PL" b="1" dirty="0"/>
              <a:t>nieuczciwej </a:t>
            </a:r>
            <a:r>
              <a:rPr lang="pl-PL" b="1" dirty="0" smtClean="0"/>
              <a:t>konkurencji:</a:t>
            </a:r>
          </a:p>
          <a:p>
            <a:pPr marL="0" indent="0" algn="just">
              <a:buNone/>
            </a:pPr>
            <a:r>
              <a:rPr lang="pl-PL" dirty="0"/>
              <a:t>Własność przemysłowa jest chroniona także przez regulacje służące zapobieganiu </a:t>
            </a:r>
            <a:r>
              <a:rPr lang="pl-PL" dirty="0" smtClean="0"/>
              <a:t>oraz zwalczaniu </a:t>
            </a:r>
            <a:r>
              <a:rPr lang="pl-PL" dirty="0"/>
              <a:t>nieuczciwej konkurencji w działalności gospodarczej. Przykładem </a:t>
            </a:r>
            <a:r>
              <a:rPr lang="pl-PL" dirty="0" smtClean="0"/>
              <a:t>takich nieuczciwych </a:t>
            </a:r>
            <a:r>
              <a:rPr lang="pl-PL" dirty="0"/>
              <a:t>działań jest podrabianie towarów i wprowadzanie w błąd klientów co do </a:t>
            </a:r>
            <a:r>
              <a:rPr lang="pl-PL" dirty="0" smtClean="0"/>
              <a:t>ich pochodzenia. Chodzi </a:t>
            </a:r>
            <a:r>
              <a:rPr lang="pl-PL" dirty="0"/>
              <a:t>nie tylko o ochronę uprawnionych z praw własności przemysłowej, ale także o </a:t>
            </a:r>
            <a:r>
              <a:rPr lang="pl-PL" dirty="0" smtClean="0"/>
              <a:t>zabezpieczenie interesu </a:t>
            </a:r>
            <a:r>
              <a:rPr lang="pl-PL" dirty="0"/>
              <a:t>publicznego oraz klientów. czynem nieuczciwej konkurencji są nie tylko działania sprzeczne z prawem (np. </a:t>
            </a:r>
            <a:r>
              <a:rPr lang="pl-PL" dirty="0" smtClean="0"/>
              <a:t>naruszenie prawa </a:t>
            </a:r>
            <a:r>
              <a:rPr lang="pl-PL" dirty="0"/>
              <a:t>ochronnego ze znaku towarowego), ale także działania sprzeczne z dobrymi</a:t>
            </a:r>
          </a:p>
          <a:p>
            <a:pPr marL="0" indent="0" algn="just">
              <a:buNone/>
            </a:pPr>
            <a:r>
              <a:rPr lang="pl-PL" dirty="0"/>
              <a:t>obyczajami (np. nieetyczne działania skierowane względem konkurencyjnego przedsiębiorcy).</a:t>
            </a:r>
          </a:p>
          <a:p>
            <a:pPr marL="0" indent="0" algn="just">
              <a:buNone/>
            </a:pPr>
            <a:r>
              <a:rPr lang="pl-PL" dirty="0" smtClean="0"/>
              <a:t>Regulacje </a:t>
            </a:r>
            <a:r>
              <a:rPr lang="pl-PL" dirty="0"/>
              <a:t>te mają również charakter prewencyjny; nie musi dojść do naruszenia interesu </a:t>
            </a:r>
            <a:r>
              <a:rPr lang="pl-PL" dirty="0" smtClean="0"/>
              <a:t>innego przedsiębiorcy </a:t>
            </a:r>
            <a:r>
              <a:rPr lang="pl-PL" dirty="0"/>
              <a:t>lub klienta, wystarczy, że zagrażają one tym interesom</a:t>
            </a:r>
            <a:endParaRPr lang="pl-PL" dirty="0" smtClean="0"/>
          </a:p>
          <a:p>
            <a:pPr marL="0" indent="0" algn="just">
              <a:buNone/>
            </a:pPr>
            <a:endParaRPr lang="pl-PL" dirty="0"/>
          </a:p>
        </p:txBody>
      </p:sp>
    </p:spTree>
    <p:extLst>
      <p:ext uri="{BB962C8B-B14F-4D97-AF65-F5344CB8AC3E}">
        <p14:creationId xmlns:p14="http://schemas.microsoft.com/office/powerpoint/2010/main" val="27648482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Bazy danych</a:t>
            </a:r>
            <a:br>
              <a:rPr lang="pl-PL" dirty="0"/>
            </a:br>
            <a:r>
              <a:rPr lang="pl-PL" dirty="0"/>
              <a:t>Zwalczanie nieuczciwej konkurencji </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Wiele przepisów regulujących zwalczanie nieuczciwej konkurencji może zostać </a:t>
            </a:r>
            <a:r>
              <a:rPr lang="pl-PL" dirty="0" smtClean="0"/>
              <a:t>wykorzystanych dla </a:t>
            </a:r>
            <a:r>
              <a:rPr lang="pl-PL" dirty="0"/>
              <a:t>potrzeb ochrony własności przemysłowej. Poniżej przedstawiono </a:t>
            </a:r>
            <a:r>
              <a:rPr lang="pl-PL" dirty="0" smtClean="0"/>
              <a:t>najbardziej charakterystyczne </a:t>
            </a:r>
            <a:r>
              <a:rPr lang="pl-PL" dirty="0"/>
              <a:t>przykłady:</a:t>
            </a:r>
          </a:p>
          <a:p>
            <a:pPr marL="0" indent="0" algn="just">
              <a:buNone/>
            </a:pPr>
            <a:r>
              <a:rPr lang="pl-PL" dirty="0"/>
              <a:t>1. Wprowadzanie w błąd co do tożsamości przedsiębiorstwa</a:t>
            </a:r>
          </a:p>
          <a:p>
            <a:pPr marL="0" indent="0" algn="just">
              <a:buNone/>
            </a:pPr>
            <a:r>
              <a:rPr lang="pl-PL" dirty="0"/>
              <a:t>Na podstawie regulacji służących zwalczaniu nieuczciwej konkurencji można skutecznie bronić </a:t>
            </a:r>
            <a:r>
              <a:rPr lang="pl-PL" dirty="0" smtClean="0"/>
              <a:t>się przed </a:t>
            </a:r>
            <a:r>
              <a:rPr lang="pl-PL" dirty="0"/>
              <a:t>działaniem konkurenta, który zacznie używać naszych nazw handlowych, np. firmy czy </a:t>
            </a:r>
            <a:r>
              <a:rPr lang="pl-PL" dirty="0" smtClean="0"/>
              <a:t>innego charakterystycznego </a:t>
            </a:r>
            <a:r>
              <a:rPr lang="pl-PL" dirty="0"/>
              <a:t>symbolu służącego do oznaczania naszego przedsiębiorstwa. Możemy </a:t>
            </a:r>
            <a:r>
              <a:rPr lang="pl-PL" dirty="0" smtClean="0"/>
              <a:t>dochodzić ochrony </a:t>
            </a:r>
            <a:r>
              <a:rPr lang="pl-PL" dirty="0"/>
              <a:t>na tej podstawie jeżeli wcześniej zaczęliśmy używać tej nazwy.</a:t>
            </a:r>
          </a:p>
          <a:p>
            <a:pPr marL="0" indent="0" algn="just">
              <a:buNone/>
            </a:pPr>
            <a:r>
              <a:rPr lang="pl-PL" dirty="0"/>
              <a:t>2. Nieuczciwe oznaczanie towarów lub </a:t>
            </a:r>
            <a:r>
              <a:rPr lang="pl-PL" dirty="0" smtClean="0"/>
              <a:t>usług Zdarza </a:t>
            </a:r>
            <a:r>
              <a:rPr lang="pl-PL" dirty="0"/>
              <a:t>się, że producenci oznaczają swoje towary (bądź ich opakowania) czy usługi w taki sposób, </a:t>
            </a:r>
            <a:r>
              <a:rPr lang="pl-PL" dirty="0" smtClean="0"/>
              <a:t>że wprowadza </a:t>
            </a:r>
            <a:r>
              <a:rPr lang="pl-PL" dirty="0"/>
              <a:t>to w błąd klientów. Jednym z częstych naruszeń jest upodabnianie towarów do </a:t>
            </a:r>
            <a:r>
              <a:rPr lang="pl-PL" dirty="0" smtClean="0"/>
              <a:t>bardziej renomowanych</a:t>
            </a:r>
            <a:r>
              <a:rPr lang="pl-PL" dirty="0"/>
              <a:t>, które sprzedaje konkurencyjny producent.</a:t>
            </a:r>
          </a:p>
        </p:txBody>
      </p:sp>
    </p:spTree>
    <p:extLst>
      <p:ext uri="{BB962C8B-B14F-4D97-AF65-F5344CB8AC3E}">
        <p14:creationId xmlns:p14="http://schemas.microsoft.com/office/powerpoint/2010/main" val="20918450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Bazy danych</a:t>
            </a:r>
            <a:br>
              <a:rPr lang="pl-PL" dirty="0"/>
            </a:br>
            <a:r>
              <a:rPr lang="pl-PL" dirty="0"/>
              <a:t>Zwalczanie nieuczciwej konkurencji </a:t>
            </a:r>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dirty="0" smtClean="0"/>
              <a:t> </a:t>
            </a:r>
            <a:r>
              <a:rPr lang="pl-PL" b="1" dirty="0"/>
              <a:t>Podróbki</a:t>
            </a:r>
          </a:p>
          <a:p>
            <a:pPr marL="0" indent="0" algn="just">
              <a:buNone/>
            </a:pPr>
            <a:r>
              <a:rPr lang="pl-PL" dirty="0"/>
              <a:t>Chodzi o przypadek naśladowania gotowego produktu, polegającego na tym, że za pomocą </a:t>
            </a:r>
            <a:r>
              <a:rPr lang="pl-PL" dirty="0" smtClean="0"/>
              <a:t>technicznych środków </a:t>
            </a:r>
            <a:r>
              <a:rPr lang="pl-PL" dirty="0"/>
              <a:t>reprodukcji jest kopiowana zewnętrzna postać produktu. Działanie takie jest </a:t>
            </a:r>
            <a:r>
              <a:rPr lang="pl-PL" dirty="0" smtClean="0"/>
              <a:t>czynem nieuczciwej </a:t>
            </a:r>
            <a:r>
              <a:rPr lang="pl-PL" dirty="0"/>
              <a:t>konkurencji, jeżeli może wprowadzić klientów w błąd co do tożsamości producenta lub produktu.</a:t>
            </a:r>
          </a:p>
          <a:p>
            <a:pPr marL="0" indent="0" algn="just">
              <a:buNone/>
            </a:pPr>
            <a:endParaRPr lang="pl-PL" b="1" dirty="0" smtClean="0"/>
          </a:p>
          <a:p>
            <a:pPr marL="0" indent="0" algn="just">
              <a:buNone/>
            </a:pPr>
            <a:r>
              <a:rPr lang="pl-PL" b="1" dirty="0" smtClean="0"/>
              <a:t>Naruszenie </a:t>
            </a:r>
            <a:r>
              <a:rPr lang="pl-PL" b="1" dirty="0"/>
              <a:t>tajemnicy przedsiębiorstwa</a:t>
            </a:r>
          </a:p>
          <a:p>
            <a:pPr marL="0" indent="0" algn="just">
              <a:buNone/>
            </a:pPr>
            <a:r>
              <a:rPr lang="pl-PL" dirty="0"/>
              <a:t>Tajemnica przedsiębiorstwa to nieujawnione do wiadomości publicznej informacje </a:t>
            </a:r>
            <a:r>
              <a:rPr lang="pl-PL" dirty="0" smtClean="0"/>
              <a:t>techniczne, technologiczne</a:t>
            </a:r>
            <a:r>
              <a:rPr lang="pl-PL" dirty="0"/>
              <a:t>, organizacyjne przedsiębiorstwa lub inne informacje posiadające </a:t>
            </a:r>
            <a:r>
              <a:rPr lang="pl-PL" dirty="0" smtClean="0"/>
              <a:t>wartość gospodarczą</a:t>
            </a:r>
            <a:r>
              <a:rPr lang="pl-PL" dirty="0"/>
              <a:t>, co do których przedsiębiorca podjął niezbędne działania w celu zachowania ich poufności. </a:t>
            </a:r>
            <a:r>
              <a:rPr lang="pl-PL" dirty="0" smtClean="0"/>
              <a:t>W praktyce </a:t>
            </a:r>
            <a:r>
              <a:rPr lang="pl-PL" dirty="0"/>
              <a:t>niezbędne jest ich odpowiednie oznaczanie, jako stanowiących tajemnicę przedsiębiorstwa.</a:t>
            </a:r>
          </a:p>
          <a:p>
            <a:pPr marL="0" indent="0" algn="just">
              <a:buNone/>
            </a:pPr>
            <a:endParaRPr lang="pl-PL" b="1" dirty="0"/>
          </a:p>
          <a:p>
            <a:pPr marL="0" indent="0" algn="just">
              <a:buNone/>
            </a:pPr>
            <a:r>
              <a:rPr lang="pl-PL" b="1" dirty="0" smtClean="0"/>
              <a:t>Nieuczciwa </a:t>
            </a:r>
            <a:r>
              <a:rPr lang="pl-PL" b="1" dirty="0"/>
              <a:t>reklama</a:t>
            </a:r>
          </a:p>
          <a:p>
            <a:pPr marL="0" indent="0" algn="just">
              <a:buNone/>
            </a:pPr>
            <a:r>
              <a:rPr lang="pl-PL" dirty="0"/>
              <a:t>Przepisy przewidują istotne ułatwienie dowodowe dla osoby, która zarzuca innej prowadzenie </a:t>
            </a:r>
            <a:r>
              <a:rPr lang="pl-PL" dirty="0" smtClean="0"/>
              <a:t>nieuczciwej reklamy</a:t>
            </a:r>
            <a:r>
              <a:rPr lang="pl-PL" dirty="0"/>
              <a:t>. Prawdziwości oznaczeń lub informacji umieszczanych na towarach albo ich opakowaniach </a:t>
            </a:r>
            <a:r>
              <a:rPr lang="pl-PL" dirty="0" smtClean="0"/>
              <a:t>lub wypowiedzi </a:t>
            </a:r>
            <a:r>
              <a:rPr lang="pl-PL" dirty="0"/>
              <a:t>zawartych w reklamie musi wykazać osoba, której zarzuca się czyn nieuczciwej </a:t>
            </a:r>
            <a:r>
              <a:rPr lang="pl-PL" dirty="0" smtClean="0"/>
              <a:t>konkurencji związany </a:t>
            </a:r>
            <a:r>
              <a:rPr lang="pl-PL" dirty="0"/>
              <a:t>z wprowadzeniem w błąd, np. to właśnie przedsiębiorca, które reklamuje swoje towary </a:t>
            </a:r>
            <a:r>
              <a:rPr lang="pl-PL" dirty="0" smtClean="0"/>
              <a:t>jako najlepsze </a:t>
            </a:r>
            <a:r>
              <a:rPr lang="pl-PL" dirty="0"/>
              <a:t>na rynku, musi posiadać dowody na takie twierdzenie (mogą nimi być np. wyniki badań </a:t>
            </a:r>
            <a:r>
              <a:rPr lang="pl-PL" dirty="0" smtClean="0"/>
              <a:t>satysfakcji klientów </a:t>
            </a:r>
            <a:r>
              <a:rPr lang="pl-PL" dirty="0"/>
              <a:t>albo niezależne testy konsumenckie).</a:t>
            </a:r>
          </a:p>
        </p:txBody>
      </p:sp>
    </p:spTree>
    <p:extLst>
      <p:ext uri="{BB962C8B-B14F-4D97-AF65-F5344CB8AC3E}">
        <p14:creationId xmlns:p14="http://schemas.microsoft.com/office/powerpoint/2010/main" val="2036683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Bazy danych</a:t>
            </a:r>
            <a:br>
              <a:rPr lang="pl-PL" dirty="0"/>
            </a:br>
            <a:r>
              <a:rPr lang="pl-PL" dirty="0"/>
              <a:t>Zwalczanie nieuczciwej konkurencji </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Działaniem niedozwolonym będzie prowadzenie reklamy:</a:t>
            </a:r>
          </a:p>
          <a:p>
            <a:pPr marL="0" indent="0" algn="just">
              <a:buNone/>
            </a:pPr>
            <a:r>
              <a:rPr lang="pl-PL" dirty="0"/>
              <a:t>● sprzecznej z przepisami prawa, dobrymi obyczajami lub uchybiającej godności człowieka</a:t>
            </a:r>
          </a:p>
          <a:p>
            <a:pPr marL="0" indent="0" algn="just">
              <a:buNone/>
            </a:pPr>
            <a:r>
              <a:rPr lang="pl-PL" dirty="0"/>
              <a:t>● wprowadzającej klienta w błąd i mogącej przez to wpłynąć na jego decyzję co do nabycia </a:t>
            </a:r>
            <a:r>
              <a:rPr lang="pl-PL" dirty="0" smtClean="0"/>
              <a:t>towaru lub </a:t>
            </a:r>
            <a:r>
              <a:rPr lang="pl-PL" dirty="0"/>
              <a:t>usługi</a:t>
            </a:r>
          </a:p>
          <a:p>
            <a:pPr marL="0" indent="0" algn="just">
              <a:buNone/>
            </a:pPr>
            <a:r>
              <a:rPr lang="pl-PL" dirty="0"/>
              <a:t>● odwołującej się do uczuć klientów przez wywoływanie lęku, wykorzystywanie przesądów </a:t>
            </a:r>
            <a:r>
              <a:rPr lang="pl-PL" dirty="0" smtClean="0"/>
              <a:t>lub łatwowierności </a:t>
            </a:r>
            <a:r>
              <a:rPr lang="pl-PL" dirty="0"/>
              <a:t>dzieci</a:t>
            </a:r>
          </a:p>
          <a:p>
            <a:pPr marL="0" indent="0" algn="just">
              <a:buNone/>
            </a:pPr>
            <a:r>
              <a:rPr lang="pl-PL" dirty="0"/>
              <a:t>● ukrytej czyli wypowiedzi, która, zachęcając do nabywania towarów lub usług, sprawia </a:t>
            </a:r>
            <a:r>
              <a:rPr lang="pl-PL" dirty="0" smtClean="0"/>
              <a:t>wrażenie neutralnej </a:t>
            </a:r>
            <a:r>
              <a:rPr lang="pl-PL" dirty="0"/>
              <a:t>informacji</a:t>
            </a:r>
          </a:p>
          <a:p>
            <a:pPr marL="0" indent="0" algn="just">
              <a:buNone/>
            </a:pPr>
            <a:r>
              <a:rPr lang="pl-PL" dirty="0"/>
              <a:t>● stanowiącej istotną ingerencję w sferę prywatności</a:t>
            </a:r>
          </a:p>
        </p:txBody>
      </p:sp>
    </p:spTree>
    <p:extLst>
      <p:ext uri="{BB962C8B-B14F-4D97-AF65-F5344CB8AC3E}">
        <p14:creationId xmlns:p14="http://schemas.microsoft.com/office/powerpoint/2010/main" val="4229863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Bazy danych</a:t>
            </a:r>
            <a:br>
              <a:rPr lang="pl-PL" dirty="0"/>
            </a:br>
            <a:r>
              <a:rPr lang="pl-PL" dirty="0"/>
              <a:t>Zwalczanie nieuczciwej konkurencji </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b="1" dirty="0"/>
              <a:t>Odpowiedzialność </a:t>
            </a:r>
            <a:r>
              <a:rPr lang="pl-PL" b="1" dirty="0" smtClean="0"/>
              <a:t>cywilnoprawna</a:t>
            </a:r>
          </a:p>
          <a:p>
            <a:pPr marL="0" indent="0" algn="just">
              <a:buNone/>
            </a:pPr>
            <a:r>
              <a:rPr lang="pl-PL" dirty="0"/>
              <a:t>Przepisy przewidują środki zarówno o charakterze represyjnym, jak i </a:t>
            </a:r>
            <a:r>
              <a:rPr lang="pl-PL" dirty="0" smtClean="0"/>
              <a:t>prewencyjnym. W </a:t>
            </a:r>
            <a:r>
              <a:rPr lang="pl-PL" dirty="0"/>
              <a:t>razie dokonania czynu nieuczciwej konkurencji, przedsiębiorcy, którego interes </a:t>
            </a:r>
            <a:r>
              <a:rPr lang="pl-PL" dirty="0" smtClean="0"/>
              <a:t>został zagrożony </a:t>
            </a:r>
            <a:r>
              <a:rPr lang="pl-PL" dirty="0"/>
              <a:t>lub naruszony, przysługuje szereg roszczeń w stosunku do naruszyciela. </a:t>
            </a:r>
            <a:r>
              <a:rPr lang="pl-PL" dirty="0" smtClean="0"/>
              <a:t>Może on </a:t>
            </a:r>
            <a:r>
              <a:rPr lang="pl-PL" dirty="0"/>
              <a:t>m. in. żądać zaniechania niedozwolonych działań, usunięcia ich skutków </a:t>
            </a:r>
            <a:r>
              <a:rPr lang="pl-PL" dirty="0" smtClean="0"/>
              <a:t>czy odszkodowania </a:t>
            </a:r>
            <a:r>
              <a:rPr lang="pl-PL" dirty="0"/>
              <a:t>lub wydania bezpodstawnie uzyskanych </a:t>
            </a:r>
            <a:r>
              <a:rPr lang="pl-PL" dirty="0" smtClean="0"/>
              <a:t>korzyści. Sąd</a:t>
            </a:r>
            <a:r>
              <a:rPr lang="pl-PL" dirty="0"/>
              <a:t>, na wniosek uprawnionego, może orzec również o wyrobach, ich </a:t>
            </a:r>
            <a:r>
              <a:rPr lang="pl-PL" dirty="0" smtClean="0"/>
              <a:t>opakowaniach, materiałach </a:t>
            </a:r>
            <a:r>
              <a:rPr lang="pl-PL" dirty="0"/>
              <a:t>reklamowych i innych przedmiotach bezpośrednio związanych z </a:t>
            </a:r>
            <a:r>
              <a:rPr lang="pl-PL" dirty="0" smtClean="0"/>
              <a:t>popełnieniem czynu </a:t>
            </a:r>
            <a:r>
              <a:rPr lang="pl-PL" dirty="0"/>
              <a:t>nieuczciwej konkurencji.</a:t>
            </a:r>
          </a:p>
        </p:txBody>
      </p:sp>
    </p:spTree>
    <p:extLst>
      <p:ext uri="{BB962C8B-B14F-4D97-AF65-F5344CB8AC3E}">
        <p14:creationId xmlns:p14="http://schemas.microsoft.com/office/powerpoint/2010/main" val="4138295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Ochrona prawa prasowego 28.04.2020r. </a:t>
            </a:r>
            <a:endParaRPr lang="pl-PL" dirty="0"/>
          </a:p>
        </p:txBody>
      </p:sp>
      <p:sp>
        <p:nvSpPr>
          <p:cNvPr id="3" name="Symbol zastępczy zawartości 2"/>
          <p:cNvSpPr>
            <a:spLocks noGrp="1"/>
          </p:cNvSpPr>
          <p:nvPr>
            <p:ph idx="1"/>
          </p:nvPr>
        </p:nvSpPr>
        <p:spPr/>
        <p:txBody>
          <a:bodyPr/>
          <a:lstStyle/>
          <a:p>
            <a:pPr marL="514350" indent="-514350" algn="just">
              <a:buAutoNum type="arabicPeriod"/>
            </a:pPr>
            <a:r>
              <a:rPr lang="pl-PL" dirty="0" smtClean="0"/>
              <a:t>Źródła prawa</a:t>
            </a:r>
          </a:p>
          <a:p>
            <a:pPr marL="514350" indent="-514350" algn="just">
              <a:buAutoNum type="alphaLcParenR"/>
            </a:pPr>
            <a:r>
              <a:rPr lang="pl-PL" dirty="0" smtClean="0"/>
              <a:t>Ustawa </a:t>
            </a:r>
            <a:r>
              <a:rPr lang="pl-PL" dirty="0"/>
              <a:t>z dnia 26 stycznia 1984 roku – Prawo </a:t>
            </a:r>
            <a:r>
              <a:rPr lang="pl-PL" dirty="0" smtClean="0"/>
              <a:t>prasowe,</a:t>
            </a:r>
          </a:p>
          <a:p>
            <a:pPr marL="514350" indent="-514350" algn="just">
              <a:buAutoNum type="alphaLcParenR"/>
            </a:pPr>
            <a:r>
              <a:rPr lang="pl-PL" dirty="0" smtClean="0"/>
              <a:t>art</a:t>
            </a:r>
            <a:r>
              <a:rPr lang="pl-PL" dirty="0"/>
              <a:t>. 14, 54 i 61 Konstytucji RP (posiłkowo przepis art. 31 ust. 3 Konstytucji RP</a:t>
            </a:r>
            <a:r>
              <a:rPr lang="pl-PL" dirty="0" smtClean="0"/>
              <a:t>),</a:t>
            </a:r>
          </a:p>
          <a:p>
            <a:pPr marL="514350" indent="-514350" algn="just">
              <a:buAutoNum type="alphaLcParenR"/>
            </a:pPr>
            <a:r>
              <a:rPr lang="pl-PL" dirty="0" smtClean="0"/>
              <a:t> </a:t>
            </a:r>
            <a:r>
              <a:rPr lang="pl-PL" dirty="0"/>
              <a:t>art. 10 Europejskiej Konwencji Praw Człowieka i Podstawowych Wolności.</a:t>
            </a:r>
          </a:p>
        </p:txBody>
      </p:sp>
    </p:spTree>
    <p:extLst>
      <p:ext uri="{BB962C8B-B14F-4D97-AF65-F5344CB8AC3E}">
        <p14:creationId xmlns:p14="http://schemas.microsoft.com/office/powerpoint/2010/main" val="3446422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Własność intelektualna</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smtClean="0"/>
              <a:t>Prawo autorskie </a:t>
            </a:r>
            <a:r>
              <a:rPr lang="pl-PL" dirty="0" smtClean="0"/>
              <a:t>to zbiór przepisów związanych z tworzeniem utworu, korzystaniem z niego i jego ochroną. Prawa pokrewne odnoszą się do artystycznych </a:t>
            </a:r>
            <a:r>
              <a:rPr lang="pl-PL" dirty="0" err="1" smtClean="0"/>
              <a:t>wykonań</a:t>
            </a:r>
            <a:r>
              <a:rPr lang="pl-PL" dirty="0" smtClean="0"/>
              <a:t>, fonogramów, wideogramów, nadań, pierwszych wydań, wydań naukowych i krytycznych.</a:t>
            </a:r>
          </a:p>
          <a:p>
            <a:pPr marL="0" indent="0" algn="just">
              <a:buNone/>
            </a:pPr>
            <a:r>
              <a:rPr lang="pl-PL" b="1" dirty="0" smtClean="0"/>
              <a:t>Baza danych </a:t>
            </a:r>
            <a:r>
              <a:rPr lang="pl-PL" dirty="0" smtClean="0"/>
              <a:t>to zbiór danych lub jakichkolwiek innych materiałów i elementów zgromadzonych według określonej systematyki lub metody, indywidualnie dostępnych w jakikolwiek sposób, w tym środkami elektronicznymi, wymagający istotnego, co do jakości lub ilości, nakładu inwestycyjnego w celu sporządzenia, weryfikacji lub prezentacji jego zawartości. Jeśli przyjęty w niej dobór, układ lub zestawienie elementów ma twórczy charakter to traktowana jest jak utwór.</a:t>
            </a:r>
            <a:endParaRPr lang="pl-PL" dirty="0"/>
          </a:p>
        </p:txBody>
      </p:sp>
    </p:spTree>
    <p:extLst>
      <p:ext uri="{BB962C8B-B14F-4D97-AF65-F5344CB8AC3E}">
        <p14:creationId xmlns:p14="http://schemas.microsoft.com/office/powerpoint/2010/main" val="220426942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b="1" dirty="0" smtClean="0"/>
              <a:t>1. Autoryzacja </a:t>
            </a:r>
            <a:r>
              <a:rPr lang="pl-PL" b="1" dirty="0"/>
              <a:t>wypowiedzi </a:t>
            </a:r>
            <a:r>
              <a:rPr lang="pl-PL" dirty="0"/>
              <a:t>– potwierdzenie autorstwa wypowiedzi co do jej treści i formy, Dotyczy wyłącznie zapisów fonicznych lub wizyjnych, Działa na </a:t>
            </a:r>
            <a:r>
              <a:rPr lang="pl-PL" dirty="0" smtClean="0"/>
              <a:t>żądanie </a:t>
            </a:r>
            <a:r>
              <a:rPr lang="pl-PL" dirty="0"/>
              <a:t>autora wypowiedzi, ale dziennikarz ma obowiązek poinformować o tym prawie (pogląd doktryny), Zwalnia dziennikarza od odpowiedzialności za naruszenie praw osób trzecich, Autor wypowiedzi </a:t>
            </a:r>
            <a:r>
              <a:rPr lang="pl-PL" dirty="0" smtClean="0"/>
              <a:t>może </a:t>
            </a:r>
            <a:r>
              <a:rPr lang="pl-PL" dirty="0"/>
              <a:t>zastrzec termin lub zakres jej opublikowania, Autor wypowiedzi </a:t>
            </a:r>
            <a:r>
              <a:rPr lang="pl-PL" dirty="0" smtClean="0"/>
              <a:t>może </a:t>
            </a:r>
            <a:r>
              <a:rPr lang="pl-PL" dirty="0"/>
              <a:t>zastrzec publikację informacji objętych tajemnicą zawodową lub </a:t>
            </a:r>
            <a:r>
              <a:rPr lang="pl-PL" dirty="0" smtClean="0"/>
              <a:t>służbową</a:t>
            </a:r>
            <a:r>
              <a:rPr lang="pl-PL" dirty="0"/>
              <a:t>,</a:t>
            </a:r>
          </a:p>
        </p:txBody>
      </p:sp>
    </p:spTree>
    <p:extLst>
      <p:ext uri="{BB962C8B-B14F-4D97-AF65-F5344CB8AC3E}">
        <p14:creationId xmlns:p14="http://schemas.microsoft.com/office/powerpoint/2010/main" val="309026038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a:solidFill>
                  <a:prstClr val="black"/>
                </a:solidFill>
              </a:rPr>
              <a:t>Ochrona prawa prasowego</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b="1" dirty="0" smtClean="0"/>
              <a:t>2. Prasa</a:t>
            </a:r>
          </a:p>
          <a:p>
            <a:pPr marL="0" indent="0" algn="just">
              <a:buNone/>
            </a:pPr>
            <a:r>
              <a:rPr lang="pl-PL" dirty="0" smtClean="0"/>
              <a:t> </a:t>
            </a:r>
            <a:r>
              <a:rPr lang="pl-PL" dirty="0"/>
              <a:t>Z</a:t>
            </a:r>
            <a:r>
              <a:rPr lang="pl-PL" dirty="0" smtClean="0"/>
              <a:t>godnie </a:t>
            </a:r>
            <a:r>
              <a:rPr lang="pl-PL" dirty="0"/>
              <a:t>z Konstytucją Rzeczypospolitej Polskiej, korzysta z wolności wypowiedzi i urzeczywistnia prawo obywateli do ich rzetelnego informowania, jawności życia publicznego oraz kontroli i krytyki społecznej. </a:t>
            </a:r>
            <a:endParaRPr lang="pl-PL" dirty="0" smtClean="0"/>
          </a:p>
          <a:p>
            <a:pPr marL="0" indent="0" algn="just">
              <a:buNone/>
            </a:pPr>
            <a:r>
              <a:rPr lang="pl-PL" dirty="0" smtClean="0"/>
              <a:t>Organy </a:t>
            </a:r>
            <a:r>
              <a:rPr lang="pl-PL" dirty="0"/>
              <a:t>państwowe zgodnie z Konstytucją Rzeczypospolitej Polskiej stwarzają prasie warunki niezbędne do wykonywania jej funkcji i zadań, w tym również umożliwiające działalność redakcjom dzienników i czasopism zróżnicowanych pod względem programu, zakresu tematycznego i prezentowanych postaw.</a:t>
            </a:r>
          </a:p>
        </p:txBody>
      </p:sp>
    </p:spTree>
    <p:extLst>
      <p:ext uri="{BB962C8B-B14F-4D97-AF65-F5344CB8AC3E}">
        <p14:creationId xmlns:p14="http://schemas.microsoft.com/office/powerpoint/2010/main" val="345395931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Ochrona prawa prasowego</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Prasa </a:t>
            </a:r>
            <a:r>
              <a:rPr lang="pl-PL" dirty="0"/>
              <a:t>może zamieszczać odpłatne ogłoszenia i reklamy. </a:t>
            </a:r>
            <a:r>
              <a:rPr lang="pl-PL" dirty="0" smtClean="0"/>
              <a:t>Ogłoszenia </a:t>
            </a:r>
            <a:r>
              <a:rPr lang="pl-PL" dirty="0"/>
              <a:t>i reklamy nie mogą być sprzeczne z prawem lub zasadami współżycia społecznego. </a:t>
            </a:r>
            <a:r>
              <a:rPr lang="pl-PL" dirty="0" smtClean="0"/>
              <a:t>Ogłoszenia </a:t>
            </a:r>
            <a:r>
              <a:rPr lang="pl-PL" dirty="0"/>
              <a:t>i reklamy muszą być oznaczone w sposób niebudzący wątpliwości, iż nie stanowią one materiału redakcyjnego. </a:t>
            </a:r>
            <a:r>
              <a:rPr lang="pl-PL" dirty="0" smtClean="0"/>
              <a:t>Wydawca </a:t>
            </a:r>
            <a:r>
              <a:rPr lang="pl-PL" dirty="0"/>
              <a:t>i redaktor mają prawo odmówić zamieszczenia ogłoszenia i reklamy, jeżeli ich treść lub forma jest sprzeczna z linią programową bądź charakterem </a:t>
            </a:r>
            <a:r>
              <a:rPr lang="pl-PL" dirty="0" smtClean="0"/>
              <a:t>publikacji. Na </a:t>
            </a:r>
            <a:r>
              <a:rPr lang="pl-PL" dirty="0"/>
              <a:t>żądanie organów upoważnionych do tego na podstawie odrębnych przepisów wydawca lub redaktor są obowiązani do ujawnienia posiadanych nazw i adresów przedsiębiorców lub osób fizycznych, zamieszczających odpłatne ogłoszenia lub reklamy w sprawach działalności gospodarczej. W tym wypadku art. 15 ust. 1 i 2 nie stosuje się. </a:t>
            </a:r>
          </a:p>
        </p:txBody>
      </p:sp>
    </p:spTree>
    <p:extLst>
      <p:ext uri="{BB962C8B-B14F-4D97-AF65-F5344CB8AC3E}">
        <p14:creationId xmlns:p14="http://schemas.microsoft.com/office/powerpoint/2010/main" val="5977976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a:solidFill>
                  <a:prstClr val="black"/>
                </a:solidFill>
              </a:rPr>
              <a:t>Ochrona prawa prasowego</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b="1" dirty="0" smtClean="0"/>
              <a:t>3. Prawa i obowiązki dziennikarzy</a:t>
            </a:r>
          </a:p>
          <a:p>
            <a:pPr marL="0" indent="0" algn="just">
              <a:buNone/>
            </a:pPr>
            <a:r>
              <a:rPr lang="pl-PL" dirty="0"/>
              <a:t>Zadaniem dziennikarza jest służba społeczeństwu i państwu. Dziennikarz ma obowiązek działania zgodnie z etyką zawodową i zasadami współżycia społecznego, w granicach określonych przepisami prawa. </a:t>
            </a:r>
            <a:r>
              <a:rPr lang="pl-PL" dirty="0" smtClean="0"/>
              <a:t>Dziennikarz </a:t>
            </a:r>
            <a:r>
              <a:rPr lang="pl-PL" dirty="0"/>
              <a:t>ma prawo odmówić wykonania polecenia służbowego, jeżeli oczekuje się od niego publikacji, która łamie zasady rzetelności, obiektywizmu i staranności </a:t>
            </a:r>
            <a:r>
              <a:rPr lang="pl-PL" dirty="0" smtClean="0"/>
              <a:t>zawodowej. </a:t>
            </a:r>
            <a:r>
              <a:rPr lang="pl-PL" dirty="0"/>
              <a:t>Dziennikarz może nie zgodzić się na publikację materiału prasowego, jeżeli wprowadzono do niego zmiany wypaczające sens i wymowę jego wersji. </a:t>
            </a:r>
            <a:r>
              <a:rPr lang="pl-PL" dirty="0" smtClean="0"/>
              <a:t>Dziennikarz </a:t>
            </a:r>
            <a:r>
              <a:rPr lang="pl-PL" dirty="0"/>
              <a:t>jest uprawniony do uzyskiwania </a:t>
            </a:r>
            <a:r>
              <a:rPr lang="pl-PL" dirty="0" smtClean="0"/>
              <a:t>informacji.</a:t>
            </a:r>
            <a:endParaRPr lang="pl-PL" b="1" dirty="0"/>
          </a:p>
        </p:txBody>
      </p:sp>
    </p:spTree>
    <p:extLst>
      <p:ext uri="{BB962C8B-B14F-4D97-AF65-F5344CB8AC3E}">
        <p14:creationId xmlns:p14="http://schemas.microsoft.com/office/powerpoint/2010/main" val="25808874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a:solidFill>
                  <a:prstClr val="black"/>
                </a:solidFill>
              </a:rPr>
              <a:t>Ochrona prawa prasowego</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smtClean="0"/>
              <a:t>Dziennikarz </a:t>
            </a:r>
            <a:r>
              <a:rPr lang="pl-PL" b="1" dirty="0"/>
              <a:t>jest obowiązany: </a:t>
            </a:r>
            <a:endParaRPr lang="pl-PL" b="1" dirty="0" smtClean="0"/>
          </a:p>
          <a:p>
            <a:pPr marL="0" indent="0" algn="just">
              <a:buNone/>
            </a:pPr>
            <a:endParaRPr lang="pl-PL" dirty="0" smtClean="0"/>
          </a:p>
          <a:p>
            <a:pPr marL="514350" indent="-514350" algn="just">
              <a:buAutoNum type="arabicParenR"/>
            </a:pPr>
            <a:r>
              <a:rPr lang="pl-PL" dirty="0" smtClean="0"/>
              <a:t>zachować </a:t>
            </a:r>
            <a:r>
              <a:rPr lang="pl-PL" dirty="0"/>
              <a:t>szczególną staranność i rzetelność przy zbieraniu i wykorzystaniu materiałów prasowych, zwłaszcza sprawdzić zgodność z prawdą uzyskanych wiadomości lub podać ich źródło; </a:t>
            </a:r>
            <a:endParaRPr lang="pl-PL" dirty="0" smtClean="0"/>
          </a:p>
          <a:p>
            <a:pPr marL="514350" indent="-514350" algn="just">
              <a:buAutoNum type="arabicParenR"/>
            </a:pPr>
            <a:r>
              <a:rPr lang="pl-PL" dirty="0" smtClean="0"/>
              <a:t>chronić </a:t>
            </a:r>
            <a:r>
              <a:rPr lang="pl-PL" dirty="0"/>
              <a:t>dobra osobiste, a ponadto interesy działających w dobrej wierze informatorów i innych osób, które okazują mu zaufanie</a:t>
            </a:r>
            <a:r>
              <a:rPr lang="pl-PL" dirty="0" smtClean="0"/>
              <a:t>;</a:t>
            </a:r>
          </a:p>
          <a:p>
            <a:pPr marL="514350" indent="-514350" algn="just">
              <a:buAutoNum type="arabicParenR"/>
            </a:pPr>
            <a:r>
              <a:rPr lang="pl-PL" dirty="0" smtClean="0"/>
              <a:t> dbać </a:t>
            </a:r>
            <a:r>
              <a:rPr lang="pl-PL" dirty="0"/>
              <a:t>o poprawność języka i unikać używania </a:t>
            </a:r>
            <a:r>
              <a:rPr lang="pl-PL" dirty="0" smtClean="0"/>
              <a:t>wulgaryzmów;</a:t>
            </a:r>
          </a:p>
          <a:p>
            <a:pPr marL="514350" indent="-514350" algn="just">
              <a:buAutoNum type="arabicParenR"/>
            </a:pPr>
            <a:r>
              <a:rPr lang="pl-PL" dirty="0" smtClean="0"/>
              <a:t> Dziennikarzowi </a:t>
            </a:r>
            <a:r>
              <a:rPr lang="pl-PL" dirty="0"/>
              <a:t>nie wolno prowadzić ukrytej działalności reklamowej wiążącej się z uzyskaniem korzyści majątkowej bądź osobistej od osoby lub jednostki organizacyjnej zainteresowanej </a:t>
            </a:r>
            <a:r>
              <a:rPr lang="pl-PL" dirty="0" smtClean="0"/>
              <a:t>reklamą;</a:t>
            </a:r>
            <a:endParaRPr lang="pl-PL" dirty="0"/>
          </a:p>
        </p:txBody>
      </p:sp>
    </p:spTree>
    <p:extLst>
      <p:ext uri="{BB962C8B-B14F-4D97-AF65-F5344CB8AC3E}">
        <p14:creationId xmlns:p14="http://schemas.microsoft.com/office/powerpoint/2010/main" val="29936593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a:solidFill>
                  <a:prstClr val="black"/>
                </a:solidFill>
              </a:rPr>
              <a:t>Ochrona prawa prasowego</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5) Nie </a:t>
            </a:r>
            <a:r>
              <a:rPr lang="pl-PL" dirty="0"/>
              <a:t>wolno wypowiadać w prasie opinii co do rozstrzygnięcia w postępowaniu sądowym przed wydaniem orzeczenia w I instancji. </a:t>
            </a:r>
            <a:endParaRPr lang="pl-PL" dirty="0" smtClean="0"/>
          </a:p>
          <a:p>
            <a:pPr marL="0" indent="0" algn="just">
              <a:buNone/>
            </a:pPr>
            <a:r>
              <a:rPr lang="pl-PL" dirty="0" smtClean="0"/>
              <a:t>6) </a:t>
            </a:r>
            <a:r>
              <a:rPr lang="pl-PL" dirty="0"/>
              <a:t>Nie wolno publikować w prasie wizerunku i innych danych osobowych osób, przeciwko którym toczy się postępowanie przygotowawcze lub sądowe, jak również wizerunku i innych danych osobowych świadków, pokrzywdzonych i poszkodowanych, chyba że osoby te wyrażą na to zgodę. </a:t>
            </a:r>
            <a:endParaRPr lang="pl-PL" dirty="0" smtClean="0"/>
          </a:p>
          <a:p>
            <a:pPr marL="0" indent="0" algn="just">
              <a:buNone/>
            </a:pPr>
            <a:r>
              <a:rPr lang="pl-PL" dirty="0" smtClean="0"/>
              <a:t>7). Właściwy </a:t>
            </a:r>
            <a:r>
              <a:rPr lang="pl-PL" dirty="0"/>
              <a:t>prokurator lub sąd może zezwolić, ze względu na ważny interes społeczny, na ujawnienie wizerunku i innych danych osobowych osób, przeciwko którym toczy się postępowanie przygotowawcze lub sądowe</a:t>
            </a:r>
            <a:r>
              <a:rPr lang="pl-PL" dirty="0" smtClean="0"/>
              <a:t>.</a:t>
            </a:r>
          </a:p>
          <a:p>
            <a:pPr marL="0" indent="0" algn="just">
              <a:buNone/>
            </a:pPr>
            <a:r>
              <a:rPr lang="pl-PL" dirty="0" smtClean="0"/>
              <a:t>8) </a:t>
            </a:r>
            <a:r>
              <a:rPr lang="pl-PL" dirty="0"/>
              <a:t>Na postanowienie w przedmiocie ujawnienia wizerunku i innych danych osobowych osób, przeciwko którym toczy się postępowanie przygotowawcze lub sądowe przysługuje zażalenie. Zażalenie na postanowienie prokuratora rozpoznaje sąd rejonowy, w którego okręgu toczy się postępowanie. Postanowienie wydane w ©Kancelaria Sejmu s. 6/19 12.10.2018 toku postępowania przygotowawczego staje się wykonalne z chwilą uprawomocnienia.</a:t>
            </a:r>
          </a:p>
        </p:txBody>
      </p:sp>
    </p:spTree>
    <p:extLst>
      <p:ext uri="{BB962C8B-B14F-4D97-AF65-F5344CB8AC3E}">
        <p14:creationId xmlns:p14="http://schemas.microsoft.com/office/powerpoint/2010/main" val="1722549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a:solidFill>
                  <a:prstClr val="black"/>
                </a:solidFill>
              </a:rPr>
              <a:t>Ochrona prawa prasowego</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9) Publikowanie </a:t>
            </a:r>
            <a:r>
              <a:rPr lang="pl-PL" dirty="0"/>
              <a:t>lub rozpowszechnianie w inny sposób informacji utrwalonych za pomocą zapisów fonicznych i wizualnych wymaga zgody osób udzielających informacji. </a:t>
            </a:r>
            <a:endParaRPr lang="pl-PL" dirty="0" smtClean="0"/>
          </a:p>
          <a:p>
            <a:pPr marL="0" indent="0" algn="just">
              <a:buNone/>
            </a:pPr>
            <a:r>
              <a:rPr lang="pl-PL" dirty="0" smtClean="0"/>
              <a:t>10) Osoba </a:t>
            </a:r>
            <a:r>
              <a:rPr lang="pl-PL" dirty="0"/>
              <a:t>udzielająca informacji może z ważnych powodów społecznych lub osobistych zastrzec termin i zakres jej opublikowania. </a:t>
            </a:r>
            <a:r>
              <a:rPr lang="pl-PL" dirty="0" smtClean="0"/>
              <a:t>11) Udzielenia </a:t>
            </a:r>
            <a:r>
              <a:rPr lang="pl-PL" dirty="0"/>
              <a:t>informacji nie można </a:t>
            </a:r>
            <a:r>
              <a:rPr lang="pl-PL" dirty="0" smtClean="0"/>
              <a:t>uzależniać </a:t>
            </a:r>
            <a:r>
              <a:rPr lang="pl-PL" dirty="0"/>
              <a:t>od sposobu jej skomentowania lub uzgodnienia tekstu wypowiedzi </a:t>
            </a:r>
            <a:r>
              <a:rPr lang="pl-PL" dirty="0" smtClean="0"/>
              <a:t>dziennikarskiej</a:t>
            </a:r>
          </a:p>
          <a:p>
            <a:pPr marL="0" indent="0" algn="just">
              <a:buNone/>
            </a:pPr>
            <a:r>
              <a:rPr lang="pl-PL" dirty="0" smtClean="0"/>
              <a:t>12) Dziennikarz </a:t>
            </a:r>
            <a:r>
              <a:rPr lang="pl-PL" dirty="0"/>
              <a:t>nie może opublikować informacji, jeżeli osoba udzielająca jej zastrzegła to ze względu na tajemnicę zawodową</a:t>
            </a:r>
            <a:r>
              <a:rPr lang="pl-PL" dirty="0" smtClean="0"/>
              <a:t>.</a:t>
            </a:r>
          </a:p>
          <a:p>
            <a:pPr marL="514350" indent="-514350" algn="just">
              <a:buAutoNum type="arabicParenR" startAt="13"/>
            </a:pPr>
            <a:r>
              <a:rPr lang="pl-PL" dirty="0" smtClean="0"/>
              <a:t>Nie </a:t>
            </a:r>
            <a:r>
              <a:rPr lang="pl-PL" dirty="0"/>
              <a:t>wolno bez zgody osoby zainteresowanej publikować informacji oraz danych dotyczących prywatnej sfery życia, chyba że wiąże się to bezpośrednio z działalnością publiczną danej osoby. </a:t>
            </a:r>
            <a:endParaRPr lang="pl-PL" dirty="0" smtClean="0"/>
          </a:p>
          <a:p>
            <a:pPr marL="514350" indent="-514350" algn="just">
              <a:buAutoNum type="arabicParenR" startAt="13"/>
            </a:pPr>
            <a:r>
              <a:rPr lang="pl-PL" dirty="0" smtClean="0"/>
              <a:t>Dziennikarz </a:t>
            </a:r>
            <a:r>
              <a:rPr lang="pl-PL" dirty="0"/>
              <a:t>nie może odmówić osobie udzielającej informacji autoryzacji dosłownie cytowanej wypowiedzi, o ile nie była ona uprzednio publikowana lub była wygłoszona publicznie.</a:t>
            </a:r>
          </a:p>
        </p:txBody>
      </p:sp>
    </p:spTree>
    <p:extLst>
      <p:ext uri="{BB962C8B-B14F-4D97-AF65-F5344CB8AC3E}">
        <p14:creationId xmlns:p14="http://schemas.microsoft.com/office/powerpoint/2010/main" val="192586643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a:solidFill>
                  <a:prstClr val="black"/>
                </a:solidFill>
              </a:rPr>
              <a:t>Ochrona prawa prasowego</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smtClean="0"/>
              <a:t>Autorowi </a:t>
            </a:r>
            <a:r>
              <a:rPr lang="pl-PL" dirty="0"/>
              <a:t>materiału prasowego przysługuje prawo zachowania w tajemnicy swego nazwiska. </a:t>
            </a:r>
            <a:r>
              <a:rPr lang="pl-PL" dirty="0" smtClean="0"/>
              <a:t>Dziennikarz </a:t>
            </a:r>
            <a:r>
              <a:rPr lang="pl-PL" dirty="0"/>
              <a:t>ma obowiązek zachowania w tajemnicy: </a:t>
            </a:r>
            <a:endParaRPr lang="pl-PL" dirty="0" smtClean="0"/>
          </a:p>
          <a:p>
            <a:pPr marL="514350" indent="-514350" algn="just">
              <a:buAutoNum type="arabicParenR"/>
            </a:pPr>
            <a:r>
              <a:rPr lang="pl-PL" dirty="0" smtClean="0"/>
              <a:t>danych </a:t>
            </a:r>
            <a:r>
              <a:rPr lang="pl-PL" dirty="0"/>
              <a:t>umożliwiających identyfikację autora materiału prasowego, listu do redakcji lub innego materiału o tym charakterze, jak również innych osób udzielających informacji opublikowanych albo przekazanych do opublikowania, jeżeli osoby te zastrzegły nieujawnianie powyższych danych; </a:t>
            </a:r>
            <a:endParaRPr lang="pl-PL" dirty="0" smtClean="0"/>
          </a:p>
          <a:p>
            <a:pPr marL="514350" indent="-514350" algn="just">
              <a:buAutoNum type="arabicParenR"/>
            </a:pPr>
            <a:r>
              <a:rPr lang="pl-PL" dirty="0" smtClean="0"/>
              <a:t>wszelkich </a:t>
            </a:r>
            <a:r>
              <a:rPr lang="pl-PL" dirty="0"/>
              <a:t>informacji, których ujawnienie mogłoby naruszać chronione prawem interesy osób trzecich. </a:t>
            </a:r>
          </a:p>
          <a:p>
            <a:pPr marL="0" indent="0" algn="just">
              <a:buNone/>
            </a:pPr>
            <a:r>
              <a:rPr lang="pl-PL" dirty="0" smtClean="0"/>
              <a:t>Obowiązek, </a:t>
            </a:r>
            <a:r>
              <a:rPr lang="pl-PL" dirty="0"/>
              <a:t>dotyczy również innych osób zatrudnionych w redakcjach, wydawnictwach prasowych i innych prasowych jednostkach organizacyjnych. </a:t>
            </a:r>
            <a:r>
              <a:rPr lang="pl-PL" dirty="0" smtClean="0"/>
              <a:t>Dziennikarz </a:t>
            </a:r>
            <a:r>
              <a:rPr lang="pl-PL" dirty="0"/>
              <a:t>jest zwolniony od zachowania tajemnicy </a:t>
            </a:r>
            <a:r>
              <a:rPr lang="pl-PL" dirty="0" smtClean="0"/>
              <a:t>zawodowej, </a:t>
            </a:r>
            <a:r>
              <a:rPr lang="pl-PL" dirty="0"/>
              <a:t>w razie gdy informacja, materiał prasowy, list do redakcji lub inny materiał o tym charakterze dotyczy przestępstwa określonego w art. 240 § 1 Kodeksu karnego albo autor lub osoba przekazująca taki materiał wyłącznie do wiadomości dziennikarza wyrazi zgodę na ujawnienie jej nazwiska lub tego materiału. </a:t>
            </a:r>
            <a:r>
              <a:rPr lang="pl-PL" dirty="0" smtClean="0"/>
              <a:t>Zwolnienie, dotyczy również </a:t>
            </a:r>
            <a:r>
              <a:rPr lang="pl-PL" dirty="0"/>
              <a:t>innych osób zatrudnionych w redakcjach, wydawnictwach prasowych i innych prasowych jednostkach organizacyjnych.</a:t>
            </a:r>
          </a:p>
        </p:txBody>
      </p:sp>
    </p:spTree>
    <p:extLst>
      <p:ext uri="{BB962C8B-B14F-4D97-AF65-F5344CB8AC3E}">
        <p14:creationId xmlns:p14="http://schemas.microsoft.com/office/powerpoint/2010/main" val="31174055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b="1" dirty="0"/>
              <a:t>4</a:t>
            </a:r>
            <a:r>
              <a:rPr lang="pl-PL" b="1" dirty="0" smtClean="0"/>
              <a:t>. Naruszenie </a:t>
            </a:r>
            <a:r>
              <a:rPr lang="pl-PL" b="1" dirty="0"/>
              <a:t>przepisów o autoryzacji </a:t>
            </a:r>
            <a:r>
              <a:rPr lang="pl-PL" dirty="0"/>
              <a:t>– sankcja karna (art. 49), Obowiązek autoryzacji jest często ignorowany lub obchodzony przez wydawców, Z drugiej strony: nie ma terminu dla autora na udzielenie autoryzacji, Nowelizacja </a:t>
            </a:r>
            <a:r>
              <a:rPr lang="pl-PL" dirty="0" smtClean="0"/>
              <a:t>wprowadza </a:t>
            </a:r>
            <a:r>
              <a:rPr lang="pl-PL" dirty="0"/>
              <a:t>termin na udzielenie autoryzacji pod rygorem uznania, </a:t>
            </a:r>
            <a:r>
              <a:rPr lang="pl-PL" dirty="0" smtClean="0"/>
              <a:t>iż </a:t>
            </a:r>
            <a:r>
              <a:rPr lang="pl-PL" dirty="0"/>
              <a:t>autoryzacja została udzielona, Nowelizacja </a:t>
            </a:r>
            <a:r>
              <a:rPr lang="pl-PL" dirty="0" smtClean="0"/>
              <a:t>zakazała </a:t>
            </a:r>
            <a:r>
              <a:rPr lang="pl-PL" dirty="0"/>
              <a:t>napisania przez autora tekstu wypowiedzi od nowa, wraz ze zmianą pytań. O autoryzacji szeroko wypowiadał się TK w wyroku z dnia 29 września 2008 roku (sygn. akt SK 52/05), uznając, </a:t>
            </a:r>
            <a:r>
              <a:rPr lang="pl-PL" dirty="0" err="1"/>
              <a:t>Ŝe</a:t>
            </a:r>
            <a:r>
              <a:rPr lang="pl-PL" dirty="0"/>
              <a:t> jest ona zgodna z Konstytucją.</a:t>
            </a:r>
          </a:p>
        </p:txBody>
      </p:sp>
    </p:spTree>
    <p:extLst>
      <p:ext uri="{BB962C8B-B14F-4D97-AF65-F5344CB8AC3E}">
        <p14:creationId xmlns:p14="http://schemas.microsoft.com/office/powerpoint/2010/main" val="403670790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5</a:t>
            </a:r>
            <a:r>
              <a:rPr lang="pl-PL" b="1" dirty="0" smtClean="0"/>
              <a:t>. Prawo </a:t>
            </a:r>
            <a:r>
              <a:rPr lang="pl-PL" b="1" dirty="0"/>
              <a:t>do prywatności </a:t>
            </a:r>
            <a:r>
              <a:rPr lang="pl-PL" dirty="0"/>
              <a:t>– </a:t>
            </a:r>
            <a:endParaRPr lang="pl-PL" dirty="0" smtClean="0"/>
          </a:p>
          <a:p>
            <a:pPr marL="0" indent="0" algn="just">
              <a:buNone/>
            </a:pPr>
            <a:r>
              <a:rPr lang="pl-PL" dirty="0" smtClean="0"/>
              <a:t>zakaz </a:t>
            </a:r>
            <a:r>
              <a:rPr lang="pl-PL" dirty="0"/>
              <a:t>publikacji informacji i danych dotyczących prywatnej sfery </a:t>
            </a:r>
            <a:r>
              <a:rPr lang="pl-PL" dirty="0" smtClean="0"/>
              <a:t>życia </a:t>
            </a:r>
            <a:r>
              <a:rPr lang="pl-PL" dirty="0"/>
              <a:t>(art. 14 ust. 6) – realizacja prawa z art. 47 Konstytucji, Prawo do prywatności jest </a:t>
            </a:r>
            <a:r>
              <a:rPr lang="pl-PL" dirty="0" smtClean="0"/>
              <a:t>również </a:t>
            </a:r>
            <a:r>
              <a:rPr lang="pl-PL" dirty="0"/>
              <a:t>chronione poprzez ochronę wizerunku i przepisy o ochronie danych osobowych, Prywatna sfera </a:t>
            </a:r>
            <a:r>
              <a:rPr lang="pl-PL" dirty="0" smtClean="0"/>
              <a:t>życia zależy </a:t>
            </a:r>
            <a:r>
              <a:rPr lang="pl-PL" dirty="0"/>
              <a:t>od kontekstu i od granic ustanowionych przez daną osobę: Wyrok SN z 24 stycznia 2008 roku, sygn. akt I CSK 341/07: „Zabieganie przez znaną aktorkę o zainteresowanie mediów przez udzielanie wywiadów i informacji o swoim </a:t>
            </a:r>
            <a:r>
              <a:rPr lang="pl-PL" dirty="0" smtClean="0"/>
              <a:t>życiu </a:t>
            </a:r>
            <a:r>
              <a:rPr lang="pl-PL" dirty="0"/>
              <a:t>osobistym stanowi </a:t>
            </a:r>
            <a:r>
              <a:rPr lang="pl-PL" dirty="0" smtClean="0"/>
              <a:t>wyrażenie</a:t>
            </a:r>
            <a:r>
              <a:rPr lang="pl-PL" dirty="0"/>
              <a:t>, co najmniej w sposób dorozumiany, zgody na informowanie przez media o tej sferze jej </a:t>
            </a:r>
            <a:r>
              <a:rPr lang="pl-PL" dirty="0" smtClean="0"/>
              <a:t>życia</a:t>
            </a:r>
            <a:r>
              <a:rPr lang="pl-PL" dirty="0"/>
              <a:t>. Udzielenie zgody w tej postaci i jej ewentualny zakres podlegają ustaleniu na podstawie zindywidualizowanych okoliczności danej sprawy.”</a:t>
            </a:r>
          </a:p>
        </p:txBody>
      </p:sp>
    </p:spTree>
    <p:extLst>
      <p:ext uri="{BB962C8B-B14F-4D97-AF65-F5344CB8AC3E}">
        <p14:creationId xmlns:p14="http://schemas.microsoft.com/office/powerpoint/2010/main" val="3678430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Własność intelektualna</a:t>
            </a:r>
            <a:endParaRPr lang="pl-PL" dirty="0"/>
          </a:p>
        </p:txBody>
      </p:sp>
      <p:sp>
        <p:nvSpPr>
          <p:cNvPr id="3" name="Symbol zastępczy zawartości 2"/>
          <p:cNvSpPr>
            <a:spLocks noGrp="1"/>
          </p:cNvSpPr>
          <p:nvPr>
            <p:ph idx="1"/>
          </p:nvPr>
        </p:nvSpPr>
        <p:spPr>
          <a:xfrm>
            <a:off x="395536" y="1556792"/>
            <a:ext cx="8229600" cy="4525963"/>
          </a:xfrm>
        </p:spPr>
        <p:txBody>
          <a:bodyPr>
            <a:normAutofit fontScale="62500" lnSpcReduction="20000"/>
          </a:bodyPr>
          <a:lstStyle/>
          <a:p>
            <a:pPr marL="0" indent="0" algn="just">
              <a:buNone/>
            </a:pPr>
            <a:endParaRPr lang="pl-PL" dirty="0" smtClean="0"/>
          </a:p>
          <a:p>
            <a:pPr marL="0" indent="0" algn="just">
              <a:buNone/>
            </a:pPr>
            <a:r>
              <a:rPr lang="pl-PL" dirty="0" smtClean="0"/>
              <a:t>Przyjmuje się, że działalność twórcza musi zawierać znamiona oryginalności i indywidualności. To, że obraz przedstawia taras kawiarni nie oznacza, że nie jest oryginalny, chociaż wielu artystów mogło korzystać z tego widoku.</a:t>
            </a:r>
          </a:p>
          <a:p>
            <a:pPr marL="0" indent="0" algn="just">
              <a:buNone/>
            </a:pPr>
            <a:r>
              <a:rPr lang="pl-PL" b="1" dirty="0" smtClean="0"/>
              <a:t>Utwór</a:t>
            </a:r>
            <a:r>
              <a:rPr lang="pl-PL" dirty="0" smtClean="0"/>
              <a:t> jest chroniony od chwili, w której zostanie w jakiejkolwiek postaci ustalony.</a:t>
            </a:r>
          </a:p>
          <a:p>
            <a:pPr marL="0" indent="0" algn="just">
              <a:buNone/>
            </a:pPr>
            <a:r>
              <a:rPr lang="pl-PL" dirty="0" smtClean="0"/>
              <a:t>Sformułowanie ,,forma ustalona" ma dość szerokie znaczenie, ale w praktyce wystarczy przyjąć, że utworem jest informacja w jakiś sposób uzewnętrzniona:</a:t>
            </a:r>
          </a:p>
          <a:p>
            <a:pPr marL="0" indent="0" algn="just">
              <a:buNone/>
            </a:pPr>
            <a:r>
              <a:rPr lang="pl-PL" dirty="0" smtClean="0"/>
              <a:t>● nagranie na taśmie magnetycznej</a:t>
            </a:r>
          </a:p>
          <a:p>
            <a:pPr marL="0" indent="0" algn="just">
              <a:buNone/>
            </a:pPr>
            <a:r>
              <a:rPr lang="pl-PL" dirty="0" smtClean="0"/>
              <a:t>● obraz na kliszy fotograficznej</a:t>
            </a:r>
          </a:p>
          <a:p>
            <a:pPr marL="0" indent="0" algn="just">
              <a:buNone/>
            </a:pPr>
            <a:r>
              <a:rPr lang="pl-PL" dirty="0" smtClean="0"/>
              <a:t>● plik na komputerze</a:t>
            </a:r>
          </a:p>
          <a:p>
            <a:pPr marL="0" indent="0" algn="just">
              <a:buNone/>
            </a:pPr>
            <a:r>
              <a:rPr lang="pl-PL" dirty="0" smtClean="0"/>
              <a:t>● zapis na kartce papieru</a:t>
            </a:r>
          </a:p>
          <a:p>
            <a:pPr marL="0" indent="0" algn="just">
              <a:buNone/>
            </a:pPr>
            <a:r>
              <a:rPr lang="pl-PL" dirty="0" smtClean="0"/>
              <a:t>● wykonanie nieprowadzące do powstania materialnego nośnika</a:t>
            </a:r>
          </a:p>
          <a:p>
            <a:pPr marL="0" indent="0" algn="just">
              <a:buNone/>
            </a:pPr>
            <a:r>
              <a:rPr lang="pl-PL" dirty="0" smtClean="0"/>
              <a:t>(np. wygłoszenie, zaśpiewanie)</a:t>
            </a:r>
            <a:endParaRPr lang="pl-PL" dirty="0"/>
          </a:p>
        </p:txBody>
      </p:sp>
    </p:spTree>
    <p:extLst>
      <p:ext uri="{BB962C8B-B14F-4D97-AF65-F5344CB8AC3E}">
        <p14:creationId xmlns:p14="http://schemas.microsoft.com/office/powerpoint/2010/main" val="367595972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b="1" dirty="0" smtClean="0"/>
              <a:t>6. </a:t>
            </a:r>
            <a:r>
              <a:rPr lang="pl-PL" b="1" dirty="0"/>
              <a:t>Działalność publiczna </a:t>
            </a:r>
            <a:r>
              <a:rPr lang="pl-PL" dirty="0"/>
              <a:t>– </a:t>
            </a:r>
            <a:r>
              <a:rPr lang="pl-PL" dirty="0" smtClean="0"/>
              <a:t>pojęcie </a:t>
            </a:r>
            <a:r>
              <a:rPr lang="pl-PL" dirty="0"/>
              <a:t>szersze </a:t>
            </a:r>
            <a:r>
              <a:rPr lang="pl-PL" dirty="0" smtClean="0"/>
              <a:t>niż </a:t>
            </a:r>
            <a:r>
              <a:rPr lang="pl-PL" dirty="0"/>
              <a:t>pełnienie funkcji publicznej: Wyrok SN z 7 czerwca 2002 roku, sygn. akt III CKN 266/00: „</a:t>
            </a:r>
            <a:r>
              <a:rPr lang="pl-PL" dirty="0" smtClean="0"/>
              <a:t>Podjęcie </a:t>
            </a:r>
            <a:r>
              <a:rPr lang="pl-PL" dirty="0"/>
              <a:t>przez </a:t>
            </a:r>
            <a:r>
              <a:rPr lang="pl-PL" dirty="0" smtClean="0"/>
              <a:t>osobę</a:t>
            </a:r>
            <a:r>
              <a:rPr lang="pl-PL" dirty="0"/>
              <a:t>, </a:t>
            </a:r>
            <a:r>
              <a:rPr lang="pl-PL" dirty="0" smtClean="0"/>
              <a:t>będącą </a:t>
            </a:r>
            <a:r>
              <a:rPr lang="pl-PL" dirty="0"/>
              <a:t>stron ą </a:t>
            </a:r>
            <a:r>
              <a:rPr lang="pl-PL" dirty="0" smtClean="0"/>
              <a:t>toczących </a:t>
            </a:r>
            <a:r>
              <a:rPr lang="pl-PL" dirty="0"/>
              <a:t>si ę </a:t>
            </a:r>
            <a:r>
              <a:rPr lang="pl-PL" dirty="0" smtClean="0"/>
              <a:t>postępowań sądowych</a:t>
            </a:r>
            <a:r>
              <a:rPr lang="pl-PL" dirty="0"/>
              <a:t>, protestu głodowego przed wejściem do gmachu </a:t>
            </a:r>
            <a:r>
              <a:rPr lang="pl-PL" dirty="0" smtClean="0"/>
              <a:t>sądu</a:t>
            </a:r>
            <a:r>
              <a:rPr lang="pl-PL" dirty="0"/>
              <a:t>, połączone z udzielaniem dziennikarzom wywiadów na temat prywatnej sfery </a:t>
            </a:r>
            <a:r>
              <a:rPr lang="pl-PL" dirty="0" smtClean="0"/>
              <a:t>życia</a:t>
            </a:r>
            <a:r>
              <a:rPr lang="pl-PL" dirty="0"/>
              <a:t>, która stała </a:t>
            </a:r>
            <a:r>
              <a:rPr lang="pl-PL" dirty="0" smtClean="0"/>
              <a:t>się podłożem postępowań sądowych</a:t>
            </a:r>
            <a:r>
              <a:rPr lang="pl-PL" dirty="0"/>
              <a:t>, oraz z </a:t>
            </a:r>
            <a:r>
              <a:rPr lang="pl-PL" dirty="0" smtClean="0"/>
              <a:t>wyrażeniem </a:t>
            </a:r>
            <a:r>
              <a:rPr lang="pl-PL" dirty="0"/>
              <a:t>zgody na opublikowanie fotografii opatrzonej imieniem i nazwiskiem, jest równoznaczne z </a:t>
            </a:r>
            <a:r>
              <a:rPr lang="pl-PL" dirty="0" smtClean="0"/>
              <a:t>podjęciem działalności </a:t>
            </a:r>
            <a:r>
              <a:rPr lang="pl-PL" dirty="0"/>
              <a:t>publicznej w rozumieniu art. 14 ust. 6 Prawa prasowego. W takiej sytuacji dopuszczalne jest publikowanie, bez zgody tej osoby, danych </a:t>
            </a:r>
            <a:r>
              <a:rPr lang="pl-PL" dirty="0" smtClean="0"/>
              <a:t>dotyczących </a:t>
            </a:r>
            <a:r>
              <a:rPr lang="pl-PL" dirty="0"/>
              <a:t>prywatnej sfery jej </a:t>
            </a:r>
            <a:r>
              <a:rPr lang="pl-PL" dirty="0" smtClean="0"/>
              <a:t>życia</a:t>
            </a:r>
            <a:r>
              <a:rPr lang="pl-PL" dirty="0"/>
              <a:t>, </a:t>
            </a:r>
            <a:r>
              <a:rPr lang="pl-PL" dirty="0" smtClean="0"/>
              <a:t>jeżeli łączyły </a:t>
            </a:r>
            <a:r>
              <a:rPr lang="pl-PL" dirty="0"/>
              <a:t>si ę one </a:t>
            </a:r>
            <a:r>
              <a:rPr lang="pl-PL" dirty="0" smtClean="0"/>
              <a:t>bezpośrednio </a:t>
            </a:r>
            <a:r>
              <a:rPr lang="pl-PL" dirty="0"/>
              <a:t>z </a:t>
            </a:r>
            <a:r>
              <a:rPr lang="pl-PL" dirty="0" smtClean="0"/>
              <a:t>prowadzoną </a:t>
            </a:r>
            <a:r>
              <a:rPr lang="pl-PL" dirty="0"/>
              <a:t>publicznie </a:t>
            </a:r>
            <a:r>
              <a:rPr lang="pl-PL" dirty="0" smtClean="0"/>
              <a:t>akcją protestacyjną</a:t>
            </a:r>
            <a:r>
              <a:rPr lang="pl-PL" dirty="0"/>
              <a:t>, </a:t>
            </a:r>
            <a:r>
              <a:rPr lang="pl-PL" dirty="0" smtClean="0"/>
              <a:t>jednakże </a:t>
            </a:r>
            <a:r>
              <a:rPr lang="pl-PL" dirty="0"/>
              <a:t>pod warunkiem nienaruszania dóbr osobistych </a:t>
            </a:r>
            <a:r>
              <a:rPr lang="pl-PL" dirty="0" smtClean="0"/>
              <a:t>protestującego</a:t>
            </a:r>
            <a:r>
              <a:rPr lang="pl-PL" dirty="0"/>
              <a:t>.” Wyrok SA we Wrocławiu z dnia 17 listopada 2009 roku, sygn. akt I </a:t>
            </a:r>
            <a:r>
              <a:rPr lang="pl-PL" dirty="0" err="1"/>
              <a:t>ACa</a:t>
            </a:r>
            <a:r>
              <a:rPr lang="pl-PL" dirty="0"/>
              <a:t> 949/09: „Systematyczny udział w internetowych forach dyskusyjnych uzasadnia zaliczenie osoby dyskutanta do osób, które uczestnicz ą w </a:t>
            </a:r>
            <a:r>
              <a:rPr lang="pl-PL" dirty="0" smtClean="0"/>
              <a:t>życiu </a:t>
            </a:r>
            <a:r>
              <a:rPr lang="pl-PL" dirty="0"/>
              <a:t>publicznym”. Problem z celebrytami nie </a:t>
            </a:r>
            <a:r>
              <a:rPr lang="pl-PL" dirty="0" smtClean="0"/>
              <a:t>prowadzącymi działalności </a:t>
            </a:r>
            <a:r>
              <a:rPr lang="pl-PL" dirty="0"/>
              <a:t>publicznej (np. córka Prezydenta RP), Informacje ze sfery </a:t>
            </a:r>
            <a:r>
              <a:rPr lang="pl-PL" dirty="0" smtClean="0"/>
              <a:t>życia </a:t>
            </a:r>
            <a:r>
              <a:rPr lang="pl-PL" dirty="0"/>
              <a:t>prywatnego </a:t>
            </a:r>
            <a:r>
              <a:rPr lang="pl-PL" dirty="0" smtClean="0"/>
              <a:t>muszą </a:t>
            </a:r>
            <a:r>
              <a:rPr lang="pl-PL" dirty="0"/>
              <a:t>by ć prawdziwe, aby mogły </a:t>
            </a:r>
            <a:r>
              <a:rPr lang="pl-PL" dirty="0" smtClean="0"/>
              <a:t>zostać </a:t>
            </a:r>
            <a:r>
              <a:rPr lang="pl-PL" dirty="0"/>
              <a:t>opublikowane.</a:t>
            </a:r>
          </a:p>
        </p:txBody>
      </p:sp>
    </p:spTree>
    <p:extLst>
      <p:ext uri="{BB962C8B-B14F-4D97-AF65-F5344CB8AC3E}">
        <p14:creationId xmlns:p14="http://schemas.microsoft.com/office/powerpoint/2010/main" val="37947643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t>7</a:t>
            </a:r>
            <a:r>
              <a:rPr lang="pl-PL" dirty="0" smtClean="0"/>
              <a:t>. </a:t>
            </a:r>
            <a:r>
              <a:rPr lang="pl-PL" b="1" dirty="0" smtClean="0"/>
              <a:t>Prawo </a:t>
            </a:r>
            <a:r>
              <a:rPr lang="pl-PL" b="1" dirty="0"/>
              <a:t>do prywatności </a:t>
            </a:r>
            <a:endParaRPr lang="pl-PL" b="1" dirty="0" smtClean="0"/>
          </a:p>
          <a:p>
            <a:pPr marL="0" indent="0" algn="just">
              <a:buNone/>
            </a:pPr>
            <a:r>
              <a:rPr lang="pl-PL" dirty="0" smtClean="0"/>
              <a:t>Wyrok </a:t>
            </a:r>
            <a:r>
              <a:rPr lang="pl-PL" dirty="0"/>
              <a:t>TK z 21 października 1998 roku, sygn. akt K 24/98 – kandydowanie do funkcji publicznej oznacza automatyczną zgodę na ingerencję w </a:t>
            </a:r>
            <a:r>
              <a:rPr lang="pl-PL" dirty="0" smtClean="0"/>
              <a:t>życie </a:t>
            </a:r>
            <a:r>
              <a:rPr lang="pl-PL" dirty="0"/>
              <a:t>prywatne, Wyrok SA w Warszawie z dnia 10 czerwca 2008 roku, sygn. akt VI </a:t>
            </a:r>
            <a:r>
              <a:rPr lang="pl-PL" dirty="0" err="1"/>
              <a:t>ACa</a:t>
            </a:r>
            <a:r>
              <a:rPr lang="pl-PL" dirty="0"/>
              <a:t> 1648/07 – „opublikowanie informacji o naruszaniu określonych wartości w działalności publicznej lub </a:t>
            </a:r>
            <a:r>
              <a:rPr lang="pl-PL" dirty="0" smtClean="0"/>
              <a:t>życiu </a:t>
            </a:r>
            <a:r>
              <a:rPr lang="pl-PL" dirty="0"/>
              <a:t>prywatnym przez osobę, której działalność publiczna </a:t>
            </a:r>
            <a:r>
              <a:rPr lang="pl-PL" dirty="0" smtClean="0"/>
              <a:t>wiąże </a:t>
            </a:r>
            <a:r>
              <a:rPr lang="pl-PL" dirty="0"/>
              <a:t>się z ich prezentacją pozbawione jest cech bezprawności”. W latach 90-tych wyodrębniano sferę intymności podlegającą bezwzględnej ochronie (tak w ww. wyroku TK); obecnie trudno jest rozgraniczyć pomiędzy tymi dwoma sferami (</a:t>
            </a:r>
            <a:r>
              <a:rPr lang="pl-PL" dirty="0" err="1"/>
              <a:t>tabloidy</a:t>
            </a:r>
            <a:r>
              <a:rPr lang="pl-PL" dirty="0"/>
              <a:t>).</a:t>
            </a:r>
          </a:p>
        </p:txBody>
      </p:sp>
    </p:spTree>
    <p:extLst>
      <p:ext uri="{BB962C8B-B14F-4D97-AF65-F5344CB8AC3E}">
        <p14:creationId xmlns:p14="http://schemas.microsoft.com/office/powerpoint/2010/main" val="34744123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b="1" dirty="0"/>
              <a:t>8</a:t>
            </a:r>
            <a:r>
              <a:rPr lang="pl-PL" b="1" dirty="0" smtClean="0"/>
              <a:t>. Ochrona </a:t>
            </a:r>
            <a:r>
              <a:rPr lang="pl-PL" b="1" dirty="0"/>
              <a:t>prawa do wizerunku </a:t>
            </a:r>
            <a:r>
              <a:rPr lang="pl-PL" dirty="0"/>
              <a:t>– </a:t>
            </a:r>
            <a:r>
              <a:rPr lang="pl-PL" dirty="0" smtClean="0"/>
              <a:t>zbliżona </a:t>
            </a:r>
            <a:r>
              <a:rPr lang="pl-PL" dirty="0"/>
              <a:t>do ochrony prywatności, </a:t>
            </a:r>
            <a:r>
              <a:rPr lang="pl-PL" dirty="0" smtClean="0"/>
              <a:t>Węższy </a:t>
            </a:r>
            <a:r>
              <a:rPr lang="pl-PL" dirty="0"/>
              <a:t>zakres dopuszczalności jej naruszenia w przypadku pojedynczych osób, Ale „wytrychem” jest brak ochrony wizerunku „osoby stanowiącej jedynie szczegół całości takiej jak zgromadzenie, krajobraz, publiczna impreza” – ten wyjątek </a:t>
            </a:r>
            <a:r>
              <a:rPr lang="pl-PL" dirty="0" smtClean="0"/>
              <a:t>również </a:t>
            </a:r>
            <a:r>
              <a:rPr lang="pl-PL" dirty="0"/>
              <a:t>stosuje się do osób publicznych, W przypadku prasy sam fakt prowadzenia przez osobę rozmowy z dziennikarzem nie uprawnia do wykorzystania jej wizerunku – wyrok SA we Wrocławiu z 18 czerwca 2009 roku, sygn. akt I </a:t>
            </a:r>
            <a:r>
              <a:rPr lang="pl-PL" dirty="0" err="1"/>
              <a:t>ACa</a:t>
            </a:r>
            <a:r>
              <a:rPr lang="pl-PL" dirty="0"/>
              <a:t> 459/09.</a:t>
            </a:r>
          </a:p>
        </p:txBody>
      </p:sp>
    </p:spTree>
    <p:extLst>
      <p:ext uri="{BB962C8B-B14F-4D97-AF65-F5344CB8AC3E}">
        <p14:creationId xmlns:p14="http://schemas.microsoft.com/office/powerpoint/2010/main" val="428276997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lstStyle/>
          <a:p>
            <a:pPr marL="0" indent="0" algn="just">
              <a:buNone/>
            </a:pPr>
            <a:r>
              <a:rPr lang="pl-PL" b="1" dirty="0"/>
              <a:t>9</a:t>
            </a:r>
            <a:r>
              <a:rPr lang="pl-PL" b="1" dirty="0" smtClean="0"/>
              <a:t>. </a:t>
            </a:r>
            <a:r>
              <a:rPr lang="pl-PL" b="1" dirty="0"/>
              <a:t>Internet </a:t>
            </a:r>
            <a:r>
              <a:rPr lang="pl-PL" b="1" dirty="0" smtClean="0"/>
              <a:t>- Strony </a:t>
            </a:r>
            <a:r>
              <a:rPr lang="pl-PL" b="1" dirty="0"/>
              <a:t>internetowe </a:t>
            </a:r>
            <a:r>
              <a:rPr lang="pl-PL" dirty="0"/>
              <a:t>– są to zasadniczo usługi świadczone drogą elektroniczną, Mogą </a:t>
            </a:r>
            <a:r>
              <a:rPr lang="pl-PL" dirty="0" smtClean="0"/>
              <a:t>też </a:t>
            </a:r>
            <a:r>
              <a:rPr lang="pl-PL" dirty="0"/>
              <a:t>być audiowizualną usługą medialną. </a:t>
            </a:r>
            <a:r>
              <a:rPr lang="pl-PL" dirty="0" smtClean="0"/>
              <a:t>Zatem rodzi się bowiem pytanie, czy można nazwać je prasą</a:t>
            </a:r>
            <a:r>
              <a:rPr lang="pl-PL" dirty="0"/>
              <a:t>?</a:t>
            </a:r>
          </a:p>
        </p:txBody>
      </p:sp>
    </p:spTree>
    <p:extLst>
      <p:ext uri="{BB962C8B-B14F-4D97-AF65-F5344CB8AC3E}">
        <p14:creationId xmlns:p14="http://schemas.microsoft.com/office/powerpoint/2010/main" val="5796996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b="1" dirty="0" smtClean="0"/>
              <a:t>10. Rejestracja </a:t>
            </a:r>
            <a:r>
              <a:rPr lang="pl-PL" b="1" dirty="0"/>
              <a:t>tytułów prasowych</a:t>
            </a:r>
          </a:p>
          <a:p>
            <a:pPr marL="0" indent="0" algn="just">
              <a:buNone/>
            </a:pPr>
            <a:r>
              <a:rPr lang="pl-PL" dirty="0"/>
              <a:t> </a:t>
            </a:r>
            <a:r>
              <a:rPr lang="pl-PL" dirty="0" smtClean="0"/>
              <a:t>a) Wniosek </a:t>
            </a:r>
            <a:r>
              <a:rPr lang="pl-PL" dirty="0"/>
              <a:t>o rejestrację w sądzie okręgowym właściwym dla</a:t>
            </a:r>
          </a:p>
          <a:p>
            <a:pPr marL="0" indent="0" algn="just">
              <a:buNone/>
            </a:pPr>
            <a:r>
              <a:rPr lang="pl-PL" dirty="0"/>
              <a:t>siedziby wydawcy (art. 20) – obowiązek,</a:t>
            </a:r>
          </a:p>
          <a:p>
            <a:pPr marL="0" indent="0" algn="just">
              <a:buNone/>
            </a:pPr>
            <a:r>
              <a:rPr lang="pl-PL" dirty="0"/>
              <a:t> </a:t>
            </a:r>
            <a:r>
              <a:rPr lang="pl-PL" dirty="0" smtClean="0"/>
              <a:t>b) Jest </a:t>
            </a:r>
            <a:r>
              <a:rPr lang="pl-PL" dirty="0"/>
              <a:t>to procedura formalna – sąd weryfikuje jedynie czy </a:t>
            </a:r>
            <a:r>
              <a:rPr lang="pl-PL" dirty="0" smtClean="0"/>
              <a:t>nie został </a:t>
            </a:r>
            <a:r>
              <a:rPr lang="pl-PL" dirty="0"/>
              <a:t>zarejestrowany identyczny tytuł </a:t>
            </a:r>
            <a:r>
              <a:rPr lang="pl-PL" dirty="0" smtClean="0"/>
              <a:t>prasowy.</a:t>
            </a:r>
            <a:endParaRPr lang="pl-PL" dirty="0"/>
          </a:p>
          <a:p>
            <a:pPr marL="0" indent="0" algn="just">
              <a:buNone/>
            </a:pPr>
            <a:r>
              <a:rPr lang="pl-PL" dirty="0"/>
              <a:t> </a:t>
            </a:r>
            <a:r>
              <a:rPr lang="pl-PL" dirty="0" smtClean="0"/>
              <a:t>c) Niewydawanie </a:t>
            </a:r>
            <a:r>
              <a:rPr lang="pl-PL" dirty="0"/>
              <a:t>wydawnictwa prasowego </a:t>
            </a:r>
            <a:r>
              <a:rPr lang="pl-PL" dirty="0" smtClean="0"/>
              <a:t>dłużej niż </a:t>
            </a:r>
            <a:r>
              <a:rPr lang="pl-PL" dirty="0"/>
              <a:t>rok </a:t>
            </a:r>
            <a:r>
              <a:rPr lang="pl-PL" dirty="0" smtClean="0"/>
              <a:t>–rejestracja </a:t>
            </a:r>
            <a:r>
              <a:rPr lang="pl-PL" dirty="0"/>
              <a:t>wygasa (art. 23).</a:t>
            </a:r>
          </a:p>
          <a:p>
            <a:pPr marL="0" indent="0" algn="just">
              <a:buNone/>
            </a:pPr>
            <a:r>
              <a:rPr lang="pl-PL" dirty="0"/>
              <a:t> </a:t>
            </a:r>
            <a:r>
              <a:rPr lang="pl-PL" dirty="0" smtClean="0"/>
              <a:t>e) Możliwość </a:t>
            </a:r>
            <a:r>
              <a:rPr lang="pl-PL" dirty="0"/>
              <a:t>zawieszenia wydawania dziennika lub </a:t>
            </a:r>
            <a:r>
              <a:rPr lang="pl-PL" dirty="0" smtClean="0"/>
              <a:t>czasopisma(art</a:t>
            </a:r>
            <a:r>
              <a:rPr lang="pl-PL" dirty="0"/>
              <a:t>. 22) – przepis martwy.</a:t>
            </a:r>
          </a:p>
          <a:p>
            <a:pPr marL="0" indent="0" algn="just">
              <a:buNone/>
            </a:pPr>
            <a:r>
              <a:rPr lang="pl-PL" dirty="0"/>
              <a:t> </a:t>
            </a:r>
            <a:r>
              <a:rPr lang="pl-PL" dirty="0" smtClean="0"/>
              <a:t>f) Wydawanie </a:t>
            </a:r>
            <a:r>
              <a:rPr lang="pl-PL" dirty="0"/>
              <a:t>dziennika lub czasopisma bez rejestracji </a:t>
            </a:r>
            <a:r>
              <a:rPr lang="pl-PL" dirty="0" smtClean="0"/>
              <a:t>to przestępstwo </a:t>
            </a:r>
            <a:r>
              <a:rPr lang="pl-PL" dirty="0"/>
              <a:t>(art. 45).</a:t>
            </a:r>
          </a:p>
        </p:txBody>
      </p:sp>
    </p:spTree>
    <p:extLst>
      <p:ext uri="{BB962C8B-B14F-4D97-AF65-F5344CB8AC3E}">
        <p14:creationId xmlns:p14="http://schemas.microsoft.com/office/powerpoint/2010/main" val="33324296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a:solidFill>
                  <a:prstClr val="black"/>
                </a:solidFill>
              </a:rPr>
              <a:t>Ochrona prawa prasowego</a:t>
            </a:r>
            <a:endParaRPr lang="pl-PL" dirty="0"/>
          </a:p>
        </p:txBody>
      </p:sp>
      <p:sp>
        <p:nvSpPr>
          <p:cNvPr id="3" name="Symbol zastępczy zawartości 2"/>
          <p:cNvSpPr>
            <a:spLocks noGrp="1"/>
          </p:cNvSpPr>
          <p:nvPr>
            <p:ph idx="1"/>
          </p:nvPr>
        </p:nvSpPr>
        <p:spPr>
          <a:xfrm>
            <a:off x="395536" y="1600200"/>
            <a:ext cx="8291264" cy="4997152"/>
          </a:xfrm>
        </p:spPr>
        <p:txBody>
          <a:bodyPr>
            <a:noAutofit/>
          </a:bodyPr>
          <a:lstStyle/>
          <a:p>
            <a:pPr marL="0" indent="0" algn="just">
              <a:buNone/>
            </a:pPr>
            <a:r>
              <a:rPr lang="pl-PL" sz="1400" dirty="0" smtClean="0"/>
              <a:t>Wydawanie </a:t>
            </a:r>
            <a:r>
              <a:rPr lang="pl-PL" sz="1400" dirty="0"/>
              <a:t>dziennika lub czasopisma wymaga rejestracji w sądzie okręgowym właściwym miejscowo dla siedziby wydawcy, zwanym dalej „organem rejestracyjnym”. Do postępowania w tych sprawach stosuje się przepisy Kodeksu postępowania cywilnego o postępowaniu nieprocesowym, ze zmianami wynikającymi z niniejszej ustawy. 2. Wniosek o rejestrację, </a:t>
            </a:r>
            <a:r>
              <a:rPr lang="pl-PL" sz="1400" dirty="0" smtClean="0"/>
              <a:t>powinien </a:t>
            </a:r>
            <a:r>
              <a:rPr lang="pl-PL" sz="1400" dirty="0"/>
              <a:t>zawierać: </a:t>
            </a:r>
            <a:endParaRPr lang="pl-PL" sz="1400" dirty="0" smtClean="0"/>
          </a:p>
          <a:p>
            <a:pPr marL="514350" indent="-514350" algn="just">
              <a:buAutoNum type="arabicParenR"/>
            </a:pPr>
            <a:r>
              <a:rPr lang="pl-PL" sz="1400" dirty="0" smtClean="0"/>
              <a:t>tytuł </a:t>
            </a:r>
            <a:r>
              <a:rPr lang="pl-PL" sz="1400" dirty="0"/>
              <a:t>dziennika lub czasopisma oraz siedzibę i dokładny adres redakcji; </a:t>
            </a:r>
            <a:endParaRPr lang="pl-PL" sz="1400" dirty="0" smtClean="0"/>
          </a:p>
          <a:p>
            <a:pPr marL="514350" indent="-514350" algn="just">
              <a:buAutoNum type="arabicParenR"/>
            </a:pPr>
            <a:r>
              <a:rPr lang="pl-PL" sz="1400" dirty="0" smtClean="0"/>
              <a:t>dane </a:t>
            </a:r>
            <a:r>
              <a:rPr lang="pl-PL" sz="1400" dirty="0"/>
              <a:t>osobowe redaktora naczelnego; </a:t>
            </a:r>
            <a:endParaRPr lang="pl-PL" sz="1400" dirty="0" smtClean="0"/>
          </a:p>
          <a:p>
            <a:pPr marL="514350" indent="-514350" algn="just">
              <a:buAutoNum type="arabicParenR"/>
            </a:pPr>
            <a:r>
              <a:rPr lang="pl-PL" sz="1400" dirty="0" smtClean="0"/>
              <a:t>określenie </a:t>
            </a:r>
            <a:r>
              <a:rPr lang="pl-PL" sz="1400" dirty="0"/>
              <a:t>wydawcy, jego siedzibę i dokładny adres; </a:t>
            </a:r>
            <a:endParaRPr lang="pl-PL" sz="1400" dirty="0" smtClean="0"/>
          </a:p>
          <a:p>
            <a:pPr marL="514350" indent="-514350" algn="just">
              <a:buAutoNum type="arabicParenR"/>
            </a:pPr>
            <a:r>
              <a:rPr lang="pl-PL" sz="1400" dirty="0" smtClean="0"/>
              <a:t>częstotliwość </a:t>
            </a:r>
            <a:r>
              <a:rPr lang="pl-PL" sz="1400" dirty="0"/>
              <a:t>ukazywania się dziennika lub czasopisma. 3. Postanowienia zarządzające wpis do rejestru sąd uzasadnia tylko na wniosek. </a:t>
            </a:r>
            <a:endParaRPr lang="pl-PL" sz="1400" dirty="0" smtClean="0"/>
          </a:p>
          <a:p>
            <a:pPr marL="0" indent="0" algn="just">
              <a:buNone/>
            </a:pPr>
            <a:r>
              <a:rPr lang="pl-PL" sz="1400" dirty="0" smtClean="0"/>
              <a:t>Wydawanie </a:t>
            </a:r>
            <a:r>
              <a:rPr lang="pl-PL" sz="1400" dirty="0"/>
              <a:t>dziennika lub czasopisma można rozpocząć, jeżeli organ rejestracyjny nie rozstrzygnął wniosku o rejestrację w ciągu 30 dni od jego zgłoszenia. </a:t>
            </a:r>
            <a:r>
              <a:rPr lang="pl-PL" sz="1400" dirty="0" smtClean="0"/>
              <a:t>O </a:t>
            </a:r>
            <a:r>
              <a:rPr lang="pl-PL" sz="1400" dirty="0"/>
              <a:t>zmianie danych, </a:t>
            </a:r>
            <a:r>
              <a:rPr lang="pl-PL" sz="1400" dirty="0" smtClean="0"/>
              <a:t>należy </a:t>
            </a:r>
            <a:r>
              <a:rPr lang="pl-PL" sz="1400" dirty="0"/>
              <a:t>zawiadomić niezwłocznie organ rejestracyjny. </a:t>
            </a:r>
            <a:r>
              <a:rPr lang="pl-PL" sz="1400" dirty="0" smtClean="0"/>
              <a:t>Organ </a:t>
            </a:r>
            <a:r>
              <a:rPr lang="pl-PL" sz="1400" dirty="0"/>
              <a:t>rejestracyjny odmówi rejestracji, jeżeli wniosek nie zawiera danych, </a:t>
            </a:r>
            <a:r>
              <a:rPr lang="pl-PL" sz="1400" dirty="0" smtClean="0"/>
              <a:t>lub </a:t>
            </a:r>
            <a:r>
              <a:rPr lang="pl-PL" sz="1400" dirty="0"/>
              <a:t>jej udzielenie stanowiłoby naruszenie prawa do ochrony nazwy istniejącego już tytułu prasowego.  </a:t>
            </a:r>
            <a:r>
              <a:rPr lang="pl-PL" sz="1400" dirty="0" smtClean="0"/>
              <a:t>Organ </a:t>
            </a:r>
            <a:r>
              <a:rPr lang="pl-PL" sz="1400" dirty="0"/>
              <a:t>rejestracyjny może zawiesić wydawanie dziennika lub czasopisma na czas określony, nie dłuższy niż rok, jeżeli w ciągu roku co najmniej trzykrotnie w tym dzienniku lub czasopiśmie zostało popełnione </a:t>
            </a:r>
            <a:r>
              <a:rPr lang="pl-PL" sz="1400" dirty="0" smtClean="0"/>
              <a:t>przestępstwo. </a:t>
            </a:r>
            <a:r>
              <a:rPr lang="pl-PL" sz="1400" dirty="0"/>
              <a:t>Rejestracja dziennika lub czasopisma traci ważność w razie niewydania dziennika lub czasopisma przez okres roku od dnia nabycia uprawnień do ich wydawania na czas nieoznaczony lub przerwy w ich wydawaniu przez okres roku, jeżeli redakcja nie wystąpiła o zachowanie rejestracji. </a:t>
            </a:r>
            <a:r>
              <a:rPr lang="pl-PL" sz="1400" dirty="0" smtClean="0"/>
              <a:t>Minister </a:t>
            </a:r>
            <a:r>
              <a:rPr lang="pl-PL" sz="1400" dirty="0"/>
              <a:t>Sprawiedliwości określi, w drodze rozporządzenia, wzór i sposób prowadzenia rejestru dzienników i czasopism. Art. 24. Przepisy dotyczące rejestracji działalności prasowej nie mają zastosowania do działalności dostawców usług medialnych w rozumieniu ustawy z dnia 29 grudnia 1992 r. o radiofonii i telewizji (Dz. U. z 2017 r. poz. 1414 i 2111 oraz z 2018 r. poz. 650, 915 i 1717) oraz do działalności Polskiej Agencji Prasowej, których działalność regulują odrębne przepisy.</a:t>
            </a:r>
          </a:p>
        </p:txBody>
      </p:sp>
    </p:spTree>
    <p:extLst>
      <p:ext uri="{BB962C8B-B14F-4D97-AF65-F5344CB8AC3E}">
        <p14:creationId xmlns:p14="http://schemas.microsoft.com/office/powerpoint/2010/main" val="378811405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b="1" dirty="0" smtClean="0"/>
              <a:t>11. </a:t>
            </a:r>
            <a:r>
              <a:rPr lang="pl-PL" b="1" dirty="0"/>
              <a:t>Internet jest prasą? </a:t>
            </a:r>
            <a:endParaRPr lang="pl-PL" b="1" dirty="0" smtClean="0"/>
          </a:p>
          <a:p>
            <a:pPr marL="0" indent="0" algn="just">
              <a:buNone/>
            </a:pPr>
            <a:r>
              <a:rPr lang="pl-PL" dirty="0" smtClean="0"/>
              <a:t>Postanowienie </a:t>
            </a:r>
            <a:r>
              <a:rPr lang="pl-PL" dirty="0"/>
              <a:t>SN z 26 lipca 2007 roku, sygn. akt IV KK 174/07: „osoba rozpowszechniająca bez rejestracji (…) dziennik bądź czasopismo w Internecie (…) wyczerpuje znamiona przestępstwa z art. 45 ustawy – Prawo prasowe”, Internet </a:t>
            </a:r>
            <a:r>
              <a:rPr lang="pl-PL" dirty="0" smtClean="0"/>
              <a:t>możemy </a:t>
            </a:r>
            <a:r>
              <a:rPr lang="pl-PL" dirty="0"/>
              <a:t>porównać z papierem na którym się drukuje – jest to tylko sposób przekazu. I taki pogląd jest ugruntowany w doktrynie, I ten pogląd niewiele pomaga.</a:t>
            </a:r>
          </a:p>
        </p:txBody>
      </p:sp>
    </p:spTree>
    <p:extLst>
      <p:ext uri="{BB962C8B-B14F-4D97-AF65-F5344CB8AC3E}">
        <p14:creationId xmlns:p14="http://schemas.microsoft.com/office/powerpoint/2010/main" val="41126212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Ochrona prawa prasowego 28.04.2020r. </a:t>
            </a:r>
            <a:endParaRPr lang="pl-PL"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Internet jest prasą? </a:t>
            </a:r>
            <a:endParaRPr lang="pl-PL" dirty="0" smtClean="0"/>
          </a:p>
          <a:p>
            <a:pPr marL="0" indent="0" algn="just">
              <a:buNone/>
            </a:pPr>
            <a:r>
              <a:rPr lang="pl-PL" dirty="0" smtClean="0"/>
              <a:t>Definicja </a:t>
            </a:r>
            <a:r>
              <a:rPr lang="pl-PL" dirty="0"/>
              <a:t>pojęcia „prasa”: Publikacje periodycznie nie stanowiące </a:t>
            </a:r>
            <a:r>
              <a:rPr lang="pl-PL" dirty="0" smtClean="0"/>
              <a:t>całości, opatrzone </a:t>
            </a:r>
            <a:r>
              <a:rPr lang="pl-PL" dirty="0"/>
              <a:t>stałym tytułem lub nazwą. Taka definicja w ogóle nie pomaga. Rozstrzyga… treść wniosku o zarejestrowanie tytułu prasowego (!). Nowelizacja zakłada, </a:t>
            </a:r>
            <a:r>
              <a:rPr lang="pl-PL" dirty="0" smtClean="0"/>
              <a:t>że </a:t>
            </a:r>
            <a:r>
              <a:rPr lang="pl-PL" dirty="0"/>
              <a:t>rejestracja treści publikowanych na stronach internetowych będzie dobrowolna.</a:t>
            </a:r>
          </a:p>
        </p:txBody>
      </p:sp>
    </p:spTree>
    <p:extLst>
      <p:ext uri="{BB962C8B-B14F-4D97-AF65-F5344CB8AC3E}">
        <p14:creationId xmlns:p14="http://schemas.microsoft.com/office/powerpoint/2010/main" val="15449700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a:solidFill>
                  <a:prstClr val="black"/>
                </a:solidFill>
              </a:rPr>
              <a:t>Ochrona prawa </a:t>
            </a:r>
            <a:r>
              <a:rPr lang="pl-PL" sz="3600" dirty="0" smtClean="0">
                <a:solidFill>
                  <a:prstClr val="black"/>
                </a:solidFill>
              </a:rPr>
              <a:t>prasowego</a:t>
            </a:r>
            <a:endParaRPr lang="pl-PL" dirty="0"/>
          </a:p>
        </p:txBody>
      </p:sp>
      <p:sp>
        <p:nvSpPr>
          <p:cNvPr id="3" name="Symbol zastępczy zawartości 2"/>
          <p:cNvSpPr>
            <a:spLocks noGrp="1"/>
          </p:cNvSpPr>
          <p:nvPr>
            <p:ph idx="1"/>
          </p:nvPr>
        </p:nvSpPr>
        <p:spPr>
          <a:xfrm>
            <a:off x="323528" y="1600200"/>
            <a:ext cx="8363272" cy="4925144"/>
          </a:xfrm>
        </p:spPr>
        <p:txBody>
          <a:bodyPr>
            <a:noAutofit/>
          </a:bodyPr>
          <a:lstStyle/>
          <a:p>
            <a:pPr marL="0" indent="0">
              <a:buNone/>
            </a:pPr>
            <a:r>
              <a:rPr lang="pl-PL" sz="1400" b="1" dirty="0" smtClean="0"/>
              <a:t>12. Sprostowanie</a:t>
            </a:r>
            <a:endParaRPr lang="pl-PL" sz="1400" dirty="0" smtClean="0"/>
          </a:p>
          <a:p>
            <a:pPr marL="0" indent="0" algn="just">
              <a:buNone/>
            </a:pPr>
            <a:r>
              <a:rPr lang="pl-PL" sz="1400" dirty="0" smtClean="0"/>
              <a:t>Na </a:t>
            </a:r>
            <a:r>
              <a:rPr lang="pl-PL" sz="1400" dirty="0"/>
              <a:t>wniosek zainteresowanej osoby fizycznej, osoby prawnej lub jednostki organizacyjnej niebędącej osobą prawną, redaktor naczelny właściwego dziennika lub czasopisma jest obowiązany opublikować bezpłatnie rzeczowe i odnoszące się do faktów sprostowanie nieścisłej lub nieprawdziwej wiadomości zawartej w materiale prasowym. </a:t>
            </a:r>
          </a:p>
          <a:p>
            <a:pPr marL="0" indent="0" algn="just">
              <a:buNone/>
            </a:pPr>
            <a:r>
              <a:rPr lang="pl-PL" sz="1400" dirty="0" smtClean="0"/>
              <a:t>Uprawnienie </a:t>
            </a:r>
            <a:r>
              <a:rPr lang="pl-PL" sz="1400" dirty="0"/>
              <a:t>do wystąpienia z </a:t>
            </a:r>
            <a:r>
              <a:rPr lang="pl-PL" sz="1400" dirty="0" smtClean="0"/>
              <a:t>wnioskiem, </a:t>
            </a:r>
            <a:r>
              <a:rPr lang="pl-PL" sz="1400" dirty="0"/>
              <a:t>przysługuje także osobie najbliższej zmarłego, w rozumieniu art. 115 § 11 Kodeksu karnego, oraz następcy prawnemu osoby prawnej lub jednostki organizacyjnej, o której mowa w ust. 1. 3. </a:t>
            </a:r>
            <a:endParaRPr lang="pl-PL" sz="1400" dirty="0" smtClean="0"/>
          </a:p>
          <a:p>
            <a:pPr marL="0" indent="0" algn="just">
              <a:buNone/>
            </a:pPr>
            <a:r>
              <a:rPr lang="pl-PL" sz="1400" dirty="0" smtClean="0"/>
              <a:t>Sprostowanie </a:t>
            </a:r>
            <a:r>
              <a:rPr lang="pl-PL" sz="1400" dirty="0"/>
              <a:t>powinno zostać nadane w placówce pocztowej operatora pocztowego lub złożone w siedzibie odpowiedniej redakcji, na piśmie w terminie nie dłuższym niż 21 dni od dnia opublikowania materiału prasowego</a:t>
            </a:r>
            <a:r>
              <a:rPr lang="pl-PL" sz="1400" dirty="0" smtClean="0"/>
              <a:t>.</a:t>
            </a:r>
          </a:p>
          <a:p>
            <a:pPr marL="0" indent="0" algn="just">
              <a:buNone/>
            </a:pPr>
            <a:r>
              <a:rPr lang="pl-PL" sz="1400" dirty="0" smtClean="0"/>
              <a:t>Sprostowanie </a:t>
            </a:r>
            <a:r>
              <a:rPr lang="pl-PL" sz="1400" dirty="0"/>
              <a:t>powinno zawierać podpis wnioskodawcy, jego imię i nazwisko lub nazwę oraz adres korespondencyjny. </a:t>
            </a:r>
          </a:p>
          <a:p>
            <a:pPr marL="0" indent="0" algn="just">
              <a:buNone/>
            </a:pPr>
            <a:r>
              <a:rPr lang="pl-PL" sz="1400" dirty="0" smtClean="0"/>
              <a:t>Adres </a:t>
            </a:r>
            <a:r>
              <a:rPr lang="pl-PL" sz="1400" dirty="0"/>
              <a:t>korespondencyjny wnioskodawcy może zostać zastrzeżony tylko do wiadomości redakcji, a w przypadku gdy materiał prasowy będący przedmiotem sprostowania dotyczy działalności związanej z używanym przez osobę fizyczną pseudonimem, może ona zastrzec także imię i nazwisko tylko do wiadomości redakcji. </a:t>
            </a:r>
          </a:p>
          <a:p>
            <a:pPr marL="0" indent="0" algn="just">
              <a:buNone/>
            </a:pPr>
            <a:r>
              <a:rPr lang="pl-PL" sz="1400" dirty="0" smtClean="0"/>
              <a:t>Tekst </a:t>
            </a:r>
            <a:r>
              <a:rPr lang="pl-PL" sz="1400" dirty="0"/>
              <a:t>sprostowania nie może przekraczać dwukrotnej objętości fragmentu materiału prasowego, którego dotyczy, ani zajmować więcej niż dwukrotność czasu antenowego, jaki zajmował dany fragment przekazu. </a:t>
            </a:r>
          </a:p>
          <a:p>
            <a:pPr marL="0" indent="0" algn="just">
              <a:buNone/>
            </a:pPr>
            <a:r>
              <a:rPr lang="pl-PL" sz="1400" dirty="0" smtClean="0"/>
              <a:t>Sprostowanie </a:t>
            </a:r>
            <a:r>
              <a:rPr lang="pl-PL" sz="1400" dirty="0"/>
              <a:t>powinno być sporządzone w języku polskim lub w języku, w którym opublikowany został materiał prasowy będący przedmiotem sprostowania. </a:t>
            </a:r>
            <a:endParaRPr lang="pl-PL" sz="1400" b="1" dirty="0"/>
          </a:p>
        </p:txBody>
      </p:sp>
    </p:spTree>
    <p:extLst>
      <p:ext uri="{BB962C8B-B14F-4D97-AF65-F5344CB8AC3E}">
        <p14:creationId xmlns:p14="http://schemas.microsoft.com/office/powerpoint/2010/main" val="377132140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a:solidFill>
                  <a:prstClr val="black"/>
                </a:solidFill>
              </a:rPr>
              <a:t>Ochrona prawa prasowego</a:t>
            </a:r>
            <a:endParaRPr lang="pl-PL"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dirty="0" smtClean="0"/>
              <a:t> </a:t>
            </a:r>
            <a:r>
              <a:rPr lang="pl-PL" b="1" dirty="0"/>
              <a:t>Redaktor naczelny ma obowiązek opublikować sprostowanie: </a:t>
            </a:r>
            <a:endParaRPr lang="pl-PL" b="1" dirty="0" smtClean="0"/>
          </a:p>
          <a:p>
            <a:pPr marL="514350" indent="-514350" algn="just">
              <a:buAutoNum type="arabicParenR"/>
            </a:pPr>
            <a:r>
              <a:rPr lang="pl-PL" dirty="0" smtClean="0"/>
              <a:t>w </a:t>
            </a:r>
            <a:r>
              <a:rPr lang="pl-PL" dirty="0"/>
              <a:t>elektronicznej formie dziennika lub czasopisma, w której zamieszczono materiał prasowy będący przedmiotem sprostowania – w terminie 3 dni roboczych od dnia otrzymania sprostowania; </a:t>
            </a:r>
            <a:endParaRPr lang="pl-PL" dirty="0" smtClean="0"/>
          </a:p>
          <a:p>
            <a:pPr marL="514350" indent="-514350" algn="just">
              <a:buAutoNum type="arabicParenR"/>
            </a:pPr>
            <a:r>
              <a:rPr lang="pl-PL" dirty="0" smtClean="0"/>
              <a:t>w </a:t>
            </a:r>
            <a:r>
              <a:rPr lang="pl-PL" dirty="0"/>
              <a:t>dzienniku – w najbliższym przygotowywanym do druku numerze, a w przypadku braku możliwości technicznych w numerze następnym, nie później jednak niż w terminie 7 dni od dnia otrzymania sprostowania; 3) w czasopiśmie – w najbliższym od dnia otrzymania sprostowania lub następnym po nim przygotowywanym do opublikowania numerze; </a:t>
            </a:r>
            <a:endParaRPr lang="pl-PL" dirty="0" smtClean="0"/>
          </a:p>
          <a:p>
            <a:pPr marL="514350" indent="-514350" algn="just">
              <a:buAutoNum type="arabicParenR"/>
            </a:pPr>
            <a:r>
              <a:rPr lang="pl-PL" dirty="0" smtClean="0"/>
              <a:t>w </a:t>
            </a:r>
            <a:r>
              <a:rPr lang="pl-PL" dirty="0"/>
              <a:t>innym niż dziennik przekazie za pomocą dźwięku lub obrazu i dźwięku – w najbliższym analogicznym przekazie. ©Kancelaria Sejmu s. 12/19 12.10.2018 2. Gdy możliwy termin opublikowania sprostowania przekracza 6 miesięcy, na żądanie wnioskodawcy sprostowanie należy dodatkowo opublikować w ciągu miesiąca od dnia otrzymania sprostowania w odpowiednim ze względu na krąg odbiorców dzienniku. Koszty publikacji pokrywa wydawca prasy, w której ukazał się materiał prasowy będący przedmiotem sprostowania. </a:t>
            </a:r>
          </a:p>
          <a:p>
            <a:pPr marL="0" indent="0" algn="just">
              <a:buNone/>
            </a:pPr>
            <a:r>
              <a:rPr lang="pl-PL" dirty="0" smtClean="0"/>
              <a:t>Sprostowanie </a:t>
            </a:r>
            <a:r>
              <a:rPr lang="pl-PL" dirty="0"/>
              <a:t>w drukach periodycznych powinno być opublikowane w tym samym dziale i taką samą czcionką, co materiał prasowy, którego dotyczy, pod widocznym tytułem „Sprostowanie”. W przypadku przekazu za pomocą dźwięku lub obrazu i dźwięku sprostowanie powinno być wyraźnie zapowiedziane oraz nastąpić w przekazie tego samego rodzaju i o tej samej porze. </a:t>
            </a:r>
            <a:r>
              <a:rPr lang="pl-PL" dirty="0" smtClean="0"/>
              <a:t>W </a:t>
            </a:r>
            <a:r>
              <a:rPr lang="pl-PL" dirty="0"/>
              <a:t>tekście nadesłanego sprostowania nie wolno bez zgody wnioskodawcy dokonywać skrótów ani innych zmian. </a:t>
            </a:r>
            <a:r>
              <a:rPr lang="pl-PL" dirty="0" smtClean="0"/>
              <a:t>Tekst </a:t>
            </a:r>
            <a:r>
              <a:rPr lang="pl-PL" dirty="0"/>
              <a:t>sprostowania nie może być komentowany w tym samym numerze, przekazie lub w elektronicznej formie dziennika lub czasopisma, tego samego dnia. Nie wyklucza to jednak prostej zapowiedzi polemiki lub wyjaśnień. </a:t>
            </a:r>
          </a:p>
        </p:txBody>
      </p:sp>
    </p:spTree>
    <p:extLst>
      <p:ext uri="{BB962C8B-B14F-4D97-AF65-F5344CB8AC3E}">
        <p14:creationId xmlns:p14="http://schemas.microsoft.com/office/powerpoint/2010/main" val="401902722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15026</Words>
  <Application>Microsoft Office PowerPoint</Application>
  <PresentationFormat>Pokaz na ekranie (4:3)</PresentationFormat>
  <Paragraphs>758</Paragraphs>
  <Slides>125</Slides>
  <Notes>0</Notes>
  <HiddenSlides>0</HiddenSlides>
  <MMClips>0</MMClips>
  <ScaleCrop>false</ScaleCrop>
  <HeadingPairs>
    <vt:vector size="4" baseType="variant">
      <vt:variant>
        <vt:lpstr>Motyw</vt:lpstr>
      </vt:variant>
      <vt:variant>
        <vt:i4>1</vt:i4>
      </vt:variant>
      <vt:variant>
        <vt:lpstr>Tytuły slajdów</vt:lpstr>
      </vt:variant>
      <vt:variant>
        <vt:i4>125</vt:i4>
      </vt:variant>
    </vt:vector>
  </HeadingPairs>
  <TitlesOfParts>
    <vt:vector size="126" baseType="lpstr">
      <vt:lpstr>Motyw pakietu Office</vt:lpstr>
      <vt:lpstr>Ochrona własności intelektualnej II rok, kierunek administracja</vt:lpstr>
      <vt:lpstr>Zagadnienia ogólne</vt:lpstr>
      <vt:lpstr>Zagadnienia ogólne</vt:lpstr>
      <vt:lpstr>1. Własność intelektualna</vt:lpstr>
      <vt:lpstr>Własność intelektualna</vt:lpstr>
      <vt:lpstr>Własność intelektualna</vt:lpstr>
      <vt:lpstr>Własność intelektualna</vt:lpstr>
      <vt:lpstr>Własność intelektualna</vt:lpstr>
      <vt:lpstr>1. Własność intelektualna</vt:lpstr>
      <vt:lpstr>1. Własność intelektualna</vt:lpstr>
      <vt:lpstr>1. Własność intelektualna</vt:lpstr>
      <vt:lpstr>1. Własność intelektualna</vt:lpstr>
      <vt:lpstr>1. Własność intelektualna</vt:lpstr>
      <vt:lpstr>Własność intelektualna</vt:lpstr>
      <vt:lpstr>Własność intelektualna</vt:lpstr>
      <vt:lpstr>Własność intelektualna</vt:lpstr>
      <vt:lpstr>Okres ochrony utworu</vt:lpstr>
      <vt:lpstr>Okres ochrony utworu</vt:lpstr>
      <vt:lpstr>Pojęcie domeny publicznej</vt:lpstr>
      <vt:lpstr>Pojęcie domeny publicznej</vt:lpstr>
      <vt:lpstr>Domena publiczna</vt:lpstr>
      <vt:lpstr>Dozwolony użytek prywatny</vt:lpstr>
      <vt:lpstr>Dozwolony użytek publiczny</vt:lpstr>
      <vt:lpstr>Zasady dozwolonego użytku publicznego</vt:lpstr>
      <vt:lpstr>Prawo cytatu</vt:lpstr>
      <vt:lpstr>Prawo cytatu</vt:lpstr>
      <vt:lpstr>PLAGIAT</vt:lpstr>
      <vt:lpstr>Autoplagiat</vt:lpstr>
      <vt:lpstr>Odpowiedzialność za naruszenie praw autorskich</vt:lpstr>
      <vt:lpstr>Sankcje cywilne</vt:lpstr>
      <vt:lpstr>Sankcje cywilne</vt:lpstr>
      <vt:lpstr>Sankcje karne</vt:lpstr>
      <vt:lpstr>Umowy o przekazaniu praw autorskich i licencyjne</vt:lpstr>
      <vt:lpstr>Umowy o przekazaniu praw autorskich i licencyjne</vt:lpstr>
      <vt:lpstr>Umowy o przekazaniu praw autorskich i licencyjnych</vt:lpstr>
      <vt:lpstr>Umowy o przekazaniu praw autorskich i licencyjnych</vt:lpstr>
      <vt:lpstr>Pola eksploatacji</vt:lpstr>
      <vt:lpstr>Pola eksploatacji</vt:lpstr>
      <vt:lpstr>Wolne licencje</vt:lpstr>
      <vt:lpstr>Wolne licencje</vt:lpstr>
      <vt:lpstr>Wolne licencje</vt:lpstr>
      <vt:lpstr>Licencje Creative Commons</vt:lpstr>
      <vt:lpstr>Licencje Creative Commons</vt:lpstr>
      <vt:lpstr>Opis wolnych licencji</vt:lpstr>
      <vt:lpstr>Opis wolnych licencji</vt:lpstr>
      <vt:lpstr>Ruch wolnej kultury</vt:lpstr>
      <vt:lpstr>Organizacje zbiorowego zarządzania prawami autorskimi i pokrewnymi</vt:lpstr>
      <vt:lpstr>Organizacje zbiorowego zarządzania prawami autorskimi i pokrewnymi</vt:lpstr>
      <vt:lpstr>Ochrona własności przemysłowej - 5 kwietnia 2020</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Ochrona własności przemysłowej</vt:lpstr>
      <vt:lpstr>Bazy danych Zwalczanie nieuczciwej konkurencji 26.IV 2020</vt:lpstr>
      <vt:lpstr>Bazy danych Zwalczanie nieuczciwej konkurencji </vt:lpstr>
      <vt:lpstr>Bazy danych Zwalczanie nieuczciwej konkurencji </vt:lpstr>
      <vt:lpstr>Bazy danych Zwalczanie nieuczciwej konkurencji </vt:lpstr>
      <vt:lpstr>Bazy danych Zwalczanie nieuczciwej konkurencji </vt:lpstr>
      <vt:lpstr>Bazy danych Zwalczanie nieuczciwej konkurencji </vt:lpstr>
      <vt:lpstr>Bazy danych Zwalczanie nieuczciwej konkurencji </vt:lpstr>
      <vt:lpstr>Bazy danych Zwalczanie nieuczciwej konkurencji </vt:lpstr>
      <vt:lpstr>Bazy danych Zwalczanie nieuczciwej konkurencji </vt:lpstr>
      <vt:lpstr>Bazy danych Zwalczanie nieuczciwej konkurencji </vt:lpstr>
      <vt:lpstr>Bazy danych Zwalczanie nieuczciwej konkurencji </vt:lpstr>
      <vt:lpstr>Ochrona prawa prasowego 28.04.2020r. </vt:lpstr>
      <vt:lpstr>Ochrona prawa prasowego 28.04.2020r. </vt:lpstr>
      <vt:lpstr>Ochrona prawa prasowego</vt:lpstr>
      <vt:lpstr>Ochrona prawa prasowego</vt:lpstr>
      <vt:lpstr>Ochrona prawa prasowego</vt:lpstr>
      <vt:lpstr>Ochrona prawa prasowego</vt:lpstr>
      <vt:lpstr>Ochrona prawa prasowego</vt:lpstr>
      <vt:lpstr>Ochrona prawa prasowego</vt:lpstr>
      <vt:lpstr>Ochrona prawa prasowego</vt:lpstr>
      <vt:lpstr>Ochrona prawa prasowego 28.04.2020r. </vt:lpstr>
      <vt:lpstr>Ochrona prawa prasowego 28.04.2020r. </vt:lpstr>
      <vt:lpstr>Ochrona prawa prasowego 28.04.2020r. </vt:lpstr>
      <vt:lpstr>Ochrona prawa prasowego 28.04.2020r. </vt:lpstr>
      <vt:lpstr>Ochrona prawa prasowego 28.04.2020r. </vt:lpstr>
      <vt:lpstr>Ochrona prawa prasowego 28.04.2020r. </vt:lpstr>
      <vt:lpstr>Ochrona prawa prasowego 28.04.2020r. </vt:lpstr>
      <vt:lpstr>Ochrona prawa prasowego</vt:lpstr>
      <vt:lpstr>Ochrona prawa prasowego 28.04.2020r. </vt:lpstr>
      <vt:lpstr>Ochrona prawa prasowego 28.04.2020r. </vt:lpstr>
      <vt:lpstr>Ochrona prawa prasowego</vt:lpstr>
      <vt:lpstr>Ochrona prawa prasowego</vt:lpstr>
      <vt:lpstr>Ochrona prawa prasowego</vt:lpstr>
      <vt:lpstr>Ochrona prawa prasowego 28.04.2020r. </vt:lpstr>
      <vt:lpstr>Ochrona prawa prasowego 28.04.2020r. </vt:lpstr>
      <vt:lpstr>Ochrona prawa prasowego 28.04.2020r. </vt:lpstr>
      <vt:lpstr>Ochrona prawa prasowego 28.04.2020r. </vt:lpstr>
      <vt:lpstr>Ochrona prawa prasowego 28.04.2020r. </vt:lpstr>
      <vt:lpstr>Ochrona prawa prasowego 28.04.2020r. </vt:lpstr>
      <vt:lpstr>Ochrona prawa prasowego 28.04.2020r. </vt:lpstr>
      <vt:lpstr>Ochrona prawa prasowego 28.04.2020r. </vt:lpstr>
      <vt:lpstr>Umowy o przeniesienie praw autorskich (wykład na dzień 31 maja 2020)</vt:lpstr>
      <vt:lpstr>Umowy o przeniesienie praw autorskich</vt:lpstr>
      <vt:lpstr>Umowy o przeniesienie praw autorskich</vt:lpstr>
      <vt:lpstr>Umowy o przeniesienie praw autorskich</vt:lpstr>
      <vt:lpstr>Umowy o przeniesienie praw autorskich</vt:lpstr>
      <vt:lpstr>Umowy o przeniesienie praw autorskich</vt:lpstr>
      <vt:lpstr>Umowy o przeniesienie praw autorskich</vt:lpstr>
      <vt:lpstr>Umowy o przeniesienie praw autorskich</vt:lpstr>
      <vt:lpstr>Umowy o przeniesienie praw autorskich</vt:lpstr>
      <vt:lpstr>Umowy o przeniesienie praw autorskich</vt:lpstr>
      <vt:lpstr>Umowy o przeniesienie praw autorskich</vt:lpstr>
      <vt:lpstr>Umowy o przeniesienie praw autorskich</vt:lpstr>
      <vt:lpstr>Umowy o przeniesienie praw autorskich</vt:lpstr>
      <vt:lpstr>Umowy o przeniesienie praw autorskich</vt:lpstr>
      <vt:lpstr>Umowy o przeniesienie praw autorskich</vt:lpstr>
      <vt:lpstr>Umowy o przeniesienie praw autorskich</vt:lpstr>
      <vt:lpstr>Umowy o przeniesienie praw autorskich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Ochrona własności intelektualnej</dc:title>
  <dc:creator>Toshiba</dc:creator>
  <cp:lastModifiedBy>Toshiba</cp:lastModifiedBy>
  <cp:revision>53</cp:revision>
  <dcterms:created xsi:type="dcterms:W3CDTF">2020-02-19T09:54:12Z</dcterms:created>
  <dcterms:modified xsi:type="dcterms:W3CDTF">2020-05-28T10:06:29Z</dcterms:modified>
</cp:coreProperties>
</file>